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60" r:id="rId6"/>
    <p:sldId id="262" r:id="rId7"/>
    <p:sldId id="261" r:id="rId8"/>
    <p:sldId id="264" r:id="rId9"/>
    <p:sldId id="263" r:id="rId10"/>
    <p:sldId id="265" r:id="rId11"/>
    <p:sldId id="266" r:id="rId12"/>
    <p:sldId id="267" r:id="rId13"/>
    <p:sldId id="268" r:id="rId14"/>
    <p:sldId id="291" r:id="rId15"/>
    <p:sldId id="292" r:id="rId16"/>
    <p:sldId id="269" r:id="rId17"/>
    <p:sldId id="271" r:id="rId18"/>
    <p:sldId id="270" r:id="rId19"/>
    <p:sldId id="274" r:id="rId20"/>
    <p:sldId id="272" r:id="rId21"/>
    <p:sldId id="293" r:id="rId22"/>
    <p:sldId id="294" r:id="rId23"/>
    <p:sldId id="287" r:id="rId24"/>
    <p:sldId id="278" r:id="rId25"/>
    <p:sldId id="295" r:id="rId26"/>
    <p:sldId id="296" r:id="rId27"/>
    <p:sldId id="286" r:id="rId28"/>
    <p:sldId id="297" r:id="rId29"/>
    <p:sldId id="282" r:id="rId30"/>
    <p:sldId id="283" r:id="rId31"/>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260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0513F247-6740-4FB3-9AC8-895C8C6401A8}" type="datetimeFigureOut">
              <a:rPr lang="en-GB" smtClean="0"/>
              <a:t>10/03/2025</a:t>
            </a:fld>
            <a:endParaRPr lang="en-GB"/>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1C633E0D-83E6-4862-B477-21F1056D100F}" type="slidenum">
              <a:rPr lang="en-GB" smtClean="0"/>
              <a:t>‹#›</a:t>
            </a:fld>
            <a:endParaRPr lang="en-GB"/>
          </a:p>
        </p:txBody>
      </p:sp>
    </p:spTree>
    <p:extLst>
      <p:ext uri="{BB962C8B-B14F-4D97-AF65-F5344CB8AC3E}">
        <p14:creationId xmlns:p14="http://schemas.microsoft.com/office/powerpoint/2010/main" val="3292774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B729AA5-84FA-462E-B918-3DD8098CA787}" type="slidenum">
              <a:rPr lang="en-GB" smtClean="0"/>
              <a:t>16</a:t>
            </a:fld>
            <a:endParaRPr lang="en-GB"/>
          </a:p>
        </p:txBody>
      </p:sp>
    </p:spTree>
    <p:extLst>
      <p:ext uri="{BB962C8B-B14F-4D97-AF65-F5344CB8AC3E}">
        <p14:creationId xmlns:p14="http://schemas.microsoft.com/office/powerpoint/2010/main" val="1717041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0" i="0">
                <a:solidFill>
                  <a:schemeClr val="bg1"/>
                </a:solidFill>
                <a:latin typeface="Montserrat"/>
                <a:cs typeface="Montserrat"/>
              </a:defRPr>
            </a:lvl1pPr>
          </a:lstStyle>
          <a:p>
            <a:endParaRPr/>
          </a:p>
        </p:txBody>
      </p:sp>
      <p:sp>
        <p:nvSpPr>
          <p:cNvPr id="3" name="Holder 3"/>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86359"/>
            <a:ext cx="7560309" cy="455295"/>
          </a:xfrm>
          <a:custGeom>
            <a:avLst/>
            <a:gdLst/>
            <a:ahLst/>
            <a:cxnLst/>
            <a:rect l="l" t="t" r="r" b="b"/>
            <a:pathLst>
              <a:path w="7560309" h="455295">
                <a:moveTo>
                  <a:pt x="7560005" y="0"/>
                </a:moveTo>
                <a:lnTo>
                  <a:pt x="0" y="0"/>
                </a:lnTo>
                <a:lnTo>
                  <a:pt x="0" y="455295"/>
                </a:lnTo>
                <a:lnTo>
                  <a:pt x="7560005" y="455294"/>
                </a:lnTo>
                <a:lnTo>
                  <a:pt x="7560005" y="0"/>
                </a:lnTo>
                <a:close/>
              </a:path>
            </a:pathLst>
          </a:custGeom>
          <a:solidFill>
            <a:srgbClr val="25408F"/>
          </a:solidFill>
        </p:spPr>
        <p:txBody>
          <a:bodyPr wrap="square" lIns="0" tIns="0" rIns="0" bIns="0" rtlCol="0"/>
          <a:lstStyle/>
          <a:p>
            <a:endParaRPr/>
          </a:p>
        </p:txBody>
      </p:sp>
      <p:sp>
        <p:nvSpPr>
          <p:cNvPr id="17" name="bg object 17"/>
          <p:cNvSpPr/>
          <p:nvPr/>
        </p:nvSpPr>
        <p:spPr>
          <a:xfrm>
            <a:off x="0" y="10218711"/>
            <a:ext cx="7560309" cy="293370"/>
          </a:xfrm>
          <a:custGeom>
            <a:avLst/>
            <a:gdLst/>
            <a:ahLst/>
            <a:cxnLst/>
            <a:rect l="l" t="t" r="r" b="b"/>
            <a:pathLst>
              <a:path w="7560309" h="293370">
                <a:moveTo>
                  <a:pt x="7560005" y="0"/>
                </a:moveTo>
                <a:lnTo>
                  <a:pt x="0" y="0"/>
                </a:lnTo>
                <a:lnTo>
                  <a:pt x="0" y="293293"/>
                </a:lnTo>
                <a:lnTo>
                  <a:pt x="7560005" y="293293"/>
                </a:lnTo>
                <a:lnTo>
                  <a:pt x="7560005" y="0"/>
                </a:lnTo>
                <a:close/>
              </a:path>
            </a:pathLst>
          </a:custGeom>
          <a:solidFill>
            <a:srgbClr val="25408F"/>
          </a:solidFill>
        </p:spPr>
        <p:txBody>
          <a:bodyPr wrap="square" lIns="0" tIns="0" rIns="0" bIns="0" rtlCol="0"/>
          <a:lstStyle/>
          <a:p>
            <a:endParaRPr/>
          </a:p>
        </p:txBody>
      </p:sp>
      <p:sp>
        <p:nvSpPr>
          <p:cNvPr id="2" name="Holder 2"/>
          <p:cNvSpPr>
            <a:spLocks noGrp="1"/>
          </p:cNvSpPr>
          <p:nvPr>
            <p:ph type="title"/>
          </p:nvPr>
        </p:nvSpPr>
        <p:spPr>
          <a:xfrm>
            <a:off x="802374" y="220950"/>
            <a:ext cx="6428676" cy="396545"/>
          </a:xfrm>
          <a:prstGeom prst="rect">
            <a:avLst/>
          </a:prstGeom>
        </p:spPr>
        <p:txBody>
          <a:bodyPr wrap="square" lIns="0" tIns="0" rIns="0" bIns="0">
            <a:spAutoFit/>
          </a:bodyPr>
          <a:lstStyle>
            <a:lvl1pPr>
              <a:defRPr sz="2300" b="0" i="0">
                <a:solidFill>
                  <a:schemeClr val="bg1"/>
                </a:solidFill>
                <a:latin typeface="Montserrat"/>
                <a:cs typeface="Montserrat"/>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47468" y="10131449"/>
            <a:ext cx="2465071" cy="355014"/>
          </a:xfrm>
          <a:prstGeom prst="rect">
            <a:avLst/>
          </a:prstGeom>
        </p:spPr>
        <p:txBody>
          <a:bodyPr wrap="square" lIns="0" tIns="0" rIns="0" bIns="0">
            <a:spAutoFit/>
          </a:bodyPr>
          <a:lstStyle>
            <a:lvl1pPr>
              <a:defRPr sz="1300" b="1" i="0">
                <a:solidFill>
                  <a:schemeClr val="bg1"/>
                </a:solidFill>
                <a:latin typeface="Montserrat"/>
                <a:cs typeface="Montserrat"/>
              </a:defRPr>
            </a:lvl1p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3/10/2025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walton@sandwellacademy.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hsharif@sandwellacademy.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mailto:(mheelis@sandwellacademy.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86359"/>
            <a:ext cx="7560309" cy="455295"/>
          </a:xfrm>
          <a:custGeom>
            <a:avLst/>
            <a:gdLst/>
            <a:ahLst/>
            <a:cxnLst/>
            <a:rect l="l" t="t" r="r" b="b"/>
            <a:pathLst>
              <a:path w="7560309" h="455295">
                <a:moveTo>
                  <a:pt x="7560005" y="0"/>
                </a:moveTo>
                <a:lnTo>
                  <a:pt x="0" y="0"/>
                </a:lnTo>
                <a:lnTo>
                  <a:pt x="0" y="455295"/>
                </a:lnTo>
                <a:lnTo>
                  <a:pt x="7560005" y="455294"/>
                </a:lnTo>
                <a:lnTo>
                  <a:pt x="7560005" y="0"/>
                </a:lnTo>
                <a:close/>
              </a:path>
            </a:pathLst>
          </a:custGeom>
          <a:solidFill>
            <a:srgbClr val="25408F"/>
          </a:solidFill>
        </p:spPr>
        <p:txBody>
          <a:bodyPr wrap="square" lIns="0" tIns="0" rIns="0" bIns="0" rtlCol="0"/>
          <a:lstStyle/>
          <a:p>
            <a:endParaRPr/>
          </a:p>
        </p:txBody>
      </p:sp>
      <p:sp>
        <p:nvSpPr>
          <p:cNvPr id="3" name="object 3"/>
          <p:cNvSpPr/>
          <p:nvPr/>
        </p:nvSpPr>
        <p:spPr>
          <a:xfrm>
            <a:off x="0" y="10110711"/>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sp>
        <p:nvSpPr>
          <p:cNvPr id="4" name="object 4"/>
          <p:cNvSpPr txBox="1">
            <a:spLocks noGrp="1"/>
          </p:cNvSpPr>
          <p:nvPr>
            <p:ph type="title"/>
          </p:nvPr>
        </p:nvSpPr>
        <p:spPr>
          <a:xfrm>
            <a:off x="650548" y="860581"/>
            <a:ext cx="6259195" cy="772160"/>
          </a:xfrm>
          <a:prstGeom prst="rect">
            <a:avLst/>
          </a:prstGeom>
        </p:spPr>
        <p:txBody>
          <a:bodyPr vert="horz" wrap="square" lIns="0" tIns="12700" rIns="0" bIns="0" rtlCol="0">
            <a:spAutoFit/>
          </a:bodyPr>
          <a:lstStyle/>
          <a:p>
            <a:pPr marL="12700">
              <a:lnSpc>
                <a:spcPct val="100000"/>
              </a:lnSpc>
              <a:spcBef>
                <a:spcPts val="100"/>
              </a:spcBef>
              <a:tabLst>
                <a:tab pos="3175000" algn="l"/>
              </a:tabLst>
            </a:pPr>
            <a:r>
              <a:rPr sz="4900" b="1" spc="-10" dirty="0">
                <a:solidFill>
                  <a:srgbClr val="25408F"/>
                </a:solidFill>
                <a:latin typeface="Montserrat"/>
                <a:cs typeface="Montserrat"/>
              </a:rPr>
              <a:t>Sandwell</a:t>
            </a:r>
            <a:r>
              <a:rPr sz="4900" b="1" dirty="0">
                <a:solidFill>
                  <a:srgbClr val="25408F"/>
                </a:solidFill>
                <a:latin typeface="Montserrat"/>
                <a:cs typeface="Montserrat"/>
              </a:rPr>
              <a:t>	</a:t>
            </a:r>
            <a:r>
              <a:rPr sz="4900" b="1" spc="-10" dirty="0">
                <a:solidFill>
                  <a:srgbClr val="25408F"/>
                </a:solidFill>
                <a:latin typeface="Montserrat"/>
                <a:cs typeface="Montserrat"/>
              </a:rPr>
              <a:t>Academy</a:t>
            </a:r>
            <a:endParaRPr sz="4900">
              <a:latin typeface="Montserrat"/>
              <a:cs typeface="Montserrat"/>
            </a:endParaRPr>
          </a:p>
        </p:txBody>
      </p:sp>
      <p:pic>
        <p:nvPicPr>
          <p:cNvPr id="5" name="object 5"/>
          <p:cNvPicPr/>
          <p:nvPr/>
        </p:nvPicPr>
        <p:blipFill>
          <a:blip r:embed="rId2" cstate="print"/>
          <a:stretch>
            <a:fillRect/>
          </a:stretch>
        </p:blipFill>
        <p:spPr>
          <a:xfrm>
            <a:off x="1836900" y="2882652"/>
            <a:ext cx="3886200" cy="4203700"/>
          </a:xfrm>
          <a:prstGeom prst="rect">
            <a:avLst/>
          </a:prstGeom>
        </p:spPr>
      </p:pic>
      <p:sp>
        <p:nvSpPr>
          <p:cNvPr id="6" name="object 6"/>
          <p:cNvSpPr txBox="1"/>
          <p:nvPr/>
        </p:nvSpPr>
        <p:spPr>
          <a:xfrm>
            <a:off x="1552606" y="1911422"/>
            <a:ext cx="4455160" cy="558800"/>
          </a:xfrm>
          <a:prstGeom prst="rect">
            <a:avLst/>
          </a:prstGeom>
        </p:spPr>
        <p:txBody>
          <a:bodyPr vert="horz" wrap="square" lIns="0" tIns="12700" rIns="0" bIns="0" rtlCol="0">
            <a:spAutoFit/>
          </a:bodyPr>
          <a:lstStyle/>
          <a:p>
            <a:pPr marL="12700">
              <a:lnSpc>
                <a:spcPct val="100000"/>
              </a:lnSpc>
              <a:spcBef>
                <a:spcPts val="100"/>
              </a:spcBef>
            </a:pPr>
            <a:r>
              <a:rPr sz="3500" spc="-20" dirty="0">
                <a:solidFill>
                  <a:srgbClr val="25408F"/>
                </a:solidFill>
                <a:latin typeface="Montserrat"/>
                <a:cs typeface="Montserrat"/>
              </a:rPr>
              <a:t>Year</a:t>
            </a:r>
            <a:r>
              <a:rPr sz="3500" spc="-125" dirty="0">
                <a:solidFill>
                  <a:srgbClr val="25408F"/>
                </a:solidFill>
                <a:latin typeface="Montserrat"/>
                <a:cs typeface="Montserrat"/>
              </a:rPr>
              <a:t> </a:t>
            </a:r>
            <a:r>
              <a:rPr sz="3500" dirty="0">
                <a:solidFill>
                  <a:srgbClr val="25408F"/>
                </a:solidFill>
                <a:latin typeface="Montserrat"/>
                <a:cs typeface="Montserrat"/>
              </a:rPr>
              <a:t>9</a:t>
            </a:r>
            <a:r>
              <a:rPr sz="3500" spc="-125" dirty="0">
                <a:solidFill>
                  <a:srgbClr val="25408F"/>
                </a:solidFill>
                <a:latin typeface="Montserrat"/>
                <a:cs typeface="Montserrat"/>
              </a:rPr>
              <a:t> </a:t>
            </a:r>
            <a:r>
              <a:rPr sz="3500" dirty="0">
                <a:solidFill>
                  <a:srgbClr val="25408F"/>
                </a:solidFill>
                <a:latin typeface="Montserrat"/>
                <a:cs typeface="Montserrat"/>
              </a:rPr>
              <a:t>Options</a:t>
            </a:r>
            <a:r>
              <a:rPr sz="3500" spc="-120" dirty="0">
                <a:solidFill>
                  <a:srgbClr val="25408F"/>
                </a:solidFill>
                <a:latin typeface="Montserrat"/>
                <a:cs typeface="Montserrat"/>
              </a:rPr>
              <a:t> </a:t>
            </a:r>
            <a:r>
              <a:rPr sz="3500" spc="-20" dirty="0">
                <a:solidFill>
                  <a:srgbClr val="25408F"/>
                </a:solidFill>
                <a:latin typeface="Montserrat"/>
                <a:cs typeface="Montserrat"/>
              </a:rPr>
              <a:t>202</a:t>
            </a:r>
            <a:r>
              <a:rPr lang="en-GB" sz="3500" spc="-20" dirty="0">
                <a:solidFill>
                  <a:srgbClr val="25408F"/>
                </a:solidFill>
                <a:latin typeface="Montserrat"/>
                <a:cs typeface="Montserrat"/>
              </a:rPr>
              <a:t>5</a:t>
            </a:r>
            <a:endParaRPr sz="3500" dirty="0">
              <a:latin typeface="Montserrat"/>
              <a:cs typeface="Montserrat"/>
            </a:endParaRPr>
          </a:p>
        </p:txBody>
      </p:sp>
      <p:sp>
        <p:nvSpPr>
          <p:cNvPr id="7" name="object 7"/>
          <p:cNvSpPr/>
          <p:nvPr/>
        </p:nvSpPr>
        <p:spPr>
          <a:xfrm>
            <a:off x="0" y="7293571"/>
            <a:ext cx="7560309" cy="912494"/>
          </a:xfrm>
          <a:custGeom>
            <a:avLst/>
            <a:gdLst/>
            <a:ahLst/>
            <a:cxnLst/>
            <a:rect l="l" t="t" r="r" b="b"/>
            <a:pathLst>
              <a:path w="7560309" h="912495">
                <a:moveTo>
                  <a:pt x="7559992" y="0"/>
                </a:moveTo>
                <a:lnTo>
                  <a:pt x="0" y="0"/>
                </a:lnTo>
                <a:lnTo>
                  <a:pt x="0" y="911999"/>
                </a:lnTo>
                <a:lnTo>
                  <a:pt x="7559992" y="911999"/>
                </a:lnTo>
                <a:lnTo>
                  <a:pt x="7559992" y="0"/>
                </a:lnTo>
                <a:close/>
              </a:path>
            </a:pathLst>
          </a:custGeom>
          <a:solidFill>
            <a:srgbClr val="D72229"/>
          </a:solidFill>
        </p:spPr>
        <p:txBody>
          <a:bodyPr wrap="square" lIns="0" tIns="0" rIns="0" bIns="0" rtlCol="0"/>
          <a:lstStyle/>
          <a:p>
            <a:endParaRPr/>
          </a:p>
        </p:txBody>
      </p:sp>
      <p:sp>
        <p:nvSpPr>
          <p:cNvPr id="8" name="object 8"/>
          <p:cNvSpPr txBox="1"/>
          <p:nvPr/>
        </p:nvSpPr>
        <p:spPr>
          <a:xfrm>
            <a:off x="1348945" y="8295504"/>
            <a:ext cx="4862195" cy="1399540"/>
          </a:xfrm>
          <a:prstGeom prst="rect">
            <a:avLst/>
          </a:prstGeom>
        </p:spPr>
        <p:txBody>
          <a:bodyPr vert="horz" wrap="square" lIns="0" tIns="58419" rIns="0" bIns="0" rtlCol="0">
            <a:spAutoFit/>
          </a:bodyPr>
          <a:lstStyle/>
          <a:p>
            <a:pPr algn="ctr">
              <a:lnSpc>
                <a:spcPct val="100000"/>
              </a:lnSpc>
              <a:spcBef>
                <a:spcPts val="459"/>
              </a:spcBef>
            </a:pPr>
            <a:r>
              <a:rPr lang="en-GB" sz="1200" dirty="0">
                <a:solidFill>
                  <a:srgbClr val="231F20"/>
                </a:solidFill>
                <a:latin typeface="Montserrat"/>
                <a:cs typeface="Montserrat"/>
              </a:rPr>
              <a:t>Key</a:t>
            </a:r>
            <a:r>
              <a:rPr lang="en-GB" sz="1200" spc="-55" dirty="0">
                <a:solidFill>
                  <a:srgbClr val="231F20"/>
                </a:solidFill>
                <a:latin typeface="Montserrat"/>
                <a:cs typeface="Montserrat"/>
              </a:rPr>
              <a:t> </a:t>
            </a:r>
            <a:r>
              <a:rPr lang="en-GB" sz="1200" spc="-10" dirty="0">
                <a:solidFill>
                  <a:srgbClr val="231F20"/>
                </a:solidFill>
                <a:latin typeface="Montserrat"/>
                <a:cs typeface="Montserrat"/>
              </a:rPr>
              <a:t>Contacts:</a:t>
            </a:r>
            <a:endParaRPr lang="en-GB" sz="1200" dirty="0">
              <a:latin typeface="Montserrat"/>
              <a:cs typeface="Montserrat"/>
            </a:endParaRPr>
          </a:p>
          <a:p>
            <a:pPr algn="ctr">
              <a:lnSpc>
                <a:spcPct val="100000"/>
              </a:lnSpc>
              <a:spcBef>
                <a:spcPts val="359"/>
              </a:spcBef>
            </a:pPr>
            <a:r>
              <a:rPr lang="en-GB" sz="1200" b="1" dirty="0">
                <a:solidFill>
                  <a:srgbClr val="231F20"/>
                </a:solidFill>
                <a:latin typeface="Montserrat"/>
                <a:cs typeface="Montserrat"/>
              </a:rPr>
              <a:t>Mrs</a:t>
            </a:r>
            <a:r>
              <a:rPr lang="en-GB" sz="1200" b="1" spc="-20" dirty="0">
                <a:solidFill>
                  <a:srgbClr val="231F20"/>
                </a:solidFill>
                <a:latin typeface="Montserrat"/>
                <a:cs typeface="Montserrat"/>
              </a:rPr>
              <a:t> D Walton</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Senior Deputy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Head </a:t>
            </a:r>
            <a:r>
              <a:rPr lang="en-GB" sz="1300" spc="-10" dirty="0">
                <a:solidFill>
                  <a:srgbClr val="231F20"/>
                </a:solidFill>
                <a:latin typeface="Montserrat"/>
                <a:cs typeface="Montserrat"/>
                <a:hlinkClick r:id="rId3"/>
              </a:rPr>
              <a:t>dwalton@sandwellacademy.com</a:t>
            </a:r>
            <a:endParaRPr lang="en-GB" sz="1300" dirty="0">
              <a:latin typeface="Montserrat"/>
              <a:cs typeface="Montserrat"/>
            </a:endParaRPr>
          </a:p>
          <a:p>
            <a:pPr>
              <a:lnSpc>
                <a:spcPct val="100000"/>
              </a:lnSpc>
              <a:spcBef>
                <a:spcPts val="555"/>
              </a:spcBef>
            </a:pPr>
            <a:endParaRPr lang="en-GB" sz="1300" dirty="0">
              <a:latin typeface="Montserrat"/>
              <a:cs typeface="Montserrat"/>
            </a:endParaRPr>
          </a:p>
          <a:p>
            <a:pPr algn="ctr">
              <a:lnSpc>
                <a:spcPct val="100000"/>
              </a:lnSpc>
            </a:pPr>
            <a:r>
              <a:rPr lang="en-GB" sz="1200" b="1" dirty="0">
                <a:solidFill>
                  <a:srgbClr val="231F20"/>
                </a:solidFill>
                <a:latin typeface="Montserrat"/>
                <a:cs typeface="Montserrat"/>
              </a:rPr>
              <a:t>Ms</a:t>
            </a:r>
            <a:r>
              <a:rPr lang="en-GB" sz="1200" b="1" spc="-20" dirty="0">
                <a:solidFill>
                  <a:srgbClr val="231F20"/>
                </a:solidFill>
                <a:latin typeface="Montserrat"/>
                <a:cs typeface="Montserrat"/>
              </a:rPr>
              <a:t> A Dickenson </a:t>
            </a:r>
            <a:r>
              <a:rPr lang="en-GB" sz="1200" b="1" dirty="0">
                <a:solidFill>
                  <a:srgbClr val="231F20"/>
                </a:solidFill>
                <a:latin typeface="Montserrat"/>
                <a:cs typeface="Montserrat"/>
              </a:rPr>
              <a:t>–</a:t>
            </a:r>
            <a:r>
              <a:rPr lang="en-GB" sz="1200" b="1" spc="-15" dirty="0">
                <a:solidFill>
                  <a:srgbClr val="231F20"/>
                </a:solidFill>
                <a:latin typeface="Montserrat"/>
                <a:cs typeface="Montserrat"/>
              </a:rPr>
              <a:t> Assistant Headteacher &amp; </a:t>
            </a:r>
            <a:r>
              <a:rPr lang="en-GB" sz="1200" b="1" dirty="0">
                <a:solidFill>
                  <a:srgbClr val="231F20"/>
                </a:solidFill>
                <a:latin typeface="Montserrat"/>
                <a:cs typeface="Montserrat"/>
              </a:rPr>
              <a:t>Head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of</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Year</a:t>
            </a:r>
            <a:r>
              <a:rPr lang="en-GB" sz="1200" b="1" spc="-15" dirty="0">
                <a:solidFill>
                  <a:srgbClr val="231F20"/>
                </a:solidFill>
                <a:latin typeface="Montserrat"/>
                <a:cs typeface="Montserrat"/>
              </a:rPr>
              <a:t> </a:t>
            </a:r>
            <a:r>
              <a:rPr lang="en-GB" sz="1200" b="1" spc="-50" dirty="0">
                <a:solidFill>
                  <a:srgbClr val="231F20"/>
                </a:solidFill>
                <a:latin typeface="Montserrat"/>
                <a:cs typeface="Montserrat"/>
              </a:rPr>
              <a:t>9</a:t>
            </a:r>
            <a:endParaRPr lang="en-GB" sz="1200" dirty="0">
              <a:latin typeface="Montserrat"/>
              <a:cs typeface="Montserrat"/>
            </a:endParaRPr>
          </a:p>
          <a:p>
            <a:pPr marL="6350" algn="ctr">
              <a:lnSpc>
                <a:spcPct val="100000"/>
              </a:lnSpc>
              <a:spcBef>
                <a:spcPts val="260"/>
              </a:spcBef>
            </a:pPr>
            <a:r>
              <a:rPr lang="en-GB" sz="1300" spc="-10" dirty="0">
                <a:solidFill>
                  <a:srgbClr val="231F20"/>
                </a:solidFill>
                <a:latin typeface="Montserrat"/>
                <a:cs typeface="Montserrat"/>
                <a:hlinkClick r:id="rId4"/>
              </a:rPr>
              <a:t>adickenson@sandwellacademy.com</a:t>
            </a:r>
            <a:endParaRPr lang="en-GB" sz="1300" dirty="0">
              <a:latin typeface="Montserrat"/>
              <a:cs typeface="Montserrat"/>
            </a:endParaRPr>
          </a:p>
        </p:txBody>
      </p:sp>
      <p:sp>
        <p:nvSpPr>
          <p:cNvPr id="10" name="object 10"/>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9" name="object 9"/>
          <p:cNvSpPr txBox="1"/>
          <p:nvPr/>
        </p:nvSpPr>
        <p:spPr>
          <a:xfrm>
            <a:off x="2581734" y="7559939"/>
            <a:ext cx="2397125" cy="436880"/>
          </a:xfrm>
          <a:prstGeom prst="rect">
            <a:avLst/>
          </a:prstGeom>
        </p:spPr>
        <p:txBody>
          <a:bodyPr vert="horz" wrap="square" lIns="0" tIns="12700" rIns="0" bIns="0" rtlCol="0">
            <a:spAutoFit/>
          </a:bodyPr>
          <a:lstStyle/>
          <a:p>
            <a:pPr marL="12700">
              <a:lnSpc>
                <a:spcPct val="100000"/>
              </a:lnSpc>
              <a:spcBef>
                <a:spcPts val="100"/>
              </a:spcBef>
            </a:pPr>
            <a:r>
              <a:rPr sz="2700" b="1" dirty="0">
                <a:solidFill>
                  <a:srgbClr val="25408F"/>
                </a:solidFill>
                <a:latin typeface="Montserrat"/>
                <a:cs typeface="Montserrat"/>
              </a:rPr>
              <a:t>Red </a:t>
            </a:r>
            <a:r>
              <a:rPr sz="2700" b="1" spc="-10" dirty="0">
                <a:solidFill>
                  <a:srgbClr val="25408F"/>
                </a:solidFill>
                <a:latin typeface="Montserrat"/>
                <a:cs typeface="Montserrat"/>
              </a:rPr>
              <a:t>Pathway</a:t>
            </a:r>
            <a:endParaRPr sz="2700">
              <a:latin typeface="Montserrat"/>
              <a:cs typeface="Montserra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823720">
              <a:lnSpc>
                <a:spcPct val="100000"/>
              </a:lnSpc>
              <a:spcBef>
                <a:spcPts val="100"/>
              </a:spcBef>
            </a:pPr>
            <a:r>
              <a:rPr dirty="0"/>
              <a:t>GCSE</a:t>
            </a:r>
            <a:r>
              <a:rPr spc="-10" dirty="0"/>
              <a:t> Geography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18937"/>
            <a:ext cx="6892290" cy="70732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AQA</a:t>
            </a:r>
            <a:r>
              <a:rPr sz="1150" spc="-30" dirty="0">
                <a:solidFill>
                  <a:srgbClr val="231F20"/>
                </a:solidFill>
                <a:latin typeface="Montserrat"/>
                <a:cs typeface="Montserrat"/>
              </a:rPr>
              <a:t> </a:t>
            </a:r>
            <a:r>
              <a:rPr sz="1150" spc="-10" dirty="0">
                <a:solidFill>
                  <a:srgbClr val="231F20"/>
                </a:solidFill>
                <a:latin typeface="Montserrat"/>
                <a:cs typeface="Montserrat"/>
              </a:rPr>
              <a:t>(8035)</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err="1">
                <a:solidFill>
                  <a:srgbClr val="231F20"/>
                </a:solidFill>
                <a:latin typeface="Montserrat"/>
                <a:cs typeface="Montserrat"/>
              </a:rPr>
              <a:t>Mr</a:t>
            </a:r>
            <a:r>
              <a:rPr sz="1150" spc="-15" dirty="0">
                <a:solidFill>
                  <a:srgbClr val="231F20"/>
                </a:solidFill>
                <a:latin typeface="Montserrat"/>
                <a:cs typeface="Montserrat"/>
              </a:rPr>
              <a:t> </a:t>
            </a:r>
            <a:r>
              <a:rPr sz="1150" spc="-10" dirty="0">
                <a:solidFill>
                  <a:srgbClr val="231F20"/>
                </a:solidFill>
                <a:latin typeface="Montserrat"/>
                <a:cs typeface="Montserrat"/>
              </a:rPr>
              <a:t>Denker</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64795">
              <a:lnSpc>
                <a:spcPct val="108700"/>
              </a:lnSpc>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spc="-10" dirty="0">
                <a:solidFill>
                  <a:srgbClr val="231F20"/>
                </a:solidFill>
                <a:latin typeface="Montserrat"/>
                <a:cs typeface="Montserrat"/>
              </a:rPr>
              <a:t>exciting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relevant</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studies</a:t>
            </a:r>
            <a:r>
              <a:rPr sz="1150" spc="-20" dirty="0">
                <a:solidFill>
                  <a:srgbClr val="231F20"/>
                </a:solidFill>
                <a:latin typeface="Montserrat"/>
                <a:cs typeface="Montserrat"/>
              </a:rPr>
              <a:t> </a:t>
            </a:r>
            <a:r>
              <a:rPr sz="1150" dirty="0">
                <a:solidFill>
                  <a:srgbClr val="231F20"/>
                </a:solidFill>
                <a:latin typeface="Montserrat"/>
                <a:cs typeface="Montserrat"/>
              </a:rPr>
              <a:t>geography</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balanced</a:t>
            </a:r>
            <a:r>
              <a:rPr sz="1150" spc="-25" dirty="0">
                <a:solidFill>
                  <a:srgbClr val="231F20"/>
                </a:solidFill>
                <a:latin typeface="Montserrat"/>
                <a:cs typeface="Montserrat"/>
              </a:rPr>
              <a:t> </a:t>
            </a:r>
            <a:r>
              <a:rPr sz="1150" dirty="0">
                <a:solidFill>
                  <a:srgbClr val="231F20"/>
                </a:solidFill>
                <a:latin typeface="Montserrat"/>
                <a:cs typeface="Montserrat"/>
              </a:rPr>
              <a:t>framework</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dirty="0">
                <a:solidFill>
                  <a:srgbClr val="231F20"/>
                </a:solidFill>
                <a:latin typeface="Montserrat"/>
                <a:cs typeface="Montserrat"/>
              </a:rPr>
              <a:t>themes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investigates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link</a:t>
            </a:r>
            <a:r>
              <a:rPr sz="1150" spc="-15" dirty="0">
                <a:solidFill>
                  <a:srgbClr val="231F20"/>
                </a:solidFill>
                <a:latin typeface="Montserrat"/>
                <a:cs typeface="Montserrat"/>
              </a:rPr>
              <a:t> </a:t>
            </a:r>
            <a:r>
              <a:rPr sz="1150" dirty="0">
                <a:solidFill>
                  <a:srgbClr val="231F20"/>
                </a:solidFill>
                <a:latin typeface="Montserrat"/>
                <a:cs typeface="Montserrat"/>
              </a:rPr>
              <a:t>between</a:t>
            </a:r>
            <a:r>
              <a:rPr sz="1150" spc="-15"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travel</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world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classroom,</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dirty="0">
                <a:solidFill>
                  <a:srgbClr val="231F20"/>
                </a:solidFill>
                <a:latin typeface="Montserrat"/>
                <a:cs typeface="Montserrat"/>
              </a:rPr>
              <a:t>case</a:t>
            </a:r>
            <a:r>
              <a:rPr sz="1150" spc="-20" dirty="0">
                <a:solidFill>
                  <a:srgbClr val="231F20"/>
                </a:solidFill>
                <a:latin typeface="Montserrat"/>
                <a:cs typeface="Montserrat"/>
              </a:rPr>
              <a:t> </a:t>
            </a:r>
            <a:r>
              <a:rPr sz="1150" dirty="0">
                <a:solidFill>
                  <a:srgbClr val="231F20"/>
                </a:solidFill>
                <a:latin typeface="Montserrat"/>
                <a:cs typeface="Montserrat"/>
              </a:rPr>
              <a:t>studies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United</a:t>
            </a:r>
            <a:r>
              <a:rPr sz="1150" spc="-15" dirty="0">
                <a:solidFill>
                  <a:srgbClr val="231F20"/>
                </a:solidFill>
                <a:latin typeface="Montserrat"/>
                <a:cs typeface="Montserrat"/>
              </a:rPr>
              <a:t> </a:t>
            </a:r>
            <a:r>
              <a:rPr sz="1150" dirty="0">
                <a:solidFill>
                  <a:srgbClr val="231F20"/>
                </a:solidFill>
                <a:latin typeface="Montserrat"/>
                <a:cs typeface="Montserrat"/>
              </a:rPr>
              <a:t>Kingdom</a:t>
            </a:r>
            <a:r>
              <a:rPr sz="1150" spc="-20" dirty="0">
                <a:solidFill>
                  <a:srgbClr val="231F20"/>
                </a:solidFill>
                <a:latin typeface="Montserrat"/>
                <a:cs typeface="Montserrat"/>
              </a:rPr>
              <a:t> </a:t>
            </a:r>
            <a:r>
              <a:rPr sz="1150" dirty="0">
                <a:solidFill>
                  <a:srgbClr val="231F20"/>
                </a:solidFill>
                <a:latin typeface="Montserrat"/>
                <a:cs typeface="Montserrat"/>
              </a:rPr>
              <a:t>(UK),</a:t>
            </a:r>
            <a:r>
              <a:rPr sz="1150" spc="-15" dirty="0">
                <a:solidFill>
                  <a:srgbClr val="231F20"/>
                </a:solidFill>
                <a:latin typeface="Montserrat"/>
                <a:cs typeface="Montserrat"/>
              </a:rPr>
              <a:t> </a:t>
            </a:r>
            <a:r>
              <a:rPr sz="1150" dirty="0">
                <a:solidFill>
                  <a:srgbClr val="231F20"/>
                </a:solidFill>
                <a:latin typeface="Montserrat"/>
                <a:cs typeface="Montserrat"/>
              </a:rPr>
              <a:t>higher</a:t>
            </a:r>
            <a:r>
              <a:rPr sz="1150" spc="-15" dirty="0">
                <a:solidFill>
                  <a:srgbClr val="231F20"/>
                </a:solidFill>
                <a:latin typeface="Montserrat"/>
                <a:cs typeface="Montserrat"/>
              </a:rPr>
              <a:t> </a:t>
            </a:r>
            <a:r>
              <a:rPr sz="1150" spc="-10" dirty="0">
                <a:solidFill>
                  <a:srgbClr val="231F20"/>
                </a:solidFill>
                <a:latin typeface="Montserrat"/>
                <a:cs typeface="Montserrat"/>
              </a:rPr>
              <a:t>income</a:t>
            </a:r>
            <a:endParaRPr sz="1150" dirty="0">
              <a:latin typeface="Montserrat"/>
              <a:cs typeface="Montserrat"/>
            </a:endParaRPr>
          </a:p>
          <a:p>
            <a:pPr marL="12700" marR="5080">
              <a:lnSpc>
                <a:spcPct val="108700"/>
              </a:lnSpc>
            </a:pP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(HICs),</a:t>
            </a:r>
            <a:r>
              <a:rPr sz="1150" spc="-35" dirty="0">
                <a:solidFill>
                  <a:srgbClr val="231F20"/>
                </a:solidFill>
                <a:latin typeface="Montserrat"/>
                <a:cs typeface="Montserrat"/>
              </a:rPr>
              <a:t> </a:t>
            </a:r>
            <a:r>
              <a:rPr sz="1150" dirty="0">
                <a:solidFill>
                  <a:srgbClr val="231F20"/>
                </a:solidFill>
                <a:latin typeface="Montserrat"/>
                <a:cs typeface="Montserrat"/>
              </a:rPr>
              <a:t>newly</a:t>
            </a:r>
            <a:r>
              <a:rPr sz="1150" spc="-35" dirty="0">
                <a:solidFill>
                  <a:srgbClr val="231F20"/>
                </a:solidFill>
                <a:latin typeface="Montserrat"/>
                <a:cs typeface="Montserrat"/>
              </a:rPr>
              <a:t> </a:t>
            </a:r>
            <a:r>
              <a:rPr sz="1150" dirty="0">
                <a:solidFill>
                  <a:srgbClr val="231F20"/>
                </a:solidFill>
                <a:latin typeface="Montserrat"/>
                <a:cs typeface="Montserrat"/>
              </a:rPr>
              <a:t>emerging</a:t>
            </a:r>
            <a:r>
              <a:rPr sz="1150" spc="-40" dirty="0">
                <a:solidFill>
                  <a:srgbClr val="231F20"/>
                </a:solidFill>
                <a:latin typeface="Montserrat"/>
                <a:cs typeface="Montserrat"/>
              </a:rPr>
              <a:t> </a:t>
            </a:r>
            <a:r>
              <a:rPr sz="1150" spc="-10" dirty="0">
                <a:solidFill>
                  <a:srgbClr val="231F20"/>
                </a:solidFill>
                <a:latin typeface="Montserrat"/>
                <a:cs typeface="Montserrat"/>
              </a:rPr>
              <a:t>economies</a:t>
            </a:r>
            <a:r>
              <a:rPr sz="1150" spc="-35" dirty="0">
                <a:solidFill>
                  <a:srgbClr val="231F20"/>
                </a:solidFill>
                <a:latin typeface="Montserrat"/>
                <a:cs typeface="Montserrat"/>
              </a:rPr>
              <a:t> </a:t>
            </a:r>
            <a:r>
              <a:rPr sz="1150" dirty="0">
                <a:solidFill>
                  <a:srgbClr val="231F20"/>
                </a:solidFill>
                <a:latin typeface="Montserrat"/>
                <a:cs typeface="Montserrat"/>
              </a:rPr>
              <a:t>(NEEs)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lower</a:t>
            </a:r>
            <a:r>
              <a:rPr sz="1150" spc="-35" dirty="0">
                <a:solidFill>
                  <a:srgbClr val="231F20"/>
                </a:solidFill>
                <a:latin typeface="Montserrat"/>
                <a:cs typeface="Montserrat"/>
              </a:rPr>
              <a:t> </a:t>
            </a:r>
            <a:r>
              <a:rPr sz="1150" dirty="0">
                <a:solidFill>
                  <a:srgbClr val="231F20"/>
                </a:solidFill>
                <a:latin typeface="Montserrat"/>
                <a:cs typeface="Montserrat"/>
              </a:rPr>
              <a:t>income</a:t>
            </a:r>
            <a:r>
              <a:rPr sz="1150" spc="-35" dirty="0">
                <a:solidFill>
                  <a:srgbClr val="231F20"/>
                </a:solidFill>
                <a:latin typeface="Montserrat"/>
                <a:cs typeface="Montserrat"/>
              </a:rPr>
              <a:t> </a:t>
            </a:r>
            <a:r>
              <a:rPr sz="1150" dirty="0">
                <a:solidFill>
                  <a:srgbClr val="231F20"/>
                </a:solidFill>
                <a:latin typeface="Montserrat"/>
                <a:cs typeface="Montserrat"/>
              </a:rPr>
              <a:t>countries</a:t>
            </a:r>
            <a:r>
              <a:rPr sz="1150" spc="-40" dirty="0">
                <a:solidFill>
                  <a:srgbClr val="231F20"/>
                </a:solidFill>
                <a:latin typeface="Montserrat"/>
                <a:cs typeface="Montserrat"/>
              </a:rPr>
              <a:t> </a:t>
            </a:r>
            <a:r>
              <a:rPr sz="1150" dirty="0">
                <a:solidFill>
                  <a:srgbClr val="231F20"/>
                </a:solidFill>
                <a:latin typeface="Montserrat"/>
                <a:cs typeface="Montserrat"/>
              </a:rPr>
              <a:t>(LICs).</a:t>
            </a:r>
            <a:r>
              <a:rPr sz="1150" spc="-35" dirty="0">
                <a:solidFill>
                  <a:srgbClr val="231F20"/>
                </a:solidFill>
                <a:latin typeface="Montserrat"/>
                <a:cs typeface="Montserrat"/>
              </a:rPr>
              <a:t> </a:t>
            </a:r>
            <a:r>
              <a:rPr sz="1150" spc="-10" dirty="0">
                <a:solidFill>
                  <a:srgbClr val="231F20"/>
                </a:solidFill>
                <a:latin typeface="Montserrat"/>
                <a:cs typeface="Montserrat"/>
              </a:rPr>
              <a:t>Topics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30" dirty="0">
                <a:solidFill>
                  <a:srgbClr val="231F20"/>
                </a:solidFill>
                <a:latin typeface="Montserrat"/>
                <a:cs typeface="Montserrat"/>
              </a:rPr>
              <a:t> </a:t>
            </a:r>
            <a:r>
              <a:rPr sz="1150" dirty="0">
                <a:solidFill>
                  <a:srgbClr val="231F20"/>
                </a:solidFill>
                <a:latin typeface="Montserrat"/>
                <a:cs typeface="Montserrat"/>
              </a:rPr>
              <a:t>include</a:t>
            </a:r>
            <a:r>
              <a:rPr sz="1150" spc="-25" dirty="0">
                <a:solidFill>
                  <a:srgbClr val="231F20"/>
                </a:solidFill>
                <a:latin typeface="Montserrat"/>
                <a:cs typeface="Montserrat"/>
              </a:rPr>
              <a:t> </a:t>
            </a:r>
            <a:r>
              <a:rPr sz="1150" spc="-10" dirty="0">
                <a:solidFill>
                  <a:srgbClr val="231F20"/>
                </a:solidFill>
                <a:latin typeface="Montserrat"/>
                <a:cs typeface="Montserrat"/>
              </a:rPr>
              <a:t>climate</a:t>
            </a:r>
            <a:r>
              <a:rPr sz="1150" spc="-30" dirty="0">
                <a:solidFill>
                  <a:srgbClr val="231F20"/>
                </a:solidFill>
                <a:latin typeface="Montserrat"/>
                <a:cs typeface="Montserrat"/>
              </a:rPr>
              <a:t> </a:t>
            </a:r>
            <a:r>
              <a:rPr sz="1150" dirty="0">
                <a:solidFill>
                  <a:srgbClr val="231F20"/>
                </a:solidFill>
                <a:latin typeface="Montserrat"/>
                <a:cs typeface="Montserrat"/>
              </a:rPr>
              <a:t>change,</a:t>
            </a:r>
            <a:r>
              <a:rPr sz="1150" spc="-25" dirty="0">
                <a:solidFill>
                  <a:srgbClr val="231F20"/>
                </a:solidFill>
                <a:latin typeface="Montserrat"/>
                <a:cs typeface="Montserrat"/>
              </a:rPr>
              <a:t> </a:t>
            </a:r>
            <a:r>
              <a:rPr sz="1150" spc="-10" dirty="0">
                <a:solidFill>
                  <a:srgbClr val="231F20"/>
                </a:solidFill>
                <a:latin typeface="Montserrat"/>
                <a:cs typeface="Montserrat"/>
              </a:rPr>
              <a:t>poverty,</a:t>
            </a:r>
            <a:r>
              <a:rPr sz="1150" spc="-30" dirty="0">
                <a:solidFill>
                  <a:srgbClr val="231F20"/>
                </a:solidFill>
                <a:latin typeface="Montserrat"/>
                <a:cs typeface="Montserrat"/>
              </a:rPr>
              <a:t> </a:t>
            </a:r>
            <a:r>
              <a:rPr sz="1150" dirty="0">
                <a:solidFill>
                  <a:srgbClr val="231F20"/>
                </a:solidFill>
                <a:latin typeface="Montserrat"/>
                <a:cs typeface="Montserrat"/>
              </a:rPr>
              <a:t>deprivation,</a:t>
            </a:r>
            <a:r>
              <a:rPr sz="1150" spc="-30" dirty="0">
                <a:solidFill>
                  <a:srgbClr val="231F20"/>
                </a:solidFill>
                <a:latin typeface="Montserrat"/>
                <a:cs typeface="Montserrat"/>
              </a:rPr>
              <a:t> </a:t>
            </a:r>
            <a:r>
              <a:rPr sz="1150" dirty="0">
                <a:solidFill>
                  <a:srgbClr val="231F20"/>
                </a:solidFill>
                <a:latin typeface="Montserrat"/>
                <a:cs typeface="Montserrat"/>
              </a:rPr>
              <a:t>global</a:t>
            </a:r>
            <a:r>
              <a:rPr sz="1150" spc="-25" dirty="0">
                <a:solidFill>
                  <a:srgbClr val="231F20"/>
                </a:solidFill>
                <a:latin typeface="Montserrat"/>
                <a:cs typeface="Montserrat"/>
              </a:rPr>
              <a:t> </a:t>
            </a:r>
            <a:r>
              <a:rPr sz="1150" dirty="0">
                <a:solidFill>
                  <a:srgbClr val="231F20"/>
                </a:solidFill>
                <a:latin typeface="Montserrat"/>
                <a:cs typeface="Montserrat"/>
              </a:rPr>
              <a:t>shifts</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economic</a:t>
            </a:r>
            <a:r>
              <a:rPr sz="1150" spc="-30" dirty="0">
                <a:solidFill>
                  <a:srgbClr val="231F20"/>
                </a:solidFill>
                <a:latin typeface="Montserrat"/>
                <a:cs typeface="Montserrat"/>
              </a:rPr>
              <a:t> </a:t>
            </a:r>
            <a:r>
              <a:rPr sz="1150" dirty="0">
                <a:solidFill>
                  <a:srgbClr val="231F20"/>
                </a:solidFill>
                <a:latin typeface="Montserrat"/>
                <a:cs typeface="Montserrat"/>
              </a:rPr>
              <a:t>power</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the </a:t>
            </a:r>
            <a:r>
              <a:rPr sz="1150" dirty="0">
                <a:solidFill>
                  <a:srgbClr val="231F20"/>
                </a:solidFill>
                <a:latin typeface="Montserrat"/>
                <a:cs typeface="Montserrat"/>
              </a:rPr>
              <a:t>challenge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sustainable</a:t>
            </a:r>
            <a:r>
              <a:rPr sz="1150" spc="-25" dirty="0">
                <a:solidFill>
                  <a:srgbClr val="231F20"/>
                </a:solidFill>
                <a:latin typeface="Montserrat"/>
                <a:cs typeface="Montserrat"/>
              </a:rPr>
              <a:t> </a:t>
            </a:r>
            <a:r>
              <a:rPr sz="1150" spc="-10" dirty="0">
                <a:solidFill>
                  <a:srgbClr val="231F20"/>
                </a:solidFill>
                <a:latin typeface="Montserrat"/>
                <a:cs typeface="Montserrat"/>
              </a:rPr>
              <a:t>resource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dirty="0">
                <a:solidFill>
                  <a:srgbClr val="231F20"/>
                </a:solidFill>
                <a:latin typeface="Montserrat"/>
                <a:cs typeface="Montserrat"/>
              </a:rPr>
              <a:t>encouraged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understand</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20" dirty="0">
                <a:solidFill>
                  <a:srgbClr val="231F20"/>
                </a:solidFill>
                <a:latin typeface="Montserrat"/>
                <a:cs typeface="Montserrat"/>
              </a:rPr>
              <a:t>role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society,</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considering</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viewpoints,</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attitudes.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1:</a:t>
            </a:r>
            <a:endParaRPr sz="1150" dirty="0">
              <a:latin typeface="Montserrat"/>
              <a:cs typeface="Montserrat"/>
            </a:endParaRPr>
          </a:p>
          <a:p>
            <a:pPr marL="12700" marR="981710">
              <a:lnSpc>
                <a:spcPct val="108700"/>
              </a:lnSpc>
            </a:pP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natural</a:t>
            </a:r>
            <a:r>
              <a:rPr sz="1150" spc="-25" dirty="0">
                <a:solidFill>
                  <a:srgbClr val="231F20"/>
                </a:solidFill>
                <a:latin typeface="Montserrat"/>
                <a:cs typeface="Montserrat"/>
              </a:rPr>
              <a:t> </a:t>
            </a:r>
            <a:r>
              <a:rPr sz="1150" dirty="0">
                <a:solidFill>
                  <a:srgbClr val="231F20"/>
                </a:solidFill>
                <a:latin typeface="Montserrat"/>
                <a:cs typeface="Montserrat"/>
              </a:rPr>
              <a:t>hazards,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25"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dirty="0">
                <a:solidFill>
                  <a:srgbClr val="231F20"/>
                </a:solidFill>
                <a:latin typeface="Montserrat"/>
                <a:cs typeface="Montserrat"/>
              </a:rPr>
              <a:t>landscapes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25" dirty="0">
                <a:solidFill>
                  <a:srgbClr val="231F20"/>
                </a:solidFill>
                <a:latin typeface="Montserrat"/>
                <a:cs typeface="Montserrat"/>
              </a:rPr>
              <a:t>UK, </a:t>
            </a:r>
            <a:r>
              <a:rPr sz="1150" dirty="0">
                <a:solidFill>
                  <a:srgbClr val="231F20"/>
                </a:solidFill>
                <a:latin typeface="Montserrat"/>
                <a:cs typeface="Montserrat"/>
              </a:rPr>
              <a:t>Geographical</a:t>
            </a:r>
            <a:r>
              <a:rPr sz="1150" spc="-55"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2:</a:t>
            </a:r>
            <a:endParaRPr sz="1150" dirty="0">
              <a:latin typeface="Montserrat"/>
              <a:cs typeface="Montserrat"/>
            </a:endParaRPr>
          </a:p>
          <a:p>
            <a:pPr marL="12700" marR="534670">
              <a:lnSpc>
                <a:spcPct val="108700"/>
              </a:lnSpc>
            </a:pPr>
            <a:r>
              <a:rPr sz="1150" dirty="0">
                <a:solidFill>
                  <a:srgbClr val="231F20"/>
                </a:solidFill>
                <a:latin typeface="Montserrat"/>
                <a:cs typeface="Montserrat"/>
              </a:rPr>
              <a:t>Urban</a:t>
            </a:r>
            <a:r>
              <a:rPr sz="1150" spc="-35" dirty="0">
                <a:solidFill>
                  <a:srgbClr val="231F20"/>
                </a:solidFill>
                <a:latin typeface="Montserrat"/>
                <a:cs typeface="Montserrat"/>
              </a:rPr>
              <a:t> </a:t>
            </a:r>
            <a:r>
              <a:rPr sz="1150" dirty="0">
                <a:solidFill>
                  <a:srgbClr val="231F20"/>
                </a:solidFill>
                <a:latin typeface="Montserrat"/>
                <a:cs typeface="Montserrat"/>
              </a:rPr>
              <a:t>issues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challenges,</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changing</a:t>
            </a:r>
            <a:r>
              <a:rPr sz="1150" spc="-35" dirty="0">
                <a:solidFill>
                  <a:srgbClr val="231F20"/>
                </a:solidFill>
                <a:latin typeface="Montserrat"/>
                <a:cs typeface="Montserrat"/>
              </a:rPr>
              <a:t> </a:t>
            </a:r>
            <a:r>
              <a:rPr sz="1150" dirty="0">
                <a:solidFill>
                  <a:srgbClr val="231F20"/>
                </a:solidFill>
                <a:latin typeface="Montserrat"/>
                <a:cs typeface="Montserrat"/>
              </a:rPr>
              <a:t>economic</a:t>
            </a:r>
            <a:r>
              <a:rPr sz="1150" spc="-35" dirty="0">
                <a:solidFill>
                  <a:srgbClr val="231F20"/>
                </a:solidFill>
                <a:latin typeface="Montserrat"/>
                <a:cs typeface="Montserrat"/>
              </a:rPr>
              <a:t> </a:t>
            </a:r>
            <a:r>
              <a:rPr sz="1150" dirty="0">
                <a:solidFill>
                  <a:srgbClr val="231F20"/>
                </a:solidFill>
                <a:latin typeface="Montserrat"/>
                <a:cs typeface="Montserrat"/>
              </a:rPr>
              <a:t>world,</a:t>
            </a:r>
            <a:r>
              <a:rPr sz="1150" spc="-35" dirty="0">
                <a:solidFill>
                  <a:srgbClr val="231F20"/>
                </a:solidFill>
                <a:latin typeface="Montserrat"/>
                <a:cs typeface="Montserrat"/>
              </a:rPr>
              <a:t>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challenge</a:t>
            </a:r>
            <a:r>
              <a:rPr sz="1150" spc="-35" dirty="0">
                <a:solidFill>
                  <a:srgbClr val="231F20"/>
                </a:solidFill>
                <a:latin typeface="Montserrat"/>
                <a:cs typeface="Montserrat"/>
              </a:rPr>
              <a:t> </a:t>
            </a:r>
            <a:r>
              <a:rPr sz="1150" dirty="0">
                <a:solidFill>
                  <a:srgbClr val="231F20"/>
                </a:solidFill>
                <a:latin typeface="Montserrat"/>
                <a:cs typeface="Montserrat"/>
              </a:rPr>
              <a:t>of</a:t>
            </a:r>
            <a:r>
              <a:rPr sz="1150" spc="-35" dirty="0">
                <a:solidFill>
                  <a:srgbClr val="231F20"/>
                </a:solidFill>
                <a:latin typeface="Montserrat"/>
                <a:cs typeface="Montserrat"/>
              </a:rPr>
              <a:t> </a:t>
            </a:r>
            <a:r>
              <a:rPr sz="1150" spc="-10" dirty="0">
                <a:solidFill>
                  <a:srgbClr val="231F20"/>
                </a:solidFill>
                <a:latin typeface="Montserrat"/>
                <a:cs typeface="Montserrat"/>
              </a:rPr>
              <a:t>resource </a:t>
            </a:r>
            <a:r>
              <a:rPr sz="1150" dirty="0">
                <a:solidFill>
                  <a:srgbClr val="231F20"/>
                </a:solidFill>
                <a:latin typeface="Montserrat"/>
                <a:cs typeface="Montserrat"/>
              </a:rPr>
              <a:t>management,</a:t>
            </a:r>
            <a:r>
              <a:rPr sz="1150" spc="-40" dirty="0">
                <a:solidFill>
                  <a:srgbClr val="231F20"/>
                </a:solidFill>
                <a:latin typeface="Montserrat"/>
                <a:cs typeface="Montserrat"/>
              </a:rPr>
              <a:t> </a:t>
            </a:r>
            <a:r>
              <a:rPr sz="1150" dirty="0">
                <a:solidFill>
                  <a:srgbClr val="231F20"/>
                </a:solidFill>
                <a:latin typeface="Montserrat"/>
                <a:cs typeface="Montserrat"/>
              </a:rPr>
              <a:t>Geographical</a:t>
            </a:r>
            <a:r>
              <a:rPr sz="1150" spc="-40"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spc="-25" dirty="0">
                <a:solidFill>
                  <a:srgbClr val="231F20"/>
                </a:solidFill>
                <a:latin typeface="Montserrat"/>
                <a:cs typeface="Montserrat"/>
              </a:rPr>
              <a:t>3:</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Issue</a:t>
            </a:r>
            <a:r>
              <a:rPr sz="1150" spc="-15" dirty="0">
                <a:solidFill>
                  <a:srgbClr val="231F20"/>
                </a:solidFill>
                <a:latin typeface="Montserrat"/>
                <a:cs typeface="Montserrat"/>
              </a:rPr>
              <a:t> </a:t>
            </a:r>
            <a:r>
              <a:rPr sz="1150" spc="-10" dirty="0">
                <a:solidFill>
                  <a:srgbClr val="231F20"/>
                </a:solidFill>
                <a:latin typeface="Montserrat"/>
                <a:cs typeface="Montserrat"/>
              </a:rPr>
              <a:t>evaluation,</a:t>
            </a:r>
            <a:r>
              <a:rPr sz="1150" spc="-15" dirty="0">
                <a:solidFill>
                  <a:srgbClr val="231F20"/>
                </a:solidFill>
                <a:latin typeface="Montserrat"/>
                <a:cs typeface="Montserrat"/>
              </a:rPr>
              <a:t> </a:t>
            </a:r>
            <a:r>
              <a:rPr sz="1150" spc="-10" dirty="0">
                <a:solidFill>
                  <a:srgbClr val="231F20"/>
                </a:solidFill>
                <a:latin typeface="Montserrat"/>
                <a:cs typeface="Montserrat"/>
              </a:rPr>
              <a:t>Fieldwork,</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0" dirty="0">
                <a:solidFill>
                  <a:srgbClr val="231F20"/>
                </a:solidFill>
                <a:latin typeface="Montserrat"/>
                <a:cs typeface="Montserrat"/>
              </a:rPr>
              <a:t> skills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1487170" algn="just">
              <a:lnSpc>
                <a:spcPct val="1087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2:</a:t>
            </a:r>
            <a:r>
              <a:rPr sz="1150" spc="-15" dirty="0">
                <a:solidFill>
                  <a:srgbClr val="231F20"/>
                </a:solidFill>
                <a:latin typeface="Montserrat"/>
                <a:cs typeface="Montserrat"/>
              </a:rPr>
              <a:t> </a:t>
            </a:r>
            <a:r>
              <a:rPr sz="1150" dirty="0">
                <a:solidFill>
                  <a:srgbClr val="231F20"/>
                </a:solidFill>
                <a:latin typeface="Montserrat"/>
                <a:cs typeface="Montserrat"/>
              </a:rPr>
              <a:t>Living</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human</a:t>
            </a:r>
            <a:r>
              <a:rPr sz="1150" spc="-15" dirty="0">
                <a:solidFill>
                  <a:srgbClr val="231F20"/>
                </a:solidFill>
                <a:latin typeface="Montserrat"/>
                <a:cs typeface="Montserrat"/>
              </a:rPr>
              <a:t> </a:t>
            </a:r>
            <a:r>
              <a:rPr sz="1150" spc="-10" dirty="0">
                <a:solidFill>
                  <a:srgbClr val="231F20"/>
                </a:solidFill>
                <a:latin typeface="Montserrat"/>
                <a:cs typeface="Montserrat"/>
              </a:rPr>
              <a:t>environment</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spc="-20" dirty="0">
                <a:solidFill>
                  <a:srgbClr val="231F20"/>
                </a:solidFill>
                <a:latin typeface="Montserrat"/>
                <a:cs typeface="Montserrat"/>
              </a:rPr>
              <a:t>GCSE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15" dirty="0">
                <a:solidFill>
                  <a:srgbClr val="231F20"/>
                </a:solidFill>
                <a:latin typeface="Montserrat"/>
                <a:cs typeface="Montserrat"/>
              </a:rPr>
              <a:t> </a:t>
            </a: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dirty="0">
                <a:solidFill>
                  <a:srgbClr val="231F20"/>
                </a:solidFill>
                <a:latin typeface="Montserrat"/>
                <a:cs typeface="Montserrat"/>
              </a:rPr>
              <a:t>Applications</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GCSE</a:t>
            </a:r>
            <a:endParaRPr sz="1150" dirty="0">
              <a:latin typeface="Montserrat"/>
              <a:cs typeface="Montserrat"/>
            </a:endParaRPr>
          </a:p>
          <a:p>
            <a:pPr marL="12700" algn="just">
              <a:lnSpc>
                <a:spcPct val="100000"/>
              </a:lnSpc>
              <a:spcBef>
                <a:spcPts val="120"/>
              </a:spcBef>
            </a:pPr>
            <a:r>
              <a:rPr sz="1150" spc="-20" dirty="0">
                <a:solidFill>
                  <a:srgbClr val="231F20"/>
                </a:solidFill>
                <a:latin typeface="Montserrat"/>
                <a:cs typeface="Montserrat"/>
              </a:rPr>
              <a:t>Pre-</a:t>
            </a:r>
            <a:r>
              <a:rPr sz="1150" dirty="0">
                <a:solidFill>
                  <a:srgbClr val="231F20"/>
                </a:solidFill>
                <a:latin typeface="Montserrat"/>
                <a:cs typeface="Montserrat"/>
              </a:rPr>
              <a:t>release</a:t>
            </a:r>
            <a:r>
              <a:rPr sz="1150" spc="-25" dirty="0">
                <a:solidFill>
                  <a:srgbClr val="231F20"/>
                </a:solidFill>
                <a:latin typeface="Montserrat"/>
                <a:cs typeface="Montserrat"/>
              </a:rPr>
              <a:t> </a:t>
            </a:r>
            <a:r>
              <a:rPr sz="1150" spc="-10" dirty="0">
                <a:solidFill>
                  <a:srgbClr val="231F20"/>
                </a:solidFill>
                <a:latin typeface="Montserrat"/>
                <a:cs typeface="Montserrat"/>
              </a:rPr>
              <a:t>resources</a:t>
            </a:r>
            <a:r>
              <a:rPr sz="1150" spc="-20" dirty="0">
                <a:solidFill>
                  <a:srgbClr val="231F20"/>
                </a:solidFill>
                <a:latin typeface="Montserrat"/>
                <a:cs typeface="Montserrat"/>
              </a:rPr>
              <a:t> </a:t>
            </a:r>
            <a:r>
              <a:rPr sz="1150" dirty="0">
                <a:solidFill>
                  <a:srgbClr val="231F20"/>
                </a:solidFill>
                <a:latin typeface="Montserrat"/>
                <a:cs typeface="Montserrat"/>
              </a:rPr>
              <a:t>booklet</a:t>
            </a:r>
            <a:r>
              <a:rPr sz="1150" spc="-25" dirty="0">
                <a:solidFill>
                  <a:srgbClr val="231F20"/>
                </a:solidFill>
                <a:latin typeface="Montserrat"/>
                <a:cs typeface="Montserrat"/>
              </a:rPr>
              <a:t> </a:t>
            </a:r>
            <a:r>
              <a:rPr sz="1150" dirty="0">
                <a:solidFill>
                  <a:srgbClr val="231F20"/>
                </a:solidFill>
                <a:latin typeface="Montserrat"/>
                <a:cs typeface="Montserrat"/>
              </a:rPr>
              <a:t>made</a:t>
            </a:r>
            <a:r>
              <a:rPr sz="1150" spc="-20" dirty="0">
                <a:solidFill>
                  <a:srgbClr val="231F20"/>
                </a:solidFill>
                <a:latin typeface="Montserrat"/>
                <a:cs typeface="Montserrat"/>
              </a:rPr>
              <a:t> </a:t>
            </a:r>
            <a:r>
              <a:rPr sz="1150" spc="-10" dirty="0">
                <a:solidFill>
                  <a:srgbClr val="231F20"/>
                </a:solidFill>
                <a:latin typeface="Montserrat"/>
                <a:cs typeface="Montserrat"/>
              </a:rPr>
              <a:t>available</a:t>
            </a:r>
            <a:r>
              <a:rPr sz="1150" spc="-20" dirty="0">
                <a:solidFill>
                  <a:srgbClr val="231F20"/>
                </a:solidFill>
                <a:latin typeface="Montserrat"/>
                <a:cs typeface="Montserrat"/>
              </a:rPr>
              <a:t> </a:t>
            </a:r>
            <a:r>
              <a:rPr sz="1150" dirty="0">
                <a:solidFill>
                  <a:srgbClr val="231F20"/>
                </a:solidFill>
                <a:latin typeface="Montserrat"/>
                <a:cs typeface="Montserrat"/>
              </a:rPr>
              <a:t>12</a:t>
            </a:r>
            <a:r>
              <a:rPr sz="1150" spc="-25" dirty="0">
                <a:solidFill>
                  <a:srgbClr val="231F20"/>
                </a:solidFill>
                <a:latin typeface="Montserrat"/>
                <a:cs typeface="Montserrat"/>
              </a:rPr>
              <a:t> </a:t>
            </a:r>
            <a:r>
              <a:rPr sz="1150" spc="-10" dirty="0">
                <a:solidFill>
                  <a:srgbClr val="231F20"/>
                </a:solidFill>
                <a:latin typeface="Montserrat"/>
                <a:cs typeface="Montserrat"/>
              </a:rPr>
              <a:t>weeks</a:t>
            </a:r>
            <a:r>
              <a:rPr sz="1150" spc="-20" dirty="0">
                <a:solidFill>
                  <a:srgbClr val="231F20"/>
                </a:solidFill>
                <a:latin typeface="Montserrat"/>
                <a:cs typeface="Montserrat"/>
              </a:rPr>
              <a:t> </a:t>
            </a:r>
            <a:r>
              <a:rPr sz="1150" dirty="0">
                <a:solidFill>
                  <a:srgbClr val="231F20"/>
                </a:solidFill>
                <a:latin typeface="Montserrat"/>
                <a:cs typeface="Montserrat"/>
              </a:rPr>
              <a:t>before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exam</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114"/>
              </a:spcBef>
            </a:pP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spc="-10" dirty="0">
                <a:solidFill>
                  <a:srgbClr val="231F20"/>
                </a:solidFill>
                <a:latin typeface="Montserrat"/>
                <a:cs typeface="Montserrat"/>
              </a:rPr>
              <a:t>Geography,</a:t>
            </a:r>
            <a:r>
              <a:rPr sz="1150" spc="-25" dirty="0">
                <a:solidFill>
                  <a:srgbClr val="231F20"/>
                </a:solidFill>
                <a:latin typeface="Montserrat"/>
                <a:cs typeface="Montserrat"/>
              </a:rPr>
              <a:t> </a:t>
            </a:r>
            <a:r>
              <a:rPr sz="1150" spc="-10" dirty="0">
                <a:solidFill>
                  <a:srgbClr val="231F20"/>
                </a:solidFill>
                <a:latin typeface="Montserrat"/>
                <a:cs typeface="Montserrat"/>
              </a:rPr>
              <a:t>Environmental</a:t>
            </a:r>
            <a:r>
              <a:rPr sz="1150" spc="-25" dirty="0">
                <a:solidFill>
                  <a:srgbClr val="231F20"/>
                </a:solidFill>
                <a:latin typeface="Montserrat"/>
                <a:cs typeface="Montserrat"/>
              </a:rPr>
              <a:t> </a:t>
            </a:r>
            <a:r>
              <a:rPr sz="1150" dirty="0">
                <a:solidFill>
                  <a:srgbClr val="231F20"/>
                </a:solidFill>
                <a:latin typeface="Montserrat"/>
                <a:cs typeface="Montserrat"/>
              </a:rPr>
              <a:t>Science,</a:t>
            </a:r>
            <a:r>
              <a:rPr sz="1150" spc="-25" dirty="0">
                <a:solidFill>
                  <a:srgbClr val="231F20"/>
                </a:solidFill>
                <a:latin typeface="Montserrat"/>
                <a:cs typeface="Montserrat"/>
              </a:rPr>
              <a:t> </a:t>
            </a:r>
            <a:r>
              <a:rPr sz="1150" spc="-10" dirty="0">
                <a:solidFill>
                  <a:srgbClr val="231F20"/>
                </a:solidFill>
                <a:latin typeface="Montserrat"/>
                <a:cs typeface="Montserrat"/>
              </a:rPr>
              <a:t>Geology.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Compliments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following</a:t>
            </a:r>
            <a:r>
              <a:rPr sz="1150" spc="-25" dirty="0">
                <a:solidFill>
                  <a:srgbClr val="231F20"/>
                </a:solidFill>
                <a:latin typeface="Montserrat"/>
                <a:cs typeface="Montserrat"/>
              </a:rPr>
              <a:t> </a:t>
            </a:r>
            <a:r>
              <a:rPr sz="1150" dirty="0">
                <a:solidFill>
                  <a:srgbClr val="231F20"/>
                </a:solidFill>
                <a:latin typeface="Montserrat"/>
                <a:cs typeface="Montserrat"/>
              </a:rPr>
              <a:t>subjects: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Sciences,</a:t>
            </a:r>
            <a:r>
              <a:rPr sz="1150" spc="-25" dirty="0">
                <a:solidFill>
                  <a:srgbClr val="231F20"/>
                </a:solidFill>
                <a:latin typeface="Montserrat"/>
                <a:cs typeface="Montserrat"/>
              </a:rPr>
              <a:t> </a:t>
            </a:r>
            <a:r>
              <a:rPr sz="1150" dirty="0">
                <a:solidFill>
                  <a:srgbClr val="231F20"/>
                </a:solidFill>
                <a:latin typeface="Montserrat"/>
                <a:cs typeface="Montserrat"/>
              </a:rPr>
              <a:t>Mathematics,</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5" dirty="0">
                <a:solidFill>
                  <a:srgbClr val="231F20"/>
                </a:solidFill>
                <a:latin typeface="Montserrat"/>
                <a:cs typeface="Montserrat"/>
              </a:rPr>
              <a:t> </a:t>
            </a:r>
            <a:r>
              <a:rPr sz="1150" dirty="0">
                <a:solidFill>
                  <a:srgbClr val="231F20"/>
                </a:solidFill>
                <a:latin typeface="Montserrat"/>
                <a:cs typeface="Montserrat"/>
              </a:rPr>
              <a:t>English,</a:t>
            </a:r>
            <a:r>
              <a:rPr sz="1150" spc="-25"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gn="just">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42772" y="7894959"/>
            <a:ext cx="327596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15"/>
              </a:spcBef>
              <a:buChar char="•"/>
              <a:tabLst>
                <a:tab pos="240665" algn="l"/>
              </a:tabLst>
            </a:pPr>
            <a:r>
              <a:rPr sz="1150" spc="-10" dirty="0">
                <a:solidFill>
                  <a:srgbClr val="231F20"/>
                </a:solidFill>
                <a:latin typeface="Montserrat"/>
                <a:cs typeface="Montserrat"/>
              </a:rPr>
              <a:t>Cartographer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Data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40"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Geographical</a:t>
            </a:r>
            <a:r>
              <a:rPr sz="1150" spc="-15" dirty="0">
                <a:solidFill>
                  <a:srgbClr val="231F20"/>
                </a:solidFill>
                <a:latin typeface="Montserrat"/>
                <a:cs typeface="Montserrat"/>
              </a:rPr>
              <a:t> </a:t>
            </a:r>
            <a:r>
              <a:rPr sz="1150" spc="-10" dirty="0">
                <a:solidFill>
                  <a:srgbClr val="231F20"/>
                </a:solidFill>
                <a:latin typeface="Montserrat"/>
                <a:cs typeface="Montserrat"/>
              </a:rPr>
              <a:t>information systems</a:t>
            </a:r>
            <a:r>
              <a:rPr sz="1150" spc="-1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Marketing</a:t>
            </a:r>
            <a:r>
              <a:rPr sz="1150" spc="-60" dirty="0">
                <a:solidFill>
                  <a:srgbClr val="231F20"/>
                </a:solidFill>
                <a:latin typeface="Montserrat"/>
                <a:cs typeface="Montserrat"/>
              </a:rPr>
              <a:t> </a:t>
            </a:r>
            <a:r>
              <a:rPr sz="1150" spc="-10" dirty="0">
                <a:solidFill>
                  <a:srgbClr val="231F20"/>
                </a:solidFill>
                <a:latin typeface="Montserrat"/>
                <a:cs typeface="Montserrat"/>
              </a:rPr>
              <a:t>executive</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Secondary</a:t>
            </a:r>
            <a:r>
              <a:rPr sz="1150" spc="-45" dirty="0">
                <a:solidFill>
                  <a:srgbClr val="231F20"/>
                </a:solidFill>
                <a:latin typeface="Montserrat"/>
                <a:cs typeface="Montserrat"/>
              </a:rPr>
              <a:t> </a:t>
            </a:r>
            <a:r>
              <a:rPr sz="1150" dirty="0">
                <a:solidFill>
                  <a:srgbClr val="231F20"/>
                </a:solidFill>
                <a:latin typeface="Montserrat"/>
                <a:cs typeface="Montserrat"/>
              </a:rPr>
              <a:t>school</a:t>
            </a:r>
            <a:r>
              <a:rPr sz="1150" spc="-40"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59218" y="7894666"/>
            <a:ext cx="2251075" cy="18542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Town</a:t>
            </a:r>
            <a:r>
              <a:rPr sz="1150" spc="-60"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Construction</a:t>
            </a:r>
            <a:r>
              <a:rPr sz="1150" spc="-7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Landscape </a:t>
            </a:r>
            <a:r>
              <a:rPr sz="1150" spc="-10" dirty="0">
                <a:solidFill>
                  <a:srgbClr val="231F20"/>
                </a:solidFill>
                <a:latin typeface="Montserrat"/>
                <a:cs typeface="Montserrat"/>
              </a:rPr>
              <a:t>architect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Market</a:t>
            </a:r>
            <a:r>
              <a:rPr sz="1150" spc="-50"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Nature</a:t>
            </a:r>
            <a:r>
              <a:rPr sz="1150" spc="-45" dirty="0">
                <a:solidFill>
                  <a:srgbClr val="231F20"/>
                </a:solidFill>
                <a:latin typeface="Montserrat"/>
                <a:cs typeface="Montserrat"/>
              </a:rPr>
              <a:t> </a:t>
            </a:r>
            <a:r>
              <a:rPr sz="1150" dirty="0">
                <a:solidFill>
                  <a:srgbClr val="231F20"/>
                </a:solidFill>
                <a:latin typeface="Montserrat"/>
                <a:cs typeface="Montserrat"/>
              </a:rPr>
              <a:t>conservation</a:t>
            </a:r>
            <a:r>
              <a:rPr sz="1150" spc="-4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Palaeontologist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Political</a:t>
            </a:r>
            <a:r>
              <a:rPr sz="1150" spc="-35" dirty="0">
                <a:solidFill>
                  <a:srgbClr val="231F20"/>
                </a:solidFill>
                <a:latin typeface="Montserrat"/>
                <a:cs typeface="Montserrat"/>
              </a:rPr>
              <a:t> </a:t>
            </a:r>
            <a:r>
              <a:rPr sz="1150" dirty="0">
                <a:solidFill>
                  <a:srgbClr val="231F20"/>
                </a:solidFill>
                <a:latin typeface="Montserrat"/>
                <a:cs typeface="Montserrat"/>
              </a:rPr>
              <a:t>risk</a:t>
            </a:r>
            <a:r>
              <a:rPr sz="1150" spc="-35" dirty="0">
                <a:solidFill>
                  <a:srgbClr val="231F20"/>
                </a:solidFill>
                <a:latin typeface="Montserrat"/>
                <a:cs typeface="Montserrat"/>
              </a:rPr>
              <a:t> </a:t>
            </a:r>
            <a:r>
              <a:rPr sz="1150" spc="-10" dirty="0">
                <a:solidFill>
                  <a:srgbClr val="231F20"/>
                </a:solidFill>
                <a:latin typeface="Montserrat"/>
                <a:cs typeface="Montserrat"/>
              </a:rPr>
              <a:t>analyst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Sustainability</a:t>
            </a:r>
            <a:r>
              <a:rPr sz="1150" spc="-25" dirty="0">
                <a:solidFill>
                  <a:srgbClr val="231F20"/>
                </a:solidFill>
                <a:latin typeface="Montserrat"/>
                <a:cs typeface="Montserrat"/>
              </a:rPr>
              <a:t> </a:t>
            </a:r>
            <a:r>
              <a:rPr sz="1150" spc="-10" dirty="0">
                <a:solidFill>
                  <a:srgbClr val="231F20"/>
                </a:solidFill>
                <a:latin typeface="Montserrat"/>
                <a:cs typeface="Montserrat"/>
              </a:rPr>
              <a:t>consultant</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Transport</a:t>
            </a:r>
            <a:r>
              <a:rPr sz="1150" spc="-35" dirty="0">
                <a:solidFill>
                  <a:srgbClr val="231F20"/>
                </a:solidFill>
                <a:latin typeface="Montserrat"/>
                <a:cs typeface="Montserrat"/>
              </a:rPr>
              <a:t> </a:t>
            </a:r>
            <a:r>
              <a:rPr sz="1150" spc="-10" dirty="0">
                <a:solidFill>
                  <a:srgbClr val="231F20"/>
                </a:solidFill>
                <a:latin typeface="Montserrat"/>
                <a:cs typeface="Montserrat"/>
              </a:rPr>
              <a:t>planner</a:t>
            </a:r>
            <a:endParaRPr sz="1150">
              <a:latin typeface="Montserrat"/>
              <a:cs typeface="Montserra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36140">
              <a:lnSpc>
                <a:spcPct val="100000"/>
              </a:lnSpc>
              <a:spcBef>
                <a:spcPts val="100"/>
              </a:spcBef>
            </a:pPr>
            <a:r>
              <a:rPr dirty="0"/>
              <a:t>GCSE</a:t>
            </a:r>
            <a:r>
              <a:rPr spc="-10" dirty="0"/>
              <a:t> History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34505" cy="7662547"/>
          </a:xfrm>
          <a:prstGeom prst="rect">
            <a:avLst/>
          </a:prstGeom>
        </p:spPr>
        <p:txBody>
          <a:bodyPr vert="horz" wrap="square" lIns="0" tIns="12700" rIns="0" bIns="0" rtlCol="0">
            <a:spAutoFit/>
          </a:bodyPr>
          <a:lstStyle/>
          <a:p>
            <a:pPr marL="12700">
              <a:lnSpc>
                <a:spcPct val="100000"/>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M</a:t>
            </a:r>
            <a:r>
              <a:rPr lang="en-GB" sz="1150" dirty="0">
                <a:solidFill>
                  <a:srgbClr val="231F20"/>
                </a:solidFill>
                <a:latin typeface="Montserrat"/>
                <a:cs typeface="Montserrat"/>
              </a:rPr>
              <a:t>r </a:t>
            </a:r>
            <a:r>
              <a:rPr lang="en-GB" sz="1150" dirty="0" err="1">
                <a:solidFill>
                  <a:srgbClr val="231F20"/>
                </a:solidFill>
                <a:latin typeface="Montserrat"/>
                <a:cs typeface="Montserrat"/>
              </a:rPr>
              <a:t>Denker</a:t>
            </a:r>
            <a:endParaRPr lang="en-GB" sz="1150" dirty="0">
              <a:solidFill>
                <a:srgbClr val="231F20"/>
              </a:solidFill>
              <a:latin typeface="Montserrat"/>
              <a:cs typeface="Montserrat"/>
            </a:endParaRPr>
          </a:p>
          <a:p>
            <a:pPr marL="12700">
              <a:lnSpc>
                <a:spcPct val="100000"/>
              </a:lnSpc>
              <a:spcBef>
                <a:spcPts val="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212725">
              <a:lnSpc>
                <a:spcPct val="101400"/>
              </a:lnSpc>
            </a:pP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succeed</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need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secure</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KS3.</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second </a:t>
            </a:r>
            <a:r>
              <a:rPr sz="1150" dirty="0">
                <a:solidFill>
                  <a:srgbClr val="231F20"/>
                </a:solidFill>
                <a:latin typeface="Montserrat"/>
                <a:cs typeface="Montserrat"/>
              </a:rPr>
              <a:t>order</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20" dirty="0">
                <a:solidFill>
                  <a:srgbClr val="231F20"/>
                </a:solidFill>
                <a:latin typeface="Montserrat"/>
                <a:cs typeface="Montserrat"/>
              </a:rPr>
              <a:t> </a:t>
            </a:r>
            <a:r>
              <a:rPr sz="1150" dirty="0">
                <a:solidFill>
                  <a:srgbClr val="231F20"/>
                </a:solidFill>
                <a:latin typeface="Montserrat"/>
                <a:cs typeface="Montserrat"/>
              </a:rPr>
              <a:t>learnt</a:t>
            </a:r>
            <a:r>
              <a:rPr sz="1150" spc="-25" dirty="0">
                <a:solidFill>
                  <a:srgbClr val="231F20"/>
                </a:solidFill>
                <a:latin typeface="Montserrat"/>
                <a:cs typeface="Montserrat"/>
              </a:rPr>
              <a:t> </a:t>
            </a:r>
            <a:r>
              <a:rPr sz="1150" dirty="0">
                <a:solidFill>
                  <a:srgbClr val="231F20"/>
                </a:solidFill>
                <a:latin typeface="Montserrat"/>
                <a:cs typeface="Montserrat"/>
              </a:rPr>
              <a:t>support</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examined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all</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spc="-25" dirty="0">
                <a:solidFill>
                  <a:srgbClr val="231F20"/>
                </a:solidFill>
                <a:latin typeface="Montserrat"/>
                <a:cs typeface="Montserrat"/>
              </a:rPr>
              <a:t>in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Embedding</a:t>
            </a:r>
            <a:r>
              <a:rPr sz="1150" spc="-25" dirty="0">
                <a:solidFill>
                  <a:srgbClr val="231F20"/>
                </a:solidFill>
                <a:latin typeface="Montserrat"/>
                <a:cs typeface="Montserrat"/>
              </a:rPr>
              <a:t> </a:t>
            </a:r>
            <a:r>
              <a:rPr sz="1150" dirty="0">
                <a:solidFill>
                  <a:srgbClr val="231F20"/>
                </a:solidFill>
                <a:latin typeface="Montserrat"/>
                <a:cs typeface="Montserrat"/>
              </a:rPr>
              <a:t>concepts</a:t>
            </a:r>
            <a:r>
              <a:rPr sz="1150" spc="-30" dirty="0">
                <a:solidFill>
                  <a:srgbClr val="231F20"/>
                </a:solidFill>
                <a:latin typeface="Montserrat"/>
                <a:cs typeface="Montserrat"/>
              </a:rPr>
              <a:t> </a:t>
            </a:r>
            <a:r>
              <a:rPr sz="1150" dirty="0">
                <a:solidFill>
                  <a:srgbClr val="231F20"/>
                </a:solidFill>
                <a:latin typeface="Montserrat"/>
                <a:cs typeface="Montserrat"/>
              </a:rPr>
              <a:t>around</a:t>
            </a:r>
            <a:r>
              <a:rPr sz="1150" spc="-25" dirty="0">
                <a:solidFill>
                  <a:srgbClr val="231F20"/>
                </a:solidFill>
                <a:latin typeface="Montserrat"/>
                <a:cs typeface="Montserrat"/>
              </a:rPr>
              <a:t> </a:t>
            </a:r>
            <a:r>
              <a:rPr sz="1150" dirty="0">
                <a:solidFill>
                  <a:srgbClr val="231F20"/>
                </a:solidFill>
                <a:latin typeface="Montserrat"/>
                <a:cs typeface="Montserrat"/>
              </a:rPr>
              <a:t>short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long</a:t>
            </a:r>
            <a:r>
              <a:rPr sz="1150" spc="-25" dirty="0">
                <a:solidFill>
                  <a:srgbClr val="231F20"/>
                </a:solidFill>
                <a:latin typeface="Montserrat"/>
                <a:cs typeface="Montserrat"/>
              </a:rPr>
              <a:t> </a:t>
            </a:r>
            <a:r>
              <a:rPr sz="1150" dirty="0">
                <a:solidFill>
                  <a:srgbClr val="231F20"/>
                </a:solidFill>
                <a:latin typeface="Montserrat"/>
                <a:cs typeface="Montserrat"/>
              </a:rPr>
              <a:t>term</a:t>
            </a:r>
            <a:r>
              <a:rPr sz="1150" spc="-30" dirty="0">
                <a:solidFill>
                  <a:srgbClr val="231F20"/>
                </a:solidFill>
                <a:latin typeface="Montserrat"/>
                <a:cs typeface="Montserrat"/>
              </a:rPr>
              <a:t> </a:t>
            </a:r>
            <a:r>
              <a:rPr sz="1150" dirty="0">
                <a:solidFill>
                  <a:srgbClr val="231F20"/>
                </a:solidFill>
                <a:latin typeface="Montserrat"/>
                <a:cs typeface="Montserrat"/>
              </a:rPr>
              <a:t>causes</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30" dirty="0">
                <a:solidFill>
                  <a:srgbClr val="231F20"/>
                </a:solidFill>
                <a:latin typeface="Montserrat"/>
                <a:cs typeface="Montserrat"/>
              </a:rPr>
              <a:t> </a:t>
            </a:r>
            <a:r>
              <a:rPr sz="1150" spc="-10" dirty="0">
                <a:solidFill>
                  <a:srgbClr val="231F20"/>
                </a:solidFill>
                <a:latin typeface="Montserrat"/>
                <a:cs typeface="Montserrat"/>
              </a:rPr>
              <a:t>consequences,</a:t>
            </a:r>
            <a:r>
              <a:rPr sz="1150" spc="-30" dirty="0">
                <a:solidFill>
                  <a:srgbClr val="231F20"/>
                </a:solidFill>
                <a:latin typeface="Montserrat"/>
                <a:cs typeface="Montserrat"/>
              </a:rPr>
              <a:t> </a:t>
            </a:r>
            <a:r>
              <a:rPr sz="1150" spc="-10" dirty="0">
                <a:solidFill>
                  <a:srgbClr val="231F20"/>
                </a:solidFill>
                <a:latin typeface="Montserrat"/>
                <a:cs typeface="Montserrat"/>
              </a:rPr>
              <a:t>writing </a:t>
            </a:r>
            <a:r>
              <a:rPr sz="1150" dirty="0">
                <a:solidFill>
                  <a:srgbClr val="231F20"/>
                </a:solidFill>
                <a:latin typeface="Montserrat"/>
                <a:cs typeface="Montserrat"/>
              </a:rPr>
              <a:t>narratives,</a:t>
            </a:r>
            <a:r>
              <a:rPr sz="1150" spc="-35" dirty="0">
                <a:solidFill>
                  <a:srgbClr val="231F20"/>
                </a:solidFill>
                <a:latin typeface="Montserrat"/>
                <a:cs typeface="Montserrat"/>
              </a:rPr>
              <a:t> </a:t>
            </a:r>
            <a:r>
              <a:rPr sz="1150" dirty="0">
                <a:solidFill>
                  <a:srgbClr val="231F20"/>
                </a:solidFill>
                <a:latin typeface="Montserrat"/>
                <a:cs typeface="Montserrat"/>
              </a:rPr>
              <a:t>analysing</a:t>
            </a:r>
            <a:r>
              <a:rPr sz="1150" spc="-30" dirty="0">
                <a:solidFill>
                  <a:srgbClr val="231F20"/>
                </a:solidFill>
                <a:latin typeface="Montserrat"/>
                <a:cs typeface="Montserrat"/>
              </a:rPr>
              <a:t> </a:t>
            </a:r>
            <a:r>
              <a:rPr sz="1150" dirty="0">
                <a:solidFill>
                  <a:srgbClr val="231F20"/>
                </a:solidFill>
                <a:latin typeface="Montserrat"/>
                <a:cs typeface="Montserrat"/>
              </a:rPr>
              <a:t>sources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spc="-10" dirty="0">
                <a:solidFill>
                  <a:srgbClr val="231F20"/>
                </a:solidFill>
                <a:latin typeface="Montserrat"/>
                <a:cs typeface="Montserrat"/>
              </a:rPr>
              <a:t>evidence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interpretations</a:t>
            </a:r>
            <a:r>
              <a:rPr sz="1150" spc="-30" dirty="0">
                <a:solidFill>
                  <a:srgbClr val="231F20"/>
                </a:solidFill>
                <a:latin typeface="Montserrat"/>
                <a:cs typeface="Montserrat"/>
              </a:rPr>
              <a:t> </a:t>
            </a:r>
            <a:r>
              <a:rPr sz="1150" dirty="0">
                <a:solidFill>
                  <a:srgbClr val="231F20"/>
                </a:solidFill>
                <a:latin typeface="Montserrat"/>
                <a:cs typeface="Montserrat"/>
              </a:rPr>
              <a:t>enables</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explore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periods</a:t>
            </a:r>
            <a:r>
              <a:rPr sz="1150" spc="-25" dirty="0">
                <a:solidFill>
                  <a:srgbClr val="231F20"/>
                </a:solidFill>
                <a:latin typeface="Montserrat"/>
                <a:cs typeface="Montserrat"/>
              </a:rPr>
              <a:t> </a:t>
            </a:r>
            <a:r>
              <a:rPr sz="1150" dirty="0">
                <a:solidFill>
                  <a:srgbClr val="231F20"/>
                </a:solidFill>
                <a:latin typeface="Montserrat"/>
                <a:cs typeface="Montserrat"/>
              </a:rPr>
              <a:t>confidently,</a:t>
            </a:r>
            <a:r>
              <a:rPr sz="1150" spc="-20" dirty="0">
                <a:solidFill>
                  <a:srgbClr val="231F20"/>
                </a:solidFill>
                <a:latin typeface="Montserrat"/>
                <a:cs typeface="Montserrat"/>
              </a:rPr>
              <a:t> </a:t>
            </a:r>
            <a:r>
              <a:rPr sz="1150" dirty="0">
                <a:solidFill>
                  <a:srgbClr val="231F20"/>
                </a:solidFill>
                <a:latin typeface="Montserrat"/>
                <a:cs typeface="Montserrat"/>
              </a:rPr>
              <a:t>being</a:t>
            </a:r>
            <a:r>
              <a:rPr sz="1150" spc="-25" dirty="0">
                <a:solidFill>
                  <a:srgbClr val="231F20"/>
                </a:solidFill>
                <a:latin typeface="Montserrat"/>
                <a:cs typeface="Montserrat"/>
              </a:rPr>
              <a:t> </a:t>
            </a:r>
            <a:r>
              <a:rPr sz="1150" dirty="0">
                <a:solidFill>
                  <a:srgbClr val="231F20"/>
                </a:solidFill>
                <a:latin typeface="Montserrat"/>
                <a:cs typeface="Montserrat"/>
              </a:rPr>
              <a:t>able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place</a:t>
            </a:r>
            <a:r>
              <a:rPr sz="1150" spc="-20" dirty="0">
                <a:solidFill>
                  <a:srgbClr val="231F20"/>
                </a:solidFill>
                <a:latin typeface="Montserrat"/>
                <a:cs typeface="Montserrat"/>
              </a:rPr>
              <a:t> </a:t>
            </a:r>
            <a:r>
              <a:rPr sz="1150" dirty="0">
                <a:solidFill>
                  <a:srgbClr val="231F20"/>
                </a:solidFill>
                <a:latin typeface="Montserrat"/>
                <a:cs typeface="Montserrat"/>
              </a:rPr>
              <a:t>them</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spc="-10" dirty="0">
                <a:solidFill>
                  <a:srgbClr val="231F20"/>
                </a:solidFill>
                <a:latin typeface="Montserrat"/>
                <a:cs typeface="Montserrat"/>
              </a:rPr>
              <a:t>chronological</a:t>
            </a:r>
            <a:r>
              <a:rPr sz="1150" spc="-20" dirty="0">
                <a:solidFill>
                  <a:srgbClr val="231F20"/>
                </a:solidFill>
                <a:latin typeface="Montserrat"/>
                <a:cs typeface="Montserrat"/>
              </a:rPr>
              <a:t> </a:t>
            </a:r>
            <a:r>
              <a:rPr sz="1150" dirty="0">
                <a:solidFill>
                  <a:srgbClr val="231F20"/>
                </a:solidFill>
                <a:latin typeface="Montserrat"/>
                <a:cs typeface="Montserrat"/>
              </a:rPr>
              <a:t>context</a:t>
            </a:r>
            <a:r>
              <a:rPr sz="1150" spc="-25" dirty="0">
                <a:solidFill>
                  <a:srgbClr val="231F20"/>
                </a:solidFill>
                <a:latin typeface="Montserrat"/>
                <a:cs typeface="Montserrat"/>
              </a:rPr>
              <a:t> and </a:t>
            </a:r>
            <a:r>
              <a:rPr sz="1150" spc="-10" dirty="0">
                <a:solidFill>
                  <a:srgbClr val="231F20"/>
                </a:solidFill>
                <a:latin typeface="Montserrat"/>
                <a:cs typeface="Montserrat"/>
              </a:rPr>
              <a:t>therefore,</a:t>
            </a:r>
            <a:r>
              <a:rPr sz="1150" spc="-30" dirty="0">
                <a:solidFill>
                  <a:srgbClr val="231F20"/>
                </a:solidFill>
                <a:latin typeface="Montserrat"/>
                <a:cs typeface="Montserrat"/>
              </a:rPr>
              <a:t> </a:t>
            </a:r>
            <a:r>
              <a:rPr sz="1150" dirty="0">
                <a:solidFill>
                  <a:srgbClr val="231F20"/>
                </a:solidFill>
                <a:latin typeface="Montserrat"/>
                <a:cs typeface="Montserrat"/>
              </a:rPr>
              <a:t>understand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wider</a:t>
            </a:r>
            <a:r>
              <a:rPr sz="1150" spc="-30" dirty="0">
                <a:solidFill>
                  <a:srgbClr val="231F20"/>
                </a:solidFill>
                <a:latin typeface="Montserrat"/>
                <a:cs typeface="Montserrat"/>
              </a:rPr>
              <a:t> </a:t>
            </a:r>
            <a:r>
              <a:rPr sz="1150" dirty="0">
                <a:solidFill>
                  <a:srgbClr val="231F20"/>
                </a:solidFill>
                <a:latin typeface="Montserrat"/>
                <a:cs typeface="Montserrat"/>
              </a:rPr>
              <a:t>reaching</a:t>
            </a:r>
            <a:r>
              <a:rPr sz="1150" spc="-30" dirty="0">
                <a:solidFill>
                  <a:srgbClr val="231F20"/>
                </a:solidFill>
                <a:latin typeface="Montserrat"/>
                <a:cs typeface="Montserrat"/>
              </a:rPr>
              <a:t> </a:t>
            </a:r>
            <a:r>
              <a:rPr sz="1150" dirty="0">
                <a:solidFill>
                  <a:srgbClr val="231F20"/>
                </a:solidFill>
                <a:latin typeface="Montserrat"/>
                <a:cs typeface="Montserrat"/>
              </a:rPr>
              <a:t>issues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KS3</a:t>
            </a:r>
            <a:r>
              <a:rPr sz="1150" spc="-30" dirty="0">
                <a:solidFill>
                  <a:srgbClr val="231F20"/>
                </a:solidFill>
                <a:latin typeface="Montserrat"/>
                <a:cs typeface="Montserrat"/>
              </a:rPr>
              <a:t> </a:t>
            </a:r>
            <a:r>
              <a:rPr sz="1150" spc="-10" dirty="0">
                <a:solidFill>
                  <a:srgbClr val="231F20"/>
                </a:solidFill>
                <a:latin typeface="Montserrat"/>
                <a:cs typeface="Montserrat"/>
              </a:rPr>
              <a:t>knowledge.</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All</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at</a:t>
            </a:r>
            <a:r>
              <a:rPr sz="1150" spc="-30" dirty="0">
                <a:solidFill>
                  <a:srgbClr val="231F20"/>
                </a:solidFill>
                <a:latin typeface="Montserrat"/>
                <a:cs typeface="Montserrat"/>
              </a:rPr>
              <a:t> </a:t>
            </a:r>
            <a:r>
              <a:rPr sz="1150" dirty="0">
                <a:solidFill>
                  <a:srgbClr val="231F20"/>
                </a:solidFill>
                <a:latin typeface="Montserrat"/>
                <a:cs typeface="Montserrat"/>
              </a:rPr>
              <a:t>GCSE</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examinations</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three</a:t>
            </a:r>
            <a:r>
              <a:rPr sz="1150" spc="-35" dirty="0">
                <a:solidFill>
                  <a:srgbClr val="231F20"/>
                </a:solidFill>
                <a:latin typeface="Montserrat"/>
                <a:cs typeface="Montserrat"/>
              </a:rPr>
              <a:t> </a:t>
            </a:r>
            <a:r>
              <a:rPr sz="1150" spc="-10" dirty="0">
                <a:solidFill>
                  <a:srgbClr val="231F20"/>
                </a:solidFill>
                <a:latin typeface="Montserrat"/>
                <a:cs typeface="Montserrat"/>
              </a:rPr>
              <a:t>papers</a:t>
            </a:r>
            <a:endParaRPr sz="1150" dirty="0">
              <a:latin typeface="Montserrat"/>
              <a:cs typeface="Montserrat"/>
            </a:endParaRPr>
          </a:p>
          <a:p>
            <a:pPr marL="12700" marR="5080">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Britain,</a:t>
            </a:r>
            <a:r>
              <a:rPr sz="1150" spc="-20" dirty="0">
                <a:solidFill>
                  <a:srgbClr val="231F20"/>
                </a:solidFill>
                <a:latin typeface="Montserrat"/>
                <a:cs typeface="Montserrat"/>
              </a:rPr>
              <a:t> </a:t>
            </a:r>
            <a:r>
              <a:rPr sz="1150" dirty="0">
                <a:solidFill>
                  <a:srgbClr val="231F20"/>
                </a:solidFill>
                <a:latin typeface="Montserrat"/>
                <a:cs typeface="Montserrat"/>
              </a:rPr>
              <a:t>c1250</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present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British</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Western</a:t>
            </a:r>
            <a:r>
              <a:rPr sz="1150" spc="-20" dirty="0">
                <a:solidFill>
                  <a:srgbClr val="231F20"/>
                </a:solidFill>
                <a:latin typeface="Montserrat"/>
                <a:cs typeface="Montserrat"/>
              </a:rPr>
              <a:t> </a:t>
            </a:r>
            <a:r>
              <a:rPr sz="1150" dirty="0">
                <a:solidFill>
                  <a:srgbClr val="231F20"/>
                </a:solidFill>
                <a:latin typeface="Montserrat"/>
                <a:cs typeface="Montserrat"/>
              </a:rPr>
              <a:t>Front,</a:t>
            </a:r>
            <a:r>
              <a:rPr sz="1150" spc="-25" dirty="0">
                <a:solidFill>
                  <a:srgbClr val="231F20"/>
                </a:solidFill>
                <a:latin typeface="Montserrat"/>
                <a:cs typeface="Montserrat"/>
              </a:rPr>
              <a:t> </a:t>
            </a:r>
            <a:r>
              <a:rPr sz="1150" dirty="0">
                <a:solidFill>
                  <a:srgbClr val="231F20"/>
                </a:solidFill>
                <a:latin typeface="Montserrat"/>
                <a:cs typeface="Montserrat"/>
              </a:rPr>
              <a:t>1914</a:t>
            </a:r>
            <a:r>
              <a:rPr sz="1150" spc="-20" dirty="0">
                <a:solidFill>
                  <a:srgbClr val="231F20"/>
                </a:solidFill>
                <a:latin typeface="Montserrat"/>
                <a:cs typeface="Montserrat"/>
              </a:rPr>
              <a:t> </a:t>
            </a:r>
            <a:r>
              <a:rPr sz="1150" spc="-50" dirty="0">
                <a:solidFill>
                  <a:srgbClr val="231F20"/>
                </a:solidFill>
                <a:latin typeface="Montserrat"/>
                <a:cs typeface="Montserrat"/>
              </a:rPr>
              <a:t>– </a:t>
            </a:r>
            <a:r>
              <a:rPr sz="1150" dirty="0">
                <a:solidFill>
                  <a:srgbClr val="231F20"/>
                </a:solidFill>
                <a:latin typeface="Montserrat"/>
                <a:cs typeface="Montserrat"/>
              </a:rPr>
              <a:t>1918:</a:t>
            </a:r>
            <a:r>
              <a:rPr sz="1150" spc="-30" dirty="0">
                <a:solidFill>
                  <a:srgbClr val="231F20"/>
                </a:solidFill>
                <a:latin typeface="Montserrat"/>
                <a:cs typeface="Montserrat"/>
              </a:rPr>
              <a:t> </a:t>
            </a:r>
            <a:r>
              <a:rPr sz="1150" dirty="0">
                <a:solidFill>
                  <a:srgbClr val="231F20"/>
                </a:solidFill>
                <a:latin typeface="Montserrat"/>
                <a:cs typeface="Montserrat"/>
              </a:rPr>
              <a:t>injuries,</a:t>
            </a:r>
            <a:r>
              <a:rPr sz="1150" spc="-25" dirty="0">
                <a:solidFill>
                  <a:srgbClr val="231F20"/>
                </a:solidFill>
                <a:latin typeface="Montserrat"/>
                <a:cs typeface="Montserrat"/>
              </a:rPr>
              <a:t> </a:t>
            </a:r>
            <a:r>
              <a:rPr sz="1150" dirty="0">
                <a:solidFill>
                  <a:srgbClr val="231F20"/>
                </a:solidFill>
                <a:latin typeface="Montserrat"/>
                <a:cs typeface="Montserrat"/>
              </a:rPr>
              <a:t>treatment</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287655">
              <a:lnSpc>
                <a:spcPct val="101400"/>
              </a:lnSpc>
              <a:spcBef>
                <a:spcPts val="5"/>
              </a:spcBef>
            </a:pP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unit</a:t>
            </a:r>
            <a:r>
              <a:rPr sz="1150" spc="-20" dirty="0">
                <a:solidFill>
                  <a:srgbClr val="231F20"/>
                </a:solidFill>
                <a:latin typeface="Montserrat"/>
                <a:cs typeface="Montserrat"/>
              </a:rPr>
              <a:t> </a:t>
            </a:r>
            <a:r>
              <a:rPr sz="1150" spc="-10" dirty="0">
                <a:solidFill>
                  <a:srgbClr val="231F20"/>
                </a:solidFill>
                <a:latin typeface="Montserrat"/>
                <a:cs typeface="Montserrat"/>
              </a:rPr>
              <a:t>covers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transformation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medicine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treatment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disease</a:t>
            </a:r>
            <a:r>
              <a:rPr sz="1150" spc="-1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time. </a:t>
            </a:r>
            <a:r>
              <a:rPr sz="1150" dirty="0">
                <a:solidFill>
                  <a:srgbClr val="231F20"/>
                </a:solidFill>
                <a:latin typeface="Montserrat"/>
                <a:cs typeface="Montserrat"/>
              </a:rPr>
              <a:t>It</a:t>
            </a:r>
            <a:r>
              <a:rPr sz="1150" spc="-20" dirty="0">
                <a:solidFill>
                  <a:srgbClr val="231F20"/>
                </a:solidFill>
                <a:latin typeface="Montserrat"/>
                <a:cs typeface="Montserrat"/>
              </a:rPr>
              <a:t> </a:t>
            </a:r>
            <a:r>
              <a:rPr sz="1150" dirty="0">
                <a:solidFill>
                  <a:srgbClr val="231F20"/>
                </a:solidFill>
                <a:latin typeface="Montserrat"/>
                <a:cs typeface="Montserrat"/>
              </a:rPr>
              <a:t>ranges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15" dirty="0">
                <a:solidFill>
                  <a:srgbClr val="231F20"/>
                </a:solidFill>
                <a:latin typeface="Montserrat"/>
                <a:cs typeface="Montserrat"/>
              </a:rPr>
              <a:t> </a:t>
            </a:r>
            <a:r>
              <a:rPr sz="1150" dirty="0">
                <a:solidFill>
                  <a:srgbClr val="231F20"/>
                </a:solidFill>
                <a:latin typeface="Montserrat"/>
                <a:cs typeface="Montserrat"/>
              </a:rPr>
              <a:t>bizarre</a:t>
            </a:r>
            <a:r>
              <a:rPr sz="1150" spc="-20" dirty="0">
                <a:solidFill>
                  <a:srgbClr val="231F20"/>
                </a:solidFill>
                <a:latin typeface="Montserrat"/>
                <a:cs typeface="Montserrat"/>
              </a:rPr>
              <a:t> </a:t>
            </a:r>
            <a:r>
              <a:rPr sz="1150" dirty="0">
                <a:solidFill>
                  <a:srgbClr val="231F20"/>
                </a:solidFill>
                <a:latin typeface="Montserrat"/>
                <a:cs typeface="Montserrat"/>
              </a:rPr>
              <a:t>ideas</a:t>
            </a:r>
            <a:r>
              <a:rPr sz="1150" spc="-1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causes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Black</a:t>
            </a:r>
            <a:r>
              <a:rPr sz="1150" spc="-15" dirty="0">
                <a:solidFill>
                  <a:srgbClr val="231F20"/>
                </a:solidFill>
                <a:latin typeface="Montserrat"/>
                <a:cs typeface="Montserrat"/>
              </a:rPr>
              <a:t> </a:t>
            </a:r>
            <a:r>
              <a:rPr sz="1150" dirty="0">
                <a:solidFill>
                  <a:srgbClr val="231F20"/>
                </a:solidFill>
                <a:latin typeface="Montserrat"/>
                <a:cs typeface="Montserrat"/>
              </a:rPr>
              <a:t>Death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ground</a:t>
            </a:r>
            <a:r>
              <a:rPr sz="1150" spc="-20" dirty="0">
                <a:solidFill>
                  <a:srgbClr val="231F20"/>
                </a:solidFill>
                <a:latin typeface="Montserrat"/>
                <a:cs typeface="Montserrat"/>
              </a:rPr>
              <a:t> </a:t>
            </a:r>
            <a:r>
              <a:rPr sz="1150" spc="-10" dirty="0">
                <a:solidFill>
                  <a:srgbClr val="231F20"/>
                </a:solidFill>
                <a:latin typeface="Montserrat"/>
                <a:cs typeface="Montserrat"/>
              </a:rPr>
              <a:t>breaking discoveries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germ</a:t>
            </a:r>
            <a:r>
              <a:rPr sz="1150" spc="-15" dirty="0">
                <a:solidFill>
                  <a:srgbClr val="231F20"/>
                </a:solidFill>
                <a:latin typeface="Montserrat"/>
                <a:cs typeface="Montserrat"/>
              </a:rPr>
              <a:t> </a:t>
            </a:r>
            <a:r>
              <a:rPr sz="1150" dirty="0">
                <a:solidFill>
                  <a:srgbClr val="231F20"/>
                </a:solidFill>
                <a:latin typeface="Montserrat"/>
                <a:cs typeface="Montserrat"/>
              </a:rPr>
              <a:t>theory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DNA.</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explore</a:t>
            </a:r>
            <a:r>
              <a:rPr sz="1150" spc="-15" dirty="0">
                <a:solidFill>
                  <a:srgbClr val="231F20"/>
                </a:solidFill>
                <a:latin typeface="Montserrat"/>
                <a:cs typeface="Montserrat"/>
              </a:rPr>
              <a:t> </a:t>
            </a:r>
            <a:r>
              <a:rPr sz="1150" dirty="0">
                <a:solidFill>
                  <a:srgbClr val="231F20"/>
                </a:solidFill>
                <a:latin typeface="Montserrat"/>
                <a:cs typeface="Montserrat"/>
              </a:rPr>
              <a:t>injuries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treatments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trenches</a:t>
            </a:r>
            <a:r>
              <a:rPr sz="1150" spc="-30" dirty="0">
                <a:solidFill>
                  <a:srgbClr val="231F20"/>
                </a:solidFill>
                <a:latin typeface="Montserrat"/>
                <a:cs typeface="Montserrat"/>
              </a:rPr>
              <a:t> </a:t>
            </a:r>
            <a:r>
              <a:rPr sz="1150" dirty="0">
                <a:solidFill>
                  <a:srgbClr val="231F20"/>
                </a:solidFill>
                <a:latin typeface="Montserrat"/>
                <a:cs typeface="Montserrat"/>
              </a:rPr>
              <a:t>during</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30" dirty="0">
                <a:solidFill>
                  <a:srgbClr val="231F20"/>
                </a:solidFill>
                <a:latin typeface="Montserrat"/>
                <a:cs typeface="Montserrat"/>
              </a:rPr>
              <a:t> </a:t>
            </a:r>
            <a:r>
              <a:rPr sz="1150" spc="-20" dirty="0">
                <a:solidFill>
                  <a:srgbClr val="231F20"/>
                </a:solidFill>
                <a:latin typeface="Montserrat"/>
                <a:cs typeface="Montserrat"/>
              </a:rPr>
              <a:t>war.</a:t>
            </a:r>
            <a:endParaRPr sz="1150" dirty="0">
              <a:latin typeface="Montserrat"/>
              <a:cs typeface="Montserrat"/>
            </a:endParaRPr>
          </a:p>
          <a:p>
            <a:pPr marL="12700" marR="307975">
              <a:lnSpc>
                <a:spcPct val="101400"/>
              </a:lnSpc>
              <a:spcBef>
                <a:spcPts val="1395"/>
              </a:spcBef>
            </a:pPr>
            <a:r>
              <a:rPr sz="1150" dirty="0">
                <a:solidFill>
                  <a:srgbClr val="231F20"/>
                </a:solidFill>
                <a:latin typeface="Montserrat"/>
                <a:cs typeface="Montserrat"/>
              </a:rPr>
              <a:t>Paper</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Early</a:t>
            </a:r>
            <a:r>
              <a:rPr sz="1150" spc="-20" dirty="0">
                <a:solidFill>
                  <a:srgbClr val="231F20"/>
                </a:solidFill>
                <a:latin typeface="Montserrat"/>
                <a:cs typeface="Montserrat"/>
              </a:rPr>
              <a:t> </a:t>
            </a:r>
            <a:r>
              <a:rPr sz="1150" dirty="0">
                <a:solidFill>
                  <a:srgbClr val="231F20"/>
                </a:solidFill>
                <a:latin typeface="Montserrat"/>
                <a:cs typeface="Montserrat"/>
              </a:rPr>
              <a:t>Elizabethan</a:t>
            </a:r>
            <a:r>
              <a:rPr sz="1150" spc="-20" dirty="0">
                <a:solidFill>
                  <a:srgbClr val="231F20"/>
                </a:solidFill>
                <a:latin typeface="Montserrat"/>
                <a:cs typeface="Montserrat"/>
              </a:rPr>
              <a:t> </a:t>
            </a:r>
            <a:r>
              <a:rPr sz="1150" dirty="0">
                <a:solidFill>
                  <a:srgbClr val="231F20"/>
                </a:solidFill>
                <a:latin typeface="Montserrat"/>
                <a:cs typeface="Montserrat"/>
              </a:rPr>
              <a:t>England,</a:t>
            </a:r>
            <a:r>
              <a:rPr sz="1150" spc="-25" dirty="0">
                <a:solidFill>
                  <a:srgbClr val="231F20"/>
                </a:solidFill>
                <a:latin typeface="Montserrat"/>
                <a:cs typeface="Montserrat"/>
              </a:rPr>
              <a:t> </a:t>
            </a:r>
            <a:r>
              <a:rPr sz="1150" dirty="0">
                <a:solidFill>
                  <a:srgbClr val="231F20"/>
                </a:solidFill>
                <a:latin typeface="Montserrat"/>
                <a:cs typeface="Montserrat"/>
              </a:rPr>
              <a:t>1558</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88</a:t>
            </a:r>
            <a:r>
              <a:rPr lang="en-GB" sz="1150" spc="-20" dirty="0">
                <a:solidFill>
                  <a:srgbClr val="231F20"/>
                </a:solidFill>
                <a:latin typeface="Montserrat"/>
                <a:cs typeface="Montserrat"/>
              </a:rPr>
              <a:t>, Super power relations and the cold war 1941-91 (40%)</a:t>
            </a:r>
            <a:r>
              <a:rPr lang="en-GB" sz="1150" spc="-10" dirty="0">
                <a:solidFill>
                  <a:srgbClr val="231F20"/>
                </a:solidFill>
                <a:latin typeface="Montserrat"/>
                <a:cs typeface="Montserrat"/>
              </a:rPr>
              <a:t>. </a:t>
            </a:r>
            <a:r>
              <a:rPr lang="en-GB" sz="1150" dirty="0">
                <a:solidFill>
                  <a:srgbClr val="231F20"/>
                </a:solidFill>
                <a:latin typeface="Montserrat"/>
                <a:cs typeface="Montserrat"/>
              </a:rPr>
              <a:t>The Elizabethan England and explores the rise and death of female monarch who had dear threats from foreign countries like Spain and from the Catholics at home. In the cold war unit the pupils will study the rise in tension between the USA and the USSR and the impact this had on global politics and political relationships.</a:t>
            </a:r>
            <a:endParaRPr sz="1150" dirty="0">
              <a:latin typeface="Montserrat"/>
              <a:cs typeface="Montserrat"/>
            </a:endParaRPr>
          </a:p>
          <a:p>
            <a:pPr>
              <a:lnSpc>
                <a:spcPct val="100000"/>
              </a:lnSpc>
              <a:spcBef>
                <a:spcPts val="20"/>
              </a:spcBef>
            </a:pPr>
            <a:endParaRPr sz="1150" dirty="0">
              <a:latin typeface="Montserrat"/>
              <a:cs typeface="Montserrat"/>
            </a:endParaRPr>
          </a:p>
          <a:p>
            <a:pPr marL="12700">
              <a:lnSpc>
                <a:spcPct val="100000"/>
              </a:lnSpc>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Weimar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spc="-10" dirty="0">
                <a:solidFill>
                  <a:srgbClr val="231F20"/>
                </a:solidFill>
                <a:latin typeface="Montserrat"/>
                <a:cs typeface="Montserrat"/>
              </a:rPr>
              <a:t>Germany,</a:t>
            </a:r>
            <a:r>
              <a:rPr sz="1150" spc="-15" dirty="0">
                <a:solidFill>
                  <a:srgbClr val="231F20"/>
                </a:solidFill>
                <a:latin typeface="Montserrat"/>
                <a:cs typeface="Montserrat"/>
              </a:rPr>
              <a:t> </a:t>
            </a:r>
            <a:r>
              <a:rPr sz="1150" dirty="0">
                <a:solidFill>
                  <a:srgbClr val="231F20"/>
                </a:solidFill>
                <a:latin typeface="Montserrat"/>
                <a:cs typeface="Montserrat"/>
              </a:rPr>
              <a:t>1918-</a:t>
            </a:r>
            <a:r>
              <a:rPr sz="1150" spc="-20" dirty="0">
                <a:solidFill>
                  <a:srgbClr val="231F20"/>
                </a:solidFill>
                <a:latin typeface="Montserrat"/>
                <a:cs typeface="Montserrat"/>
              </a:rPr>
              <a:t> </a:t>
            </a:r>
            <a:r>
              <a:rPr sz="1150" dirty="0">
                <a:solidFill>
                  <a:srgbClr val="231F20"/>
                </a:solidFill>
                <a:latin typeface="Montserrat"/>
                <a:cs typeface="Montserrat"/>
              </a:rPr>
              <a:t>1939</a:t>
            </a:r>
            <a:r>
              <a:rPr sz="1150" spc="-20"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12700" marR="199390">
              <a:lnSpc>
                <a:spcPct val="101400"/>
              </a:lnSpc>
            </a:pPr>
            <a:r>
              <a:rPr sz="1150" dirty="0">
                <a:solidFill>
                  <a:srgbClr val="231F20"/>
                </a:solidFill>
                <a:latin typeface="Montserrat"/>
                <a:cs typeface="Montserrat"/>
              </a:rPr>
              <a:t>Perhaps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most</a:t>
            </a:r>
            <a:r>
              <a:rPr sz="1150" spc="-20" dirty="0">
                <a:solidFill>
                  <a:srgbClr val="231F20"/>
                </a:solidFill>
                <a:latin typeface="Montserrat"/>
                <a:cs typeface="Montserrat"/>
              </a:rPr>
              <a:t> </a:t>
            </a:r>
            <a:r>
              <a:rPr sz="1150" dirty="0">
                <a:solidFill>
                  <a:srgbClr val="231F20"/>
                </a:solidFill>
                <a:latin typeface="Montserrat"/>
                <a:cs typeface="Montserrat"/>
              </a:rPr>
              <a:t>infamous</a:t>
            </a:r>
            <a:r>
              <a:rPr sz="1150" spc="-20" dirty="0">
                <a:solidFill>
                  <a:srgbClr val="231F20"/>
                </a:solidFill>
                <a:latin typeface="Montserrat"/>
                <a:cs typeface="Montserrat"/>
              </a:rPr>
              <a:t> </a:t>
            </a:r>
            <a:r>
              <a:rPr sz="1150" dirty="0">
                <a:solidFill>
                  <a:srgbClr val="231F20"/>
                </a:solidFill>
                <a:latin typeface="Montserrat"/>
                <a:cs typeface="Montserrat"/>
              </a:rPr>
              <a:t>periods</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history</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spc="-10" dirty="0">
                <a:solidFill>
                  <a:srgbClr val="231F20"/>
                </a:solidFill>
                <a:latin typeface="Montserrat"/>
                <a:cs typeface="Montserrat"/>
              </a:rPr>
              <a:t>explored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depth</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see</a:t>
            </a:r>
            <a:r>
              <a:rPr sz="1150" spc="-15" dirty="0">
                <a:solidFill>
                  <a:srgbClr val="231F20"/>
                </a:solidFill>
                <a:latin typeface="Montserrat"/>
                <a:cs typeface="Montserrat"/>
              </a:rPr>
              <a:t> </a:t>
            </a:r>
            <a:r>
              <a:rPr sz="1150" dirty="0">
                <a:solidFill>
                  <a:srgbClr val="231F20"/>
                </a:solidFill>
                <a:latin typeface="Montserrat"/>
                <a:cs typeface="Montserrat"/>
              </a:rPr>
              <a:t>how</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democratic</a:t>
            </a:r>
            <a:r>
              <a:rPr sz="1150" spc="-30" dirty="0">
                <a:solidFill>
                  <a:srgbClr val="231F20"/>
                </a:solidFill>
                <a:latin typeface="Montserrat"/>
                <a:cs typeface="Montserrat"/>
              </a:rPr>
              <a:t> </a:t>
            </a:r>
            <a:r>
              <a:rPr sz="1150" dirty="0">
                <a:solidFill>
                  <a:srgbClr val="231F20"/>
                </a:solidFill>
                <a:latin typeface="Montserrat"/>
                <a:cs typeface="Montserrat"/>
              </a:rPr>
              <a:t>German</a:t>
            </a:r>
            <a:r>
              <a:rPr sz="1150" spc="-25" dirty="0">
                <a:solidFill>
                  <a:srgbClr val="231F20"/>
                </a:solidFill>
                <a:latin typeface="Montserrat"/>
                <a:cs typeface="Montserrat"/>
              </a:rPr>
              <a:t> </a:t>
            </a:r>
            <a:r>
              <a:rPr sz="1150" dirty="0">
                <a:solidFill>
                  <a:srgbClr val="231F20"/>
                </a:solidFill>
                <a:latin typeface="Montserrat"/>
                <a:cs typeface="Montserrat"/>
              </a:rPr>
              <a:t>state</a:t>
            </a:r>
            <a:r>
              <a:rPr sz="1150" spc="-25" dirty="0">
                <a:solidFill>
                  <a:srgbClr val="231F20"/>
                </a:solidFill>
                <a:latin typeface="Montserrat"/>
                <a:cs typeface="Montserrat"/>
              </a:rPr>
              <a:t> </a:t>
            </a:r>
            <a:r>
              <a:rPr sz="1150" dirty="0">
                <a:solidFill>
                  <a:srgbClr val="231F20"/>
                </a:solidFill>
                <a:latin typeface="Montserrat"/>
                <a:cs typeface="Montserrat"/>
              </a:rPr>
              <a:t>rose</a:t>
            </a:r>
            <a:r>
              <a:rPr sz="1150" spc="-30" dirty="0">
                <a:solidFill>
                  <a:srgbClr val="231F20"/>
                </a:solidFill>
                <a:latin typeface="Montserrat"/>
                <a:cs typeface="Montserrat"/>
              </a:rPr>
              <a:t> </a:t>
            </a:r>
            <a:r>
              <a:rPr sz="1150" dirty="0">
                <a:solidFill>
                  <a:srgbClr val="231F20"/>
                </a:solidFill>
                <a:latin typeface="Montserrat"/>
                <a:cs typeface="Montserrat"/>
              </a:rPr>
              <a:t>out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ashes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First</a:t>
            </a:r>
            <a:r>
              <a:rPr sz="1150" spc="-30" dirty="0">
                <a:solidFill>
                  <a:srgbClr val="231F20"/>
                </a:solidFill>
                <a:latin typeface="Montserrat"/>
                <a:cs typeface="Montserrat"/>
              </a:rPr>
              <a:t> </a:t>
            </a:r>
            <a:r>
              <a:rPr sz="1150" spc="-10" dirty="0">
                <a:solidFill>
                  <a:srgbClr val="231F20"/>
                </a:solidFill>
                <a:latin typeface="Montserrat"/>
                <a:cs typeface="Montserrat"/>
              </a:rPr>
              <a:t>World</a:t>
            </a:r>
            <a:r>
              <a:rPr sz="1150" spc="-25" dirty="0">
                <a:solidFill>
                  <a:srgbClr val="231F20"/>
                </a:solidFill>
                <a:latin typeface="Montserrat"/>
                <a:cs typeface="Montserrat"/>
              </a:rPr>
              <a:t> </a:t>
            </a:r>
            <a:r>
              <a:rPr sz="1150" spc="-10" dirty="0">
                <a:solidFill>
                  <a:srgbClr val="231F20"/>
                </a:solidFill>
                <a:latin typeface="Montserrat"/>
                <a:cs typeface="Montserrat"/>
              </a:rPr>
              <a:t>War,</a:t>
            </a:r>
            <a:r>
              <a:rPr sz="1150" spc="-25" dirty="0">
                <a:solidFill>
                  <a:srgbClr val="231F20"/>
                </a:solidFill>
                <a:latin typeface="Montserrat"/>
                <a:cs typeface="Montserrat"/>
              </a:rPr>
              <a:t> </a:t>
            </a:r>
            <a:r>
              <a:rPr sz="1150" dirty="0">
                <a:solidFill>
                  <a:srgbClr val="231F20"/>
                </a:solidFill>
                <a:latin typeface="Montserrat"/>
                <a:cs typeface="Montserrat"/>
              </a:rPr>
              <a:t>only</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30" dirty="0">
                <a:solidFill>
                  <a:srgbClr val="231F20"/>
                </a:solidFill>
                <a:latin typeface="Montserrat"/>
                <a:cs typeface="Montserrat"/>
              </a:rPr>
              <a:t> </a:t>
            </a:r>
            <a:r>
              <a:rPr sz="1150" dirty="0">
                <a:solidFill>
                  <a:srgbClr val="231F20"/>
                </a:solidFill>
                <a:latin typeface="Montserrat"/>
                <a:cs typeface="Montserrat"/>
              </a:rPr>
              <a:t>hope</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be </a:t>
            </a:r>
            <a:r>
              <a:rPr sz="1150" spc="-10" dirty="0">
                <a:solidFill>
                  <a:srgbClr val="231F20"/>
                </a:solidFill>
                <a:latin typeface="Montserrat"/>
                <a:cs typeface="Montserrat"/>
              </a:rPr>
              <a:t>destroyed</a:t>
            </a:r>
            <a:r>
              <a:rPr sz="1150" spc="-20" dirty="0">
                <a:solidFill>
                  <a:srgbClr val="231F20"/>
                </a:solidFill>
                <a:latin typeface="Montserrat"/>
                <a:cs typeface="Montserrat"/>
              </a:rPr>
              <a:t> </a:t>
            </a:r>
            <a:r>
              <a:rPr sz="1150" dirty="0">
                <a:solidFill>
                  <a:srgbClr val="231F20"/>
                </a:solidFill>
                <a:latin typeface="Montserrat"/>
                <a:cs typeface="Montserrat"/>
              </a:rPr>
              <a:t>as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brutal</a:t>
            </a:r>
            <a:r>
              <a:rPr sz="1150" spc="-20" dirty="0">
                <a:solidFill>
                  <a:srgbClr val="231F20"/>
                </a:solidFill>
                <a:latin typeface="Montserrat"/>
                <a:cs typeface="Montserrat"/>
              </a:rPr>
              <a:t> </a:t>
            </a:r>
            <a:r>
              <a:rPr sz="1150" dirty="0">
                <a:solidFill>
                  <a:srgbClr val="231F20"/>
                </a:solidFill>
                <a:latin typeface="Montserrat"/>
                <a:cs typeface="Montserrat"/>
              </a:rPr>
              <a:t>Nazi</a:t>
            </a:r>
            <a:r>
              <a:rPr sz="1150" spc="-20" dirty="0">
                <a:solidFill>
                  <a:srgbClr val="231F20"/>
                </a:solidFill>
                <a:latin typeface="Montserrat"/>
                <a:cs typeface="Montserrat"/>
              </a:rPr>
              <a:t> </a:t>
            </a:r>
            <a:r>
              <a:rPr sz="1150" dirty="0">
                <a:solidFill>
                  <a:srgbClr val="231F20"/>
                </a:solidFill>
                <a:latin typeface="Montserrat"/>
                <a:cs typeface="Montserrat"/>
              </a:rPr>
              <a:t>dictatorship</a:t>
            </a:r>
            <a:r>
              <a:rPr sz="1150" spc="-15" dirty="0">
                <a:solidFill>
                  <a:srgbClr val="231F20"/>
                </a:solidFill>
                <a:latin typeface="Montserrat"/>
                <a:cs typeface="Montserrat"/>
              </a:rPr>
              <a:t> </a:t>
            </a:r>
            <a:r>
              <a:rPr sz="1150" dirty="0">
                <a:solidFill>
                  <a:srgbClr val="231F20"/>
                </a:solidFill>
                <a:latin typeface="Montserrat"/>
                <a:cs typeface="Montserrat"/>
              </a:rPr>
              <a:t>came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power.</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0"/>
              </a:spcBef>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History</a:t>
            </a:r>
            <a:endParaRPr sz="1150" dirty="0">
              <a:latin typeface="Montserrat"/>
              <a:cs typeface="Montserrat"/>
            </a:endParaRPr>
          </a:p>
          <a:p>
            <a:pPr marL="12700" marR="4354195">
              <a:lnSpc>
                <a:spcPct val="101400"/>
              </a:lnSpc>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(Law</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Economics)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10" dirty="0">
                <a:solidFill>
                  <a:srgbClr val="231F20"/>
                </a:solidFill>
                <a:latin typeface="Montserrat"/>
                <a:cs typeface="Montserrat"/>
              </a:rPr>
              <a:t>Government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Politics</a:t>
            </a:r>
            <a:endParaRPr sz="1150" dirty="0">
              <a:latin typeface="Montserrat"/>
              <a:cs typeface="Montserrat"/>
            </a:endParaRPr>
          </a:p>
          <a:p>
            <a:pPr>
              <a:lnSpc>
                <a:spcPct val="100000"/>
              </a:lnSpc>
              <a:spcBef>
                <a:spcPts val="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15570">
              <a:lnSpc>
                <a:spcPct val="101400"/>
              </a:lnSpc>
            </a:pPr>
            <a:r>
              <a:rPr sz="1150" dirty="0">
                <a:solidFill>
                  <a:srgbClr val="231F20"/>
                </a:solidFill>
                <a:latin typeface="Montserrat"/>
                <a:cs typeface="Montserrat"/>
              </a:rPr>
              <a:t>History</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highly</a:t>
            </a:r>
            <a:r>
              <a:rPr sz="1150" spc="-25" dirty="0">
                <a:solidFill>
                  <a:srgbClr val="231F20"/>
                </a:solidFill>
                <a:latin typeface="Montserrat"/>
                <a:cs typeface="Montserrat"/>
              </a:rPr>
              <a:t> </a:t>
            </a:r>
            <a:r>
              <a:rPr sz="1150" dirty="0">
                <a:solidFill>
                  <a:srgbClr val="231F20"/>
                </a:solidFill>
                <a:latin typeface="Montserrat"/>
                <a:cs typeface="Montserrat"/>
              </a:rPr>
              <a:t>valued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employers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lead</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spc="-10" dirty="0">
                <a:solidFill>
                  <a:srgbClr val="231F20"/>
                </a:solidFill>
                <a:latin typeface="Montserrat"/>
                <a:cs typeface="Montserrat"/>
              </a:rPr>
              <a:t>careers,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p:txBody>
      </p:sp>
      <p:sp>
        <p:nvSpPr>
          <p:cNvPr id="4" name="object 4"/>
          <p:cNvSpPr txBox="1"/>
          <p:nvPr/>
        </p:nvSpPr>
        <p:spPr>
          <a:xfrm>
            <a:off x="347300" y="8351676"/>
            <a:ext cx="1644014"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History</a:t>
            </a:r>
            <a:r>
              <a:rPr sz="1150" spc="-55" dirty="0">
                <a:solidFill>
                  <a:srgbClr val="231F20"/>
                </a:solidFill>
                <a:latin typeface="Montserrat"/>
                <a:cs typeface="Montserrat"/>
              </a:rPr>
              <a:t> </a:t>
            </a: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Barrister</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Solicitor</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Civil</a:t>
            </a:r>
            <a:r>
              <a:rPr sz="1150" spc="-25" dirty="0">
                <a:solidFill>
                  <a:srgbClr val="231F20"/>
                </a:solidFill>
                <a:latin typeface="Montserrat"/>
                <a:cs typeface="Montserrat"/>
              </a:rPr>
              <a:t> </a:t>
            </a:r>
            <a:r>
              <a:rPr sz="1150" spc="-10" dirty="0">
                <a:solidFill>
                  <a:srgbClr val="231F20"/>
                </a:solidFill>
                <a:latin typeface="Montserrat"/>
                <a:cs typeface="Montserrat"/>
              </a:rPr>
              <a:t>Servant</a:t>
            </a:r>
            <a:endParaRPr sz="1150">
              <a:latin typeface="Montserrat"/>
              <a:cs typeface="Montserrat"/>
            </a:endParaRPr>
          </a:p>
          <a:p>
            <a:pPr marL="240665" indent="-227965">
              <a:lnSpc>
                <a:spcPct val="100000"/>
              </a:lnSpc>
              <a:spcBef>
                <a:spcPts val="515"/>
              </a:spcBef>
              <a:buChar char="•"/>
              <a:tabLst>
                <a:tab pos="240665" algn="l"/>
              </a:tabLst>
            </a:pPr>
            <a:r>
              <a:rPr sz="1150" spc="-10" dirty="0">
                <a:solidFill>
                  <a:srgbClr val="231F20"/>
                </a:solidFill>
                <a:latin typeface="Montserrat"/>
                <a:cs typeface="Montserrat"/>
              </a:rPr>
              <a:t>Journalist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Librarian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Political</a:t>
            </a:r>
            <a:r>
              <a:rPr sz="1150" spc="-55" dirty="0">
                <a:solidFill>
                  <a:srgbClr val="231F20"/>
                </a:solidFill>
                <a:latin typeface="Montserrat"/>
                <a:cs typeface="Montserrat"/>
              </a:rPr>
              <a:t> </a:t>
            </a:r>
            <a:r>
              <a:rPr sz="1150" spc="-10" dirty="0">
                <a:solidFill>
                  <a:srgbClr val="231F20"/>
                </a:solidFill>
                <a:latin typeface="Montserrat"/>
                <a:cs typeface="Montserrat"/>
              </a:rPr>
              <a:t>researcher</a:t>
            </a:r>
            <a:endParaRPr sz="1150">
              <a:latin typeface="Montserrat"/>
              <a:cs typeface="Montserrat"/>
            </a:endParaRPr>
          </a:p>
        </p:txBody>
      </p:sp>
      <p:sp>
        <p:nvSpPr>
          <p:cNvPr id="5" name="object 5"/>
          <p:cNvSpPr txBox="1"/>
          <p:nvPr/>
        </p:nvSpPr>
        <p:spPr>
          <a:xfrm>
            <a:off x="3861409" y="8351530"/>
            <a:ext cx="2372995" cy="14732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spc="-10" dirty="0">
                <a:solidFill>
                  <a:srgbClr val="231F20"/>
                </a:solidFill>
                <a:latin typeface="Montserrat"/>
                <a:cs typeface="Montserrat"/>
              </a:rPr>
              <a:t>Archaeologist</a:t>
            </a:r>
            <a:endParaRPr sz="115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Activist</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Building </a:t>
            </a:r>
            <a:r>
              <a:rPr sz="1150" spc="-10" dirty="0">
                <a:solidFill>
                  <a:srgbClr val="231F20"/>
                </a:solidFill>
                <a:latin typeface="Montserrat"/>
                <a:cs typeface="Montserrat"/>
              </a:rPr>
              <a:t>conservation</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Heritage,</a:t>
            </a:r>
            <a:r>
              <a:rPr sz="1150" spc="-20" dirty="0">
                <a:solidFill>
                  <a:srgbClr val="231F20"/>
                </a:solidFill>
                <a:latin typeface="Montserrat"/>
                <a:cs typeface="Montserrat"/>
              </a:rPr>
              <a:t> </a:t>
            </a:r>
            <a:r>
              <a:rPr sz="1150" spc="-10" dirty="0">
                <a:solidFill>
                  <a:srgbClr val="231F20"/>
                </a:solidFill>
                <a:latin typeface="Montserrat"/>
                <a:cs typeface="Montserrat"/>
              </a:rPr>
              <a:t>tourism</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leisure</a:t>
            </a:r>
            <a:endParaRPr sz="115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Museum</a:t>
            </a:r>
            <a:r>
              <a:rPr sz="1150" spc="-55" dirty="0">
                <a:solidFill>
                  <a:srgbClr val="231F20"/>
                </a:solidFill>
                <a:latin typeface="Montserrat"/>
                <a:cs typeface="Montserrat"/>
              </a:rPr>
              <a:t> </a:t>
            </a:r>
            <a:r>
              <a:rPr sz="1150" spc="-10" dirty="0">
                <a:solidFill>
                  <a:srgbClr val="231F20"/>
                </a:solidFill>
                <a:latin typeface="Montserrat"/>
                <a:cs typeface="Montserrat"/>
              </a:rPr>
              <a:t>administration</a:t>
            </a:r>
            <a:endParaRPr sz="115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TV</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radio</a:t>
            </a:r>
            <a:r>
              <a:rPr sz="1150" spc="-15" dirty="0">
                <a:solidFill>
                  <a:srgbClr val="231F20"/>
                </a:solidFill>
                <a:latin typeface="Montserrat"/>
                <a:cs typeface="Montserrat"/>
              </a:rPr>
              <a:t> </a:t>
            </a:r>
            <a:r>
              <a:rPr sz="1150" spc="-10" dirty="0">
                <a:solidFill>
                  <a:srgbClr val="231F20"/>
                </a:solidFill>
                <a:latin typeface="Montserrat"/>
                <a:cs typeface="Montserrat"/>
              </a:rPr>
              <a:t>research</a:t>
            </a:r>
            <a:endParaRPr sz="1150">
              <a:latin typeface="Montserrat"/>
              <a:cs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881380">
              <a:lnSpc>
                <a:spcPct val="100000"/>
              </a:lnSpc>
              <a:spcBef>
                <a:spcPts val="100"/>
              </a:spcBef>
            </a:pPr>
            <a:r>
              <a:rPr dirty="0"/>
              <a:t>GCSE</a:t>
            </a:r>
            <a:r>
              <a:rPr spc="-20" dirty="0"/>
              <a:t> </a:t>
            </a:r>
            <a:r>
              <a:rPr dirty="0"/>
              <a:t>Art</a:t>
            </a:r>
            <a:r>
              <a:rPr spc="-15" dirty="0"/>
              <a:t> </a:t>
            </a:r>
            <a:r>
              <a:rPr dirty="0"/>
              <a:t>and</a:t>
            </a:r>
            <a:r>
              <a:rPr spc="-20" dirty="0"/>
              <a:t> </a:t>
            </a:r>
            <a:r>
              <a:rPr dirty="0"/>
              <a:t>Design:</a:t>
            </a:r>
            <a:r>
              <a:rPr spc="-15" dirty="0"/>
              <a:t> </a:t>
            </a:r>
            <a:r>
              <a:rPr dirty="0"/>
              <a:t>Fine</a:t>
            </a:r>
            <a:r>
              <a:rPr spc="-15" dirty="0"/>
              <a:t> </a:t>
            </a:r>
            <a:r>
              <a:rPr spc="-25" dirty="0"/>
              <a:t>Art</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43232"/>
            <a:ext cx="6853555" cy="9215856"/>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219"/>
              </a:spcBef>
            </a:pPr>
            <a:r>
              <a:rPr sz="1150" spc="-25" dirty="0">
                <a:solidFill>
                  <a:srgbClr val="231F20"/>
                </a:solidFill>
                <a:latin typeface="Montserrat"/>
                <a:cs typeface="Montserrat"/>
              </a:rPr>
              <a:t>AQA</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220"/>
              </a:spcBef>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Deakin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lang="en-GB" sz="1150" spc="-10" dirty="0">
                <a:solidFill>
                  <a:srgbClr val="231F20"/>
                </a:solidFill>
                <a:latin typeface="Montserrat"/>
                <a:cs typeface="Montserrat"/>
              </a:rPr>
              <a:t>Shilton</a:t>
            </a:r>
            <a:endParaRPr sz="1150" dirty="0">
              <a:latin typeface="Montserrat"/>
              <a:cs typeface="Montserrat"/>
            </a:endParaRPr>
          </a:p>
          <a:p>
            <a:pPr>
              <a:lnSpc>
                <a:spcPct val="100000"/>
              </a:lnSpc>
              <a:spcBef>
                <a:spcPts val="4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a:lnSpc>
                <a:spcPct val="100000"/>
              </a:lnSpc>
              <a:spcBef>
                <a:spcPts val="420"/>
              </a:spcBef>
            </a:pPr>
            <a:r>
              <a:rPr lang="en-GB" sz="1150" dirty="0">
                <a:latin typeface="Montserrat"/>
                <a:cs typeface="Montserrat"/>
              </a:rPr>
              <a:t>For KS4 students can study Fine Art and will be able to explore a wide range of art medias and processes including drawing, painting, printmaking and ceramics. Students will explore 2 projects for their Coursework Component- the first project is Urban Architecture, where student will gain a strong understanding of the 4 Assessment Objectives and be supported in developing a project responding to graffiti art. There will be a trip to Digbeth to explore the graffiti and street art around the area. Students will create a ceramic outcome in response to this theme.</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For their second project student will work on a theme of their own choice and have the opportunity to develop preferred medias and skills explored in the first project. Students will be supported in researching and selecting their own artists and will create a final outcome in response to their theme, this might be in either 2D media or ceramics, depending on students’ interests.</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These 2 projects form the coursework component, which is worth 60% of their GCSE. Students will complete a mock exam at the end of Year 10. </a:t>
            </a:r>
          </a:p>
          <a:p>
            <a:pPr>
              <a:lnSpc>
                <a:spcPct val="100000"/>
              </a:lnSpc>
              <a:spcBef>
                <a:spcPts val="420"/>
              </a:spcBef>
            </a:pPr>
            <a:endParaRPr lang="en-GB" sz="1150" dirty="0">
              <a:latin typeface="Montserrat"/>
              <a:cs typeface="Montserrat"/>
            </a:endParaRPr>
          </a:p>
          <a:p>
            <a:pPr>
              <a:lnSpc>
                <a:spcPct val="100000"/>
              </a:lnSpc>
              <a:spcBef>
                <a:spcPts val="420"/>
              </a:spcBef>
            </a:pPr>
            <a:r>
              <a:rPr lang="en-GB" sz="1150" dirty="0">
                <a:latin typeface="Montserrat"/>
                <a:cs typeface="Montserrat"/>
              </a:rPr>
              <a:t>In the first term of Year 11 at GCSE students will refine their portfolio of work and complete a final piece for their project. Then in January of Year 11, they will begin the final component, the Controlled Assessment worth 40% of their GCSE grade. Students will use their understanding of how to formulate a project and their preferred style of art, processes and techniques to create a personal, independent body of work in response to one of the 7 starting points on the exam paper.</a:t>
            </a:r>
          </a:p>
          <a:p>
            <a:pPr>
              <a:lnSpc>
                <a:spcPct val="100000"/>
              </a:lnSpc>
              <a:spcBef>
                <a:spcPts val="420"/>
              </a:spcBef>
            </a:pPr>
            <a:endParaRPr lang="en-GB"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2344420">
              <a:lnSpc>
                <a:spcPct val="115900"/>
              </a:lnSpc>
            </a:pPr>
            <a:r>
              <a:rPr sz="1150" dirty="0">
                <a:solidFill>
                  <a:srgbClr val="231F20"/>
                </a:solidFill>
                <a:latin typeface="Montserrat"/>
                <a:cs typeface="Montserrat"/>
              </a:rPr>
              <a:t>60%</a:t>
            </a:r>
            <a:r>
              <a:rPr sz="1150" spc="-25"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Sept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Xmas</a:t>
            </a:r>
            <a:r>
              <a:rPr sz="1150" spc="-20" dirty="0">
                <a:solidFill>
                  <a:srgbClr val="231F20"/>
                </a:solidFill>
                <a:latin typeface="Montserrat"/>
                <a:cs typeface="Montserrat"/>
              </a:rPr>
              <a:t> </a:t>
            </a:r>
            <a:r>
              <a:rPr sz="1150" dirty="0">
                <a:solidFill>
                  <a:srgbClr val="231F20"/>
                </a:solidFill>
                <a:latin typeface="Montserrat"/>
                <a:cs typeface="Montserrat"/>
              </a:rPr>
              <a:t>term</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 </a:t>
            </a:r>
            <a:r>
              <a:rPr sz="1150" dirty="0">
                <a:solidFill>
                  <a:srgbClr val="231F20"/>
                </a:solidFill>
                <a:latin typeface="Montserrat"/>
                <a:cs typeface="Montserrat"/>
              </a:rPr>
              <a:t>40%</a:t>
            </a:r>
            <a:r>
              <a:rPr sz="1150" spc="-30" dirty="0">
                <a:solidFill>
                  <a:srgbClr val="231F20"/>
                </a:solidFill>
                <a:latin typeface="Montserrat"/>
                <a:cs typeface="Montserrat"/>
              </a:rPr>
              <a:t> </a:t>
            </a:r>
            <a:r>
              <a:rPr sz="1150" dirty="0">
                <a:solidFill>
                  <a:srgbClr val="231F20"/>
                </a:solidFill>
                <a:latin typeface="Montserrat"/>
                <a:cs typeface="Montserrat"/>
              </a:rPr>
              <a:t>controlled</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Jan</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Easter</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11)</a:t>
            </a:r>
            <a:endParaRPr sz="1150" dirty="0">
              <a:latin typeface="Montserrat"/>
              <a:cs typeface="Montserrat"/>
            </a:endParaRPr>
          </a:p>
          <a:p>
            <a:pPr marL="12700" marR="5080">
              <a:lnSpc>
                <a:spcPct val="115900"/>
              </a:lnSpc>
            </a:pPr>
            <a:r>
              <a:rPr sz="1150" spc="-10" dirty="0">
                <a:solidFill>
                  <a:srgbClr val="231F20"/>
                </a:solidFill>
                <a:latin typeface="Montserrat"/>
                <a:cs typeface="Montserrat"/>
              </a:rPr>
              <a:t>Year</a:t>
            </a:r>
            <a:r>
              <a:rPr sz="1150" spc="-25" dirty="0">
                <a:solidFill>
                  <a:srgbClr val="231F20"/>
                </a:solidFill>
                <a:latin typeface="Montserrat"/>
                <a:cs typeface="Montserrat"/>
              </a:rPr>
              <a:t> </a:t>
            </a:r>
            <a:r>
              <a:rPr sz="1150" dirty="0">
                <a:solidFill>
                  <a:srgbClr val="231F20"/>
                </a:solidFill>
                <a:latin typeface="Montserrat"/>
                <a:cs typeface="Montserrat"/>
              </a:rPr>
              <a:t>10</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start</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baseline</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They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0"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mock</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end</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spc="-25" dirty="0">
                <a:solidFill>
                  <a:srgbClr val="231F20"/>
                </a:solidFill>
                <a:latin typeface="Montserrat"/>
                <a:cs typeface="Montserrat"/>
              </a:rPr>
              <a:t>10.</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spcBef>
                <a:spcPts val="5"/>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ct val="100000"/>
              </a:lnSpc>
              <a:spcBef>
                <a:spcPts val="219"/>
              </a:spcBef>
            </a:pPr>
            <a:r>
              <a:rPr lang="en-GB" sz="1150" dirty="0">
                <a:solidFill>
                  <a:srgbClr val="231F20"/>
                </a:solidFill>
                <a:latin typeface="Montserrat"/>
                <a:cs typeface="Montserrat"/>
              </a:rPr>
              <a:t>Studying Fine Art at A Level at Sandwell Academy. You could also go onto to other artists courses in either A Level or BTEC.</a:t>
            </a:r>
          </a:p>
          <a:p>
            <a:pPr marL="12700">
              <a:lnSpc>
                <a:spcPct val="100000"/>
              </a:lnSpc>
              <a:spcBef>
                <a:spcPts val="219"/>
              </a:spcBef>
            </a:pPr>
            <a:endParaRPr lang="en-GB"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a:lnSpc>
                <a:spcPct val="100000"/>
              </a:lnSpc>
              <a:spcBef>
                <a:spcPts val="220"/>
              </a:spcBef>
            </a:pPr>
            <a:r>
              <a:rPr lang="en-GB" sz="1150" spc="-10" dirty="0">
                <a:solidFill>
                  <a:srgbClr val="231F20"/>
                </a:solidFill>
                <a:latin typeface="Montserrat"/>
                <a:cs typeface="Montserrat"/>
              </a:rPr>
              <a:t>Architecture; Interior Design; Graphic Design; Advertising; Illustration; Photography; Set Design; Film &amp; Television; Fashion Design; Textile Design; Jewellery Design; Animation; Games Design; Product design; Teaching; Occupational Art Therapy; Gallery or museum curator; Art Historian; Restoration &amp; Conservation; Specialist Art Retail – and many others!</a:t>
            </a:r>
            <a:endParaRPr lang="en-GB" sz="1150" dirty="0">
              <a:latin typeface="Montserrat"/>
              <a:cs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68500">
              <a:lnSpc>
                <a:spcPct val="100000"/>
              </a:lnSpc>
              <a:spcBef>
                <a:spcPts val="100"/>
              </a:spcBef>
            </a:pPr>
            <a:r>
              <a:rPr dirty="0"/>
              <a:t>GCSE</a:t>
            </a:r>
            <a:r>
              <a:rPr spc="-20"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666525"/>
            <a:ext cx="6898005" cy="6934200"/>
          </a:xfrm>
          <a:prstGeom prst="rect">
            <a:avLst/>
          </a:prstGeom>
        </p:spPr>
        <p:txBody>
          <a:bodyPr vert="horz" wrap="square" lIns="0" tIns="53340" rIns="0" bIns="0" rtlCol="0">
            <a:spAutoFit/>
          </a:bodyPr>
          <a:lstStyle/>
          <a:p>
            <a:pPr marL="12700">
              <a:lnSpc>
                <a:spcPct val="100000"/>
              </a:lnSpc>
              <a:spcBef>
                <a:spcPts val="4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3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320"/>
              </a:spcBef>
            </a:pPr>
            <a:r>
              <a:rPr sz="1150" dirty="0">
                <a:solidFill>
                  <a:srgbClr val="231F20"/>
                </a:solidFill>
                <a:latin typeface="Montserrat"/>
                <a:cs typeface="Montserrat"/>
              </a:rPr>
              <a:t>This</a:t>
            </a:r>
            <a:r>
              <a:rPr sz="1150" spc="-5" dirty="0">
                <a:solidFill>
                  <a:srgbClr val="231F20"/>
                </a:solidFill>
                <a:latin typeface="Montserrat"/>
                <a:cs typeface="Montserrat"/>
              </a:rPr>
              <a:t> </a:t>
            </a:r>
            <a:r>
              <a:rPr sz="1150" dirty="0">
                <a:solidFill>
                  <a:srgbClr val="231F20"/>
                </a:solidFill>
                <a:latin typeface="Montserrat"/>
                <a:cs typeface="Montserrat"/>
              </a:rPr>
              <a:t>qualification aims</a:t>
            </a:r>
            <a:r>
              <a:rPr sz="1150" spc="-5" dirty="0">
                <a:solidFill>
                  <a:srgbClr val="231F20"/>
                </a:solidFill>
                <a:latin typeface="Montserrat"/>
                <a:cs typeface="Montserrat"/>
              </a:rPr>
              <a:t> </a:t>
            </a:r>
            <a:r>
              <a:rPr sz="1150" dirty="0">
                <a:solidFill>
                  <a:srgbClr val="231F20"/>
                </a:solidFill>
                <a:latin typeface="Montserrat"/>
                <a:cs typeface="Montserrat"/>
              </a:rPr>
              <a:t>to equip students</a:t>
            </a:r>
            <a:r>
              <a:rPr sz="1150" spc="-5" dirty="0">
                <a:solidFill>
                  <a:srgbClr val="231F20"/>
                </a:solidFill>
                <a:latin typeface="Montserrat"/>
                <a:cs typeface="Montserrat"/>
              </a:rPr>
              <a:t> </a:t>
            </a:r>
            <a:r>
              <a:rPr sz="1150" spc="-10" dirty="0">
                <a:solidFill>
                  <a:srgbClr val="231F20"/>
                </a:solidFill>
                <a:latin typeface="Montserrat"/>
                <a:cs typeface="Montserrat"/>
              </a:rPr>
              <a:t>with:</a:t>
            </a:r>
            <a:endParaRPr sz="1150">
              <a:latin typeface="Montserrat"/>
              <a:cs typeface="Montserrat"/>
            </a:endParaRPr>
          </a:p>
          <a:p>
            <a:pPr marL="240665" marR="201930" indent="-228600">
              <a:lnSpc>
                <a:spcPct val="123200"/>
              </a:lnSpc>
              <a:buChar char="•"/>
              <a:tabLst>
                <a:tab pos="240665" algn="l"/>
              </a:tabLst>
            </a:pPr>
            <a:r>
              <a:rPr sz="1150" spc="-10" dirty="0">
                <a:solidFill>
                  <a:srgbClr val="231F20"/>
                </a:solidFill>
                <a:latin typeface="Montserrat"/>
                <a:cs typeface="Montserrat"/>
              </a:rPr>
              <a:t>Comprehensive</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business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spc="-10" dirty="0">
                <a:solidFill>
                  <a:srgbClr val="231F20"/>
                </a:solidFill>
                <a:latin typeface="Montserrat"/>
                <a:cs typeface="Montserrat"/>
              </a:rPr>
              <a:t>terminology,</a:t>
            </a:r>
            <a:r>
              <a:rPr sz="1150" spc="-5" dirty="0">
                <a:solidFill>
                  <a:srgbClr val="231F20"/>
                </a:solidFill>
                <a:latin typeface="Montserrat"/>
                <a:cs typeface="Montserrat"/>
              </a:rPr>
              <a:t> </a:t>
            </a:r>
            <a:r>
              <a:rPr sz="1150" spc="-10" dirty="0">
                <a:solidFill>
                  <a:srgbClr val="231F20"/>
                </a:solidFill>
                <a:latin typeface="Montserrat"/>
                <a:cs typeface="Montserrat"/>
              </a:rPr>
              <a:t>objectives,</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spc="-25" dirty="0">
                <a:solidFill>
                  <a:srgbClr val="231F20"/>
                </a:solidFill>
                <a:latin typeface="Montserrat"/>
                <a:cs typeface="Montserrat"/>
              </a:rPr>
              <a:t>the </a:t>
            </a:r>
            <a:r>
              <a:rPr sz="1150" spc="-10" dirty="0">
                <a:solidFill>
                  <a:srgbClr val="231F20"/>
                </a:solidFill>
                <a:latin typeface="Montserrat"/>
                <a:cs typeface="Montserrat"/>
              </a:rPr>
              <a:t>interconnected</a:t>
            </a:r>
            <a:r>
              <a:rPr sz="1150" spc="-25" dirty="0">
                <a:solidFill>
                  <a:srgbClr val="231F20"/>
                </a:solidFill>
                <a:latin typeface="Montserrat"/>
                <a:cs typeface="Montserrat"/>
              </a:rPr>
              <a:t> </a:t>
            </a:r>
            <a:r>
              <a:rPr sz="1150" dirty="0">
                <a:solidFill>
                  <a:srgbClr val="231F20"/>
                </a:solidFill>
                <a:latin typeface="Montserrat"/>
                <a:cs typeface="Montserrat"/>
              </a:rPr>
              <a:t>nature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considering</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5" dirty="0">
                <a:solidFill>
                  <a:srgbClr val="231F20"/>
                </a:solidFill>
                <a:latin typeface="Montserrat"/>
                <a:cs typeface="Montserrat"/>
              </a:rPr>
              <a:t> </a:t>
            </a:r>
            <a:r>
              <a:rPr sz="1150" dirty="0">
                <a:solidFill>
                  <a:srgbClr val="231F20"/>
                </a:solidFill>
                <a:latin typeface="Montserrat"/>
                <a:cs typeface="Montserrat"/>
              </a:rPr>
              <a:t>impact</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individuals</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society.</a:t>
            </a:r>
            <a:endParaRPr sz="1150">
              <a:latin typeface="Montserrat"/>
              <a:cs typeface="Montserrat"/>
            </a:endParaRPr>
          </a:p>
          <a:p>
            <a:pPr marL="240665" marR="5080" indent="-228600">
              <a:lnSpc>
                <a:spcPct val="123200"/>
              </a:lnSpc>
              <a:buChar char="•"/>
              <a:tabLst>
                <a:tab pos="240665" algn="l"/>
              </a:tabLst>
            </a:pPr>
            <a:r>
              <a:rPr sz="1150" dirty="0">
                <a:solidFill>
                  <a:srgbClr val="231F20"/>
                </a:solidFill>
                <a:latin typeface="Montserrat"/>
                <a:cs typeface="Montserrat"/>
              </a:rPr>
              <a:t>Application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address</a:t>
            </a:r>
            <a:r>
              <a:rPr sz="1150" spc="-20" dirty="0">
                <a:solidFill>
                  <a:srgbClr val="231F20"/>
                </a:solidFill>
                <a:latin typeface="Montserrat"/>
                <a:cs typeface="Montserrat"/>
              </a:rPr>
              <a:t> </a:t>
            </a:r>
            <a:r>
              <a:rPr sz="1150" spc="-10" dirty="0">
                <a:solidFill>
                  <a:srgbClr val="231F20"/>
                </a:solidFill>
                <a:latin typeface="Montserrat"/>
                <a:cs typeface="Montserrat"/>
              </a:rPr>
              <a:t>contemporary</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issues</a:t>
            </a:r>
            <a:r>
              <a:rPr sz="1150" spc="-20"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various</a:t>
            </a:r>
            <a:r>
              <a:rPr sz="1150" spc="-20" dirty="0">
                <a:solidFill>
                  <a:srgbClr val="231F20"/>
                </a:solidFill>
                <a:latin typeface="Montserrat"/>
                <a:cs typeface="Montserrat"/>
              </a:rPr>
              <a:t> </a:t>
            </a:r>
            <a:r>
              <a:rPr sz="1150" spc="-10" dirty="0">
                <a:solidFill>
                  <a:srgbClr val="231F20"/>
                </a:solidFill>
                <a:latin typeface="Montserrat"/>
                <a:cs typeface="Montserrat"/>
              </a:rPr>
              <a:t>business </a:t>
            </a:r>
            <a:r>
              <a:rPr sz="1150" dirty="0">
                <a:solidFill>
                  <a:srgbClr val="231F20"/>
                </a:solidFill>
                <a:latin typeface="Montserrat"/>
                <a:cs typeface="Montserrat"/>
              </a:rPr>
              <a:t>types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sizes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local,</a:t>
            </a:r>
            <a:r>
              <a:rPr sz="1150" spc="-20" dirty="0">
                <a:solidFill>
                  <a:srgbClr val="231F20"/>
                </a:solidFill>
                <a:latin typeface="Montserrat"/>
                <a:cs typeface="Montserrat"/>
              </a:rPr>
              <a:t> </a:t>
            </a:r>
            <a:r>
              <a:rPr sz="1150" dirty="0">
                <a:solidFill>
                  <a:srgbClr val="231F20"/>
                </a:solidFill>
                <a:latin typeface="Montserrat"/>
                <a:cs typeface="Montserrat"/>
              </a:rPr>
              <a:t>national,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global</a:t>
            </a:r>
            <a:r>
              <a:rPr sz="1150" spc="-15" dirty="0">
                <a:solidFill>
                  <a:srgbClr val="231F20"/>
                </a:solidFill>
                <a:latin typeface="Montserrat"/>
                <a:cs typeface="Montserrat"/>
              </a:rPr>
              <a:t> </a:t>
            </a:r>
            <a:r>
              <a:rPr sz="1150" spc="-10" dirty="0">
                <a:solidFill>
                  <a:srgbClr val="231F20"/>
                </a:solidFill>
                <a:latin typeface="Montserrat"/>
                <a:cs typeface="Montserrat"/>
              </a:rPr>
              <a:t>contexts.</a:t>
            </a:r>
            <a:endParaRPr sz="1150">
              <a:latin typeface="Montserrat"/>
              <a:cs typeface="Montserrat"/>
            </a:endParaRPr>
          </a:p>
          <a:p>
            <a:pPr marL="240665" marR="637540" indent="-228600">
              <a:lnSpc>
                <a:spcPct val="123200"/>
              </a:lnSpc>
              <a:buChar char="•"/>
              <a:tabLst>
                <a:tab pos="240665" algn="l"/>
              </a:tabLst>
            </a:pPr>
            <a:r>
              <a:rPr sz="1150" spc="-10" dirty="0">
                <a:solidFill>
                  <a:srgbClr val="231F20"/>
                </a:solidFill>
                <a:latin typeface="Montserrat"/>
                <a:cs typeface="Montserrat"/>
              </a:rPr>
              <a:t>Development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entrepreneurial</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fostering</a:t>
            </a:r>
            <a:r>
              <a:rPr sz="1150" spc="-5" dirty="0">
                <a:solidFill>
                  <a:srgbClr val="231F20"/>
                </a:solidFill>
                <a:latin typeface="Montserrat"/>
                <a:cs typeface="Montserrat"/>
              </a:rPr>
              <a:t> </a:t>
            </a:r>
            <a:r>
              <a:rPr sz="1150" spc="-10" dirty="0">
                <a:solidFill>
                  <a:srgbClr val="231F20"/>
                </a:solidFill>
                <a:latin typeface="Montserrat"/>
                <a:cs typeface="Montserrat"/>
              </a:rPr>
              <a:t>commercial</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creative</a:t>
            </a:r>
            <a:r>
              <a:rPr sz="1150" spc="-5" dirty="0">
                <a:solidFill>
                  <a:srgbClr val="231F20"/>
                </a:solidFill>
                <a:latin typeface="Montserrat"/>
                <a:cs typeface="Montserrat"/>
              </a:rPr>
              <a:t> </a:t>
            </a:r>
            <a:r>
              <a:rPr sz="1150" spc="-10" dirty="0">
                <a:solidFill>
                  <a:srgbClr val="231F20"/>
                </a:solidFill>
                <a:latin typeface="Montserrat"/>
                <a:cs typeface="Montserrat"/>
              </a:rPr>
              <a:t>thinking, </a:t>
            </a:r>
            <a:r>
              <a:rPr sz="1150" dirty="0">
                <a:solidFill>
                  <a:srgbClr val="231F20"/>
                </a:solidFill>
                <a:latin typeface="Montserrat"/>
                <a:cs typeface="Montserrat"/>
              </a:rPr>
              <a:t>business</a:t>
            </a:r>
            <a:r>
              <a:rPr sz="1150" spc="-5" dirty="0">
                <a:solidFill>
                  <a:srgbClr val="231F20"/>
                </a:solidFill>
                <a:latin typeface="Montserrat"/>
                <a:cs typeface="Montserrat"/>
              </a:rPr>
              <a:t> </a:t>
            </a:r>
            <a:r>
              <a:rPr sz="1150" dirty="0">
                <a:solidFill>
                  <a:srgbClr val="231F20"/>
                </a:solidFill>
                <a:latin typeface="Montserrat"/>
                <a:cs typeface="Montserrat"/>
              </a:rPr>
              <a:t>acumen,</a:t>
            </a:r>
            <a:r>
              <a:rPr sz="1150" spc="-5" dirty="0">
                <a:solidFill>
                  <a:srgbClr val="231F20"/>
                </a:solidFill>
                <a:latin typeface="Montserrat"/>
                <a:cs typeface="Montserrat"/>
              </a:rPr>
              <a:t> </a:t>
            </a:r>
            <a:r>
              <a:rPr sz="1150" dirty="0">
                <a:solidFill>
                  <a:srgbClr val="231F20"/>
                </a:solidFill>
                <a:latin typeface="Montserrat"/>
                <a:cs typeface="Montserrat"/>
              </a:rPr>
              <a:t>and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spc="-10" dirty="0">
                <a:solidFill>
                  <a:srgbClr val="231F20"/>
                </a:solidFill>
                <a:latin typeface="Montserrat"/>
                <a:cs typeface="Montserrat"/>
              </a:rPr>
              <a:t>decision-making.</a:t>
            </a:r>
            <a:endParaRPr sz="115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Cultivation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effective,</a:t>
            </a:r>
            <a:r>
              <a:rPr sz="1150" spc="-15" dirty="0">
                <a:solidFill>
                  <a:srgbClr val="231F20"/>
                </a:solidFill>
                <a:latin typeface="Montserrat"/>
                <a:cs typeface="Montserrat"/>
              </a:rPr>
              <a:t> </a:t>
            </a:r>
            <a:r>
              <a:rPr sz="1150" dirty="0">
                <a:solidFill>
                  <a:srgbClr val="231F20"/>
                </a:solidFill>
                <a:latin typeface="Montserrat"/>
                <a:cs typeface="Montserrat"/>
              </a:rPr>
              <a:t>independent,</a:t>
            </a:r>
            <a:r>
              <a:rPr sz="1150" spc="-15" dirty="0">
                <a:solidFill>
                  <a:srgbClr val="231F20"/>
                </a:solidFill>
                <a:latin typeface="Montserrat"/>
                <a:cs typeface="Montserrat"/>
              </a:rPr>
              <a:t> </a:t>
            </a:r>
            <a:r>
              <a:rPr sz="1150" dirty="0">
                <a:solidFill>
                  <a:srgbClr val="231F20"/>
                </a:solidFill>
                <a:latin typeface="Montserrat"/>
                <a:cs typeface="Montserrat"/>
              </a:rPr>
              <a:t>critical,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reflective </a:t>
            </a:r>
            <a:r>
              <a:rPr sz="1150" dirty="0">
                <a:solidFill>
                  <a:srgbClr val="231F20"/>
                </a:solidFill>
                <a:latin typeface="Montserrat"/>
                <a:cs typeface="Montserrat"/>
              </a:rPr>
              <a:t>thinking</a:t>
            </a:r>
            <a:r>
              <a:rPr sz="1150" spc="-1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marR="161925" indent="-228600">
              <a:lnSpc>
                <a:spcPct val="123200"/>
              </a:lnSpc>
              <a:buChar char="•"/>
              <a:tabLst>
                <a:tab pos="240665" algn="l"/>
              </a:tabLst>
            </a:pPr>
            <a:r>
              <a:rPr sz="1150" dirty="0">
                <a:solidFill>
                  <a:srgbClr val="231F20"/>
                </a:solidFill>
                <a:latin typeface="Montserrat"/>
                <a:cs typeface="Montserrat"/>
              </a:rPr>
              <a:t>Ability</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employ</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enquiring,</a:t>
            </a:r>
            <a:r>
              <a:rPr sz="1150" spc="-45" dirty="0">
                <a:solidFill>
                  <a:srgbClr val="231F20"/>
                </a:solidFill>
                <a:latin typeface="Montserrat"/>
                <a:cs typeface="Montserrat"/>
              </a:rPr>
              <a:t> </a:t>
            </a:r>
            <a:r>
              <a:rPr sz="1150" dirty="0">
                <a:solidFill>
                  <a:srgbClr val="231F20"/>
                </a:solidFill>
                <a:latin typeface="Montserrat"/>
                <a:cs typeface="Montserrat"/>
              </a:rPr>
              <a:t>critical</a:t>
            </a:r>
            <a:r>
              <a:rPr sz="1150" spc="-45" dirty="0">
                <a:solidFill>
                  <a:srgbClr val="231F20"/>
                </a:solidFill>
                <a:latin typeface="Montserrat"/>
                <a:cs typeface="Montserrat"/>
              </a:rPr>
              <a:t> </a:t>
            </a:r>
            <a:r>
              <a:rPr sz="1150" dirty="0">
                <a:solidFill>
                  <a:srgbClr val="231F20"/>
                </a:solidFill>
                <a:latin typeface="Montserrat"/>
                <a:cs typeface="Montserrat"/>
              </a:rPr>
              <a:t>approach</a:t>
            </a:r>
            <a:r>
              <a:rPr sz="1150" spc="-45" dirty="0">
                <a:solidFill>
                  <a:srgbClr val="231F20"/>
                </a:solidFill>
                <a:latin typeface="Montserrat"/>
                <a:cs typeface="Montserrat"/>
              </a:rPr>
              <a:t> </a:t>
            </a:r>
            <a:r>
              <a:rPr sz="1150" dirty="0">
                <a:solidFill>
                  <a:srgbClr val="231F20"/>
                </a:solidFill>
                <a:latin typeface="Montserrat"/>
                <a:cs typeface="Montserrat"/>
              </a:rPr>
              <a:t>for</a:t>
            </a:r>
            <a:r>
              <a:rPr sz="1150" spc="-45" dirty="0">
                <a:solidFill>
                  <a:srgbClr val="231F20"/>
                </a:solidFill>
                <a:latin typeface="Montserrat"/>
                <a:cs typeface="Montserrat"/>
              </a:rPr>
              <a:t> </a:t>
            </a:r>
            <a:r>
              <a:rPr sz="1150" dirty="0">
                <a:solidFill>
                  <a:srgbClr val="231F20"/>
                </a:solidFill>
                <a:latin typeface="Montserrat"/>
                <a:cs typeface="Montserrat"/>
              </a:rPr>
              <a:t>informed</a:t>
            </a:r>
            <a:r>
              <a:rPr sz="1150" spc="-45" dirty="0">
                <a:solidFill>
                  <a:srgbClr val="231F20"/>
                </a:solidFill>
                <a:latin typeface="Montserrat"/>
                <a:cs typeface="Montserrat"/>
              </a:rPr>
              <a:t> </a:t>
            </a:r>
            <a:r>
              <a:rPr sz="1150" dirty="0">
                <a:solidFill>
                  <a:srgbClr val="231F20"/>
                </a:solidFill>
                <a:latin typeface="Montserrat"/>
                <a:cs typeface="Montserrat"/>
              </a:rPr>
              <a:t>judgments,</a:t>
            </a:r>
            <a:r>
              <a:rPr sz="1150" spc="-40" dirty="0">
                <a:solidFill>
                  <a:srgbClr val="231F20"/>
                </a:solidFill>
                <a:latin typeface="Montserrat"/>
                <a:cs typeface="Montserrat"/>
              </a:rPr>
              <a:t> </a:t>
            </a:r>
            <a:r>
              <a:rPr sz="1150" dirty="0">
                <a:solidFill>
                  <a:srgbClr val="231F20"/>
                </a:solidFill>
                <a:latin typeface="Montserrat"/>
                <a:cs typeface="Montserrat"/>
              </a:rPr>
              <a:t>investigate</a:t>
            </a:r>
            <a:r>
              <a:rPr sz="1150" spc="-45" dirty="0">
                <a:solidFill>
                  <a:srgbClr val="231F20"/>
                </a:solidFill>
                <a:latin typeface="Montserrat"/>
                <a:cs typeface="Montserrat"/>
              </a:rPr>
              <a:t> </a:t>
            </a:r>
            <a:r>
              <a:rPr sz="1150" spc="-20" dirty="0">
                <a:solidFill>
                  <a:srgbClr val="231F20"/>
                </a:solidFill>
                <a:latin typeface="Montserrat"/>
                <a:cs typeface="Montserrat"/>
              </a:rPr>
              <a:t>real </a:t>
            </a:r>
            <a:r>
              <a:rPr sz="1150" dirty="0">
                <a:solidFill>
                  <a:srgbClr val="231F20"/>
                </a:solidFill>
                <a:latin typeface="Montserrat"/>
                <a:cs typeface="Montserrat"/>
              </a:rPr>
              <a:t>business</a:t>
            </a:r>
            <a:r>
              <a:rPr sz="1150" spc="-30" dirty="0">
                <a:solidFill>
                  <a:srgbClr val="231F20"/>
                </a:solidFill>
                <a:latin typeface="Montserrat"/>
                <a:cs typeface="Montserrat"/>
              </a:rPr>
              <a:t> </a:t>
            </a:r>
            <a:r>
              <a:rPr sz="1150" dirty="0">
                <a:solidFill>
                  <a:srgbClr val="231F20"/>
                </a:solidFill>
                <a:latin typeface="Montserrat"/>
                <a:cs typeface="Montserrat"/>
              </a:rPr>
              <a:t>opportunities,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construct</a:t>
            </a:r>
            <a:r>
              <a:rPr sz="1150" spc="-25"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argued,</a:t>
            </a:r>
            <a:r>
              <a:rPr sz="1150" spc="-25" dirty="0">
                <a:solidFill>
                  <a:srgbClr val="231F20"/>
                </a:solidFill>
                <a:latin typeface="Montserrat"/>
                <a:cs typeface="Montserrat"/>
              </a:rPr>
              <a:t> </a:t>
            </a:r>
            <a:r>
              <a:rPr sz="1150" spc="-10" dirty="0">
                <a:solidFill>
                  <a:srgbClr val="231F20"/>
                </a:solidFill>
                <a:latin typeface="Montserrat"/>
                <a:cs typeface="Montserrat"/>
              </a:rPr>
              <a:t>evidence-</a:t>
            </a:r>
            <a:r>
              <a:rPr sz="1150" dirty="0">
                <a:solidFill>
                  <a:srgbClr val="231F20"/>
                </a:solidFill>
                <a:latin typeface="Montserrat"/>
                <a:cs typeface="Montserrat"/>
              </a:rPr>
              <a:t>based</a:t>
            </a:r>
            <a:r>
              <a:rPr sz="1150" spc="-25" dirty="0">
                <a:solidFill>
                  <a:srgbClr val="231F20"/>
                </a:solidFill>
                <a:latin typeface="Montserrat"/>
                <a:cs typeface="Montserrat"/>
              </a:rPr>
              <a:t> </a:t>
            </a:r>
            <a:r>
              <a:rPr sz="1150" spc="-10" dirty="0">
                <a:solidFill>
                  <a:srgbClr val="231F20"/>
                </a:solidFill>
                <a:latin typeface="Montserrat"/>
                <a:cs typeface="Montserrat"/>
              </a:rPr>
              <a:t>arguments.</a:t>
            </a:r>
            <a:endParaRPr sz="1150">
              <a:latin typeface="Montserrat"/>
              <a:cs typeface="Montserrat"/>
            </a:endParaRPr>
          </a:p>
          <a:p>
            <a:pPr marL="240665" indent="-227965">
              <a:lnSpc>
                <a:spcPct val="100000"/>
              </a:lnSpc>
              <a:spcBef>
                <a:spcPts val="315"/>
              </a:spcBef>
              <a:buChar char="•"/>
              <a:tabLst>
                <a:tab pos="240665" algn="l"/>
              </a:tabLst>
            </a:pPr>
            <a:r>
              <a:rPr sz="1150" dirty="0">
                <a:solidFill>
                  <a:srgbClr val="231F20"/>
                </a:solidFill>
                <a:latin typeface="Montserrat"/>
                <a:cs typeface="Montserrat"/>
              </a:rPr>
              <a:t>Proficiency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quantitative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spc="-10" dirty="0">
                <a:solidFill>
                  <a:srgbClr val="231F20"/>
                </a:solidFill>
                <a:latin typeface="Montserrat"/>
                <a:cs typeface="Montserrat"/>
              </a:rPr>
              <a:t>relevant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95250">
              <a:lnSpc>
                <a:spcPct val="123200"/>
              </a:lnSpc>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take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lasting</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hour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45</a:t>
            </a:r>
            <a:r>
              <a:rPr sz="1150" spc="-25" dirty="0">
                <a:solidFill>
                  <a:srgbClr val="231F20"/>
                </a:solidFill>
                <a:latin typeface="Montserrat"/>
                <a:cs typeface="Montserrat"/>
              </a:rPr>
              <a:t> </a:t>
            </a:r>
            <a:r>
              <a:rPr sz="1150" spc="-10" dirty="0">
                <a:solidFill>
                  <a:srgbClr val="231F20"/>
                </a:solidFill>
                <a:latin typeface="Montserrat"/>
                <a:cs typeface="Montserrat"/>
              </a:rPr>
              <a:t>minutes,</a:t>
            </a:r>
            <a:r>
              <a:rPr sz="1150" spc="-20" dirty="0">
                <a:solidFill>
                  <a:srgbClr val="231F20"/>
                </a:solidFill>
                <a:latin typeface="Montserrat"/>
                <a:cs typeface="Montserrat"/>
              </a:rPr>
              <a:t> </a:t>
            </a:r>
            <a:r>
              <a:rPr sz="1150" dirty="0">
                <a:solidFill>
                  <a:srgbClr val="231F20"/>
                </a:solidFill>
                <a:latin typeface="Montserrat"/>
                <a:cs typeface="Montserrat"/>
              </a:rPr>
              <a:t>contributing</a:t>
            </a:r>
            <a:r>
              <a:rPr sz="1150" spc="-20"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50%</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(90</a:t>
            </a:r>
            <a:r>
              <a:rPr sz="1150" spc="-1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divided</a:t>
            </a:r>
            <a:r>
              <a:rPr sz="1150" spc="-1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(35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spc="-50" dirty="0">
                <a:solidFill>
                  <a:srgbClr val="231F20"/>
                </a:solidFill>
                <a:latin typeface="Montserrat"/>
                <a:cs typeface="Montserrat"/>
              </a:rPr>
              <a:t>B </a:t>
            </a:r>
            <a:r>
              <a:rPr sz="1150" dirty="0">
                <a:solidFill>
                  <a:srgbClr val="231F20"/>
                </a:solidFill>
                <a:latin typeface="Montserrat"/>
                <a:cs typeface="Montserrat"/>
              </a:rPr>
              <a:t>(30</a:t>
            </a:r>
            <a:r>
              <a:rPr sz="1150" spc="-25"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(25</a:t>
            </a:r>
            <a:r>
              <a:rPr sz="1150" spc="-20" dirty="0">
                <a:solidFill>
                  <a:srgbClr val="231F20"/>
                </a:solidFill>
                <a:latin typeface="Montserrat"/>
                <a:cs typeface="Montserrat"/>
              </a:rPr>
              <a:t> </a:t>
            </a:r>
            <a:r>
              <a:rPr sz="1150" dirty="0">
                <a:solidFill>
                  <a:srgbClr val="231F20"/>
                </a:solidFill>
                <a:latin typeface="Montserrat"/>
                <a:cs typeface="Montserrat"/>
              </a:rPr>
              <a:t>marks).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papers</a:t>
            </a:r>
            <a:r>
              <a:rPr sz="1150" spc="-20" dirty="0">
                <a:solidFill>
                  <a:srgbClr val="231F20"/>
                </a:solidFill>
                <a:latin typeface="Montserrat"/>
                <a:cs typeface="Montserrat"/>
              </a:rPr>
              <a:t> </a:t>
            </a:r>
            <a:r>
              <a:rPr sz="1150" dirty="0">
                <a:solidFill>
                  <a:srgbClr val="231F20"/>
                </a:solidFill>
                <a:latin typeface="Montserrat"/>
                <a:cs typeface="Montserrat"/>
              </a:rPr>
              <a:t>include</a:t>
            </a:r>
            <a:r>
              <a:rPr sz="1150" spc="-20" dirty="0">
                <a:solidFill>
                  <a:srgbClr val="231F20"/>
                </a:solidFill>
                <a:latin typeface="Montserrat"/>
                <a:cs typeface="Montserrat"/>
              </a:rPr>
              <a:t> </a:t>
            </a:r>
            <a:r>
              <a:rPr sz="1150" dirty="0">
                <a:solidFill>
                  <a:srgbClr val="231F20"/>
                </a:solidFill>
                <a:latin typeface="Montserrat"/>
                <a:cs typeface="Montserrat"/>
              </a:rPr>
              <a:t>calculations,</a:t>
            </a:r>
            <a:r>
              <a:rPr sz="1150" spc="-20" dirty="0">
                <a:solidFill>
                  <a:srgbClr val="231F20"/>
                </a:solidFill>
                <a:latin typeface="Montserrat"/>
                <a:cs typeface="Montserrat"/>
              </a:rPr>
              <a:t> </a:t>
            </a:r>
            <a:r>
              <a:rPr sz="1150" spc="-10" dirty="0">
                <a:solidFill>
                  <a:srgbClr val="231F20"/>
                </a:solidFill>
                <a:latin typeface="Montserrat"/>
                <a:cs typeface="Montserrat"/>
              </a:rPr>
              <a:t>multiple-</a:t>
            </a:r>
            <a:r>
              <a:rPr sz="1150" dirty="0">
                <a:solidFill>
                  <a:srgbClr val="231F20"/>
                </a:solidFill>
                <a:latin typeface="Montserrat"/>
                <a:cs typeface="Montserrat"/>
              </a:rPr>
              <a:t>choice,</a:t>
            </a:r>
            <a:r>
              <a:rPr sz="1150" spc="-25" dirty="0">
                <a:solidFill>
                  <a:srgbClr val="231F20"/>
                </a:solidFill>
                <a:latin typeface="Montserrat"/>
                <a:cs typeface="Montserrat"/>
              </a:rPr>
              <a:t> </a:t>
            </a:r>
            <a:r>
              <a:rPr sz="1150" spc="-10" dirty="0">
                <a:solidFill>
                  <a:srgbClr val="231F20"/>
                </a:solidFill>
                <a:latin typeface="Montserrat"/>
                <a:cs typeface="Montserrat"/>
              </a:rPr>
              <a:t>short-answer,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extended-</a:t>
            </a:r>
            <a:r>
              <a:rPr sz="1150" dirty="0">
                <a:solidFill>
                  <a:srgbClr val="231F20"/>
                </a:solidFill>
                <a:latin typeface="Montserrat"/>
                <a:cs typeface="Montserrat"/>
              </a:rPr>
              <a:t>writing</a:t>
            </a:r>
            <a:r>
              <a:rPr sz="1150" spc="-20" dirty="0">
                <a:solidFill>
                  <a:srgbClr val="231F20"/>
                </a:solidFill>
                <a:latin typeface="Montserrat"/>
                <a:cs typeface="Montserrat"/>
              </a:rPr>
              <a:t> </a:t>
            </a:r>
            <a:r>
              <a:rPr sz="1150" dirty="0">
                <a:solidFill>
                  <a:srgbClr val="231F20"/>
                </a:solidFill>
                <a:latin typeface="Montserrat"/>
                <a:cs typeface="Montserrat"/>
              </a:rPr>
              <a:t>questions.</a:t>
            </a:r>
            <a:r>
              <a:rPr sz="1150" spc="-20" dirty="0">
                <a:solidFill>
                  <a:srgbClr val="231F20"/>
                </a:solidFill>
                <a:latin typeface="Montserrat"/>
                <a:cs typeface="Montserrat"/>
              </a:rPr>
              <a:t> </a:t>
            </a:r>
            <a:r>
              <a:rPr sz="1150" dirty="0">
                <a:solidFill>
                  <a:srgbClr val="231F20"/>
                </a:solidFill>
                <a:latin typeface="Montserrat"/>
                <a:cs typeface="Montserrat"/>
              </a:rPr>
              <a:t>Sections</a:t>
            </a:r>
            <a:r>
              <a:rPr sz="1150" spc="-20" dirty="0">
                <a:solidFill>
                  <a:srgbClr val="231F20"/>
                </a:solidFill>
                <a:latin typeface="Montserrat"/>
                <a:cs typeface="Montserrat"/>
              </a:rPr>
              <a:t> </a:t>
            </a:r>
            <a:r>
              <a:rPr sz="1150" dirty="0">
                <a:solidFill>
                  <a:srgbClr val="231F20"/>
                </a:solidFill>
                <a:latin typeface="Montserrat"/>
                <a:cs typeface="Montserrat"/>
              </a:rPr>
              <a:t>B</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C</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spc="-10" dirty="0">
                <a:solidFill>
                  <a:srgbClr val="231F20"/>
                </a:solidFill>
                <a:latin typeface="Montserrat"/>
                <a:cs typeface="Montserrat"/>
              </a:rPr>
              <a:t>presented</a:t>
            </a:r>
            <a:r>
              <a:rPr sz="1150" spc="-20" dirty="0">
                <a:solidFill>
                  <a:srgbClr val="231F20"/>
                </a:solidFill>
                <a:latin typeface="Montserrat"/>
                <a:cs typeface="Montserrat"/>
              </a:rPr>
              <a:t> </a:t>
            </a:r>
            <a:r>
              <a:rPr sz="1150" spc="-35" dirty="0">
                <a:solidFill>
                  <a:srgbClr val="231F20"/>
                </a:solidFill>
                <a:latin typeface="Montserrat"/>
                <a:cs typeface="Montserrat"/>
              </a:rPr>
              <a:t>in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Calculators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allowed,</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guidelines</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found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Appendix</a:t>
            </a:r>
            <a:r>
              <a:rPr sz="1150" spc="-20" dirty="0">
                <a:solidFill>
                  <a:srgbClr val="231F20"/>
                </a:solidFill>
                <a:latin typeface="Montserrat"/>
                <a:cs typeface="Montserrat"/>
              </a:rPr>
              <a:t> </a:t>
            </a:r>
            <a:r>
              <a:rPr sz="1150" dirty="0">
                <a:solidFill>
                  <a:srgbClr val="231F20"/>
                </a:solidFill>
                <a:latin typeface="Montserrat"/>
                <a:cs typeface="Montserrat"/>
              </a:rPr>
              <a:t>4:</a:t>
            </a:r>
            <a:r>
              <a:rPr sz="1150" spc="-15" dirty="0">
                <a:solidFill>
                  <a:srgbClr val="231F20"/>
                </a:solidFill>
                <a:latin typeface="Montserrat"/>
                <a:cs typeface="Montserrat"/>
              </a:rPr>
              <a:t> </a:t>
            </a:r>
            <a:r>
              <a:rPr sz="1150" spc="-10" dirty="0">
                <a:solidFill>
                  <a:srgbClr val="231F20"/>
                </a:solidFill>
                <a:latin typeface="Montserrat"/>
                <a:cs typeface="Montserrat"/>
              </a:rPr>
              <a:t>Calculators.</a:t>
            </a:r>
            <a:endParaRPr sz="1150">
              <a:latin typeface="Montserrat"/>
              <a:cs typeface="Montserrat"/>
            </a:endParaRPr>
          </a:p>
          <a:p>
            <a:pPr>
              <a:lnSpc>
                <a:spcPct val="100000"/>
              </a:lnSpc>
              <a:spcBef>
                <a:spcPts val="6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Business</a:t>
            </a:r>
            <a:endParaRPr sz="1150">
              <a:latin typeface="Montserrat"/>
              <a:cs typeface="Montserrat"/>
            </a:endParaRPr>
          </a:p>
          <a:p>
            <a:pPr marL="12700">
              <a:lnSpc>
                <a:spcPct val="100000"/>
              </a:lnSpc>
              <a:spcBef>
                <a:spcPts val="320"/>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spc="-10" dirty="0">
                <a:solidFill>
                  <a:srgbClr val="231F20"/>
                </a:solidFill>
                <a:latin typeface="Montserrat"/>
                <a:cs typeface="Montserrat"/>
              </a:rPr>
              <a:t>Economics</a:t>
            </a:r>
            <a:endParaRPr sz="1150">
              <a:latin typeface="Montserrat"/>
              <a:cs typeface="Montserrat"/>
            </a:endParaRPr>
          </a:p>
          <a:p>
            <a:pPr>
              <a:lnSpc>
                <a:spcPct val="100000"/>
              </a:lnSpc>
              <a:spcBef>
                <a:spcPts val="6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329299" y="7638222"/>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p:txBody>
      </p:sp>
      <p:sp>
        <p:nvSpPr>
          <p:cNvPr id="5" name="object 5"/>
          <p:cNvSpPr txBox="1"/>
          <p:nvPr/>
        </p:nvSpPr>
        <p:spPr>
          <a:xfrm>
            <a:off x="3843408" y="7637929"/>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108075">
              <a:lnSpc>
                <a:spcPct val="100000"/>
              </a:lnSpc>
              <a:spcBef>
                <a:spcPts val="100"/>
              </a:spcBef>
            </a:pPr>
            <a:r>
              <a:rPr dirty="0"/>
              <a:t>BTEC</a:t>
            </a:r>
            <a:r>
              <a:rPr spc="-80" dirty="0"/>
              <a:t> </a:t>
            </a:r>
            <a:r>
              <a:rPr spc="-10" dirty="0"/>
              <a:t>Enterprise</a:t>
            </a:r>
            <a:r>
              <a:rPr spc="-75" dirty="0"/>
              <a:t> </a:t>
            </a:r>
            <a:r>
              <a:rPr spc="-10" dirty="0"/>
              <a:t>(Business)</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6415" cy="791654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ts val="1365"/>
              </a:lnSpc>
            </a:pPr>
            <a:r>
              <a:rPr sz="1150" spc="-10" dirty="0">
                <a:solidFill>
                  <a:srgbClr val="231F20"/>
                </a:solidFill>
                <a:latin typeface="Montserrat"/>
                <a:cs typeface="Montserrat"/>
              </a:rPr>
              <a:t>Pearson</a:t>
            </a:r>
            <a:endParaRPr sz="115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ts val="1365"/>
              </a:lnSpc>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Binning</a:t>
            </a:r>
            <a:endParaRPr sz="115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5" dirty="0">
                <a:solidFill>
                  <a:srgbClr val="231F20"/>
                </a:solidFill>
                <a:latin typeface="Montserrat"/>
                <a:cs typeface="Montserrat"/>
              </a:rPr>
              <a:t> </a:t>
            </a:r>
            <a:r>
              <a:rPr sz="1150" spc="-10" dirty="0">
                <a:solidFill>
                  <a:srgbClr val="231F20"/>
                </a:solidFill>
                <a:latin typeface="Montserrat"/>
                <a:cs typeface="Montserrat"/>
              </a:rPr>
              <a:t>recognises</a:t>
            </a:r>
            <a:r>
              <a:rPr sz="1150" dirty="0">
                <a:solidFill>
                  <a:srgbClr val="231F20"/>
                </a:solidFill>
                <a:latin typeface="Montserrat"/>
                <a:cs typeface="Montserrat"/>
              </a:rPr>
              <a:t> the</a:t>
            </a:r>
            <a:r>
              <a:rPr sz="1150" spc="-5" dirty="0">
                <a:solidFill>
                  <a:srgbClr val="231F20"/>
                </a:solidFill>
                <a:latin typeface="Montserrat"/>
                <a:cs typeface="Montserrat"/>
              </a:rPr>
              <a:t> </a:t>
            </a:r>
            <a:r>
              <a:rPr sz="1150" dirty="0">
                <a:solidFill>
                  <a:srgbClr val="231F20"/>
                </a:solidFill>
                <a:latin typeface="Montserrat"/>
                <a:cs typeface="Montserrat"/>
              </a:rPr>
              <a:t>value</a:t>
            </a:r>
            <a:r>
              <a:rPr sz="1150" spc="-5" dirty="0">
                <a:solidFill>
                  <a:srgbClr val="231F20"/>
                </a:solidFill>
                <a:latin typeface="Montserrat"/>
                <a:cs typeface="Montserrat"/>
              </a:rPr>
              <a:t> </a:t>
            </a:r>
            <a:r>
              <a:rPr sz="1150" dirty="0">
                <a:solidFill>
                  <a:srgbClr val="231F20"/>
                </a:solidFill>
                <a:latin typeface="Montserrat"/>
                <a:cs typeface="Montserrat"/>
              </a:rPr>
              <a:t>of learning</a:t>
            </a:r>
            <a:r>
              <a:rPr sz="1150" spc="-5" dirty="0">
                <a:solidFill>
                  <a:srgbClr val="231F20"/>
                </a:solidFill>
                <a:latin typeface="Montserrat"/>
                <a:cs typeface="Montserrat"/>
              </a:rPr>
              <a:t> </a:t>
            </a:r>
            <a:r>
              <a:rPr sz="1150" dirty="0">
                <a:solidFill>
                  <a:srgbClr val="231F20"/>
                </a:solidFill>
                <a:latin typeface="Montserrat"/>
                <a:cs typeface="Montserrat"/>
              </a:rPr>
              <a:t>skills,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vocational</a:t>
            </a:r>
            <a:r>
              <a:rPr sz="1150" dirty="0">
                <a:solidFill>
                  <a:srgbClr val="231F20"/>
                </a:solidFill>
                <a:latin typeface="Montserrat"/>
                <a:cs typeface="Montserrat"/>
              </a:rPr>
              <a:t> </a:t>
            </a:r>
            <a:r>
              <a:rPr sz="1150" spc="-10" dirty="0">
                <a:solidFill>
                  <a:srgbClr val="231F20"/>
                </a:solidFill>
                <a:latin typeface="Montserrat"/>
                <a:cs typeface="Montserrat"/>
              </a:rPr>
              <a:t>attributes</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complement</a:t>
            </a:r>
            <a:r>
              <a:rPr sz="1150" spc="-20" dirty="0">
                <a:solidFill>
                  <a:srgbClr val="231F20"/>
                </a:solidFill>
                <a:latin typeface="Montserrat"/>
                <a:cs typeface="Montserrat"/>
              </a:rPr>
              <a:t> </a:t>
            </a:r>
            <a:r>
              <a:rPr sz="1150" dirty="0">
                <a:solidFill>
                  <a:srgbClr val="231F20"/>
                </a:solidFill>
                <a:latin typeface="Montserrat"/>
                <a:cs typeface="Montserrat"/>
              </a:rPr>
              <a:t>GCSEs.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broaden</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spc="-10" dirty="0">
                <a:solidFill>
                  <a:srgbClr val="231F20"/>
                </a:solidFill>
                <a:latin typeface="Montserrat"/>
                <a:cs typeface="Montserrat"/>
              </a:rPr>
              <a:t>experience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understanding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marL="12700" marR="81915">
              <a:lnSpc>
                <a:spcPts val="135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learners</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transferable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researching,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making</a:t>
            </a:r>
            <a:r>
              <a:rPr sz="1150" spc="-10" dirty="0">
                <a:solidFill>
                  <a:srgbClr val="231F20"/>
                </a:solidFill>
                <a:latin typeface="Montserrat"/>
                <a:cs typeface="Montserrat"/>
              </a:rPr>
              <a:t> </a:t>
            </a:r>
            <a:r>
              <a:rPr sz="1150" dirty="0">
                <a:solidFill>
                  <a:srgbClr val="231F20"/>
                </a:solidFill>
                <a:latin typeface="Montserrat"/>
                <a:cs typeface="Montserrat"/>
              </a:rPr>
              <a:t>decisions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judgements,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financial</a:t>
            </a:r>
            <a:r>
              <a:rPr sz="1150" spc="-10" dirty="0">
                <a:solidFill>
                  <a:srgbClr val="231F20"/>
                </a:solidFill>
                <a:latin typeface="Montserrat"/>
                <a:cs typeface="Montserrat"/>
              </a:rPr>
              <a:t> literacy </a:t>
            </a:r>
            <a:r>
              <a:rPr sz="1150" dirty="0">
                <a:solidFill>
                  <a:srgbClr val="231F20"/>
                </a:solidFill>
                <a:latin typeface="Montserrat"/>
                <a:cs typeface="Montserrat"/>
              </a:rPr>
              <a:t>using</a:t>
            </a:r>
            <a:r>
              <a:rPr sz="1150" spc="-10" dirty="0">
                <a:solidFill>
                  <a:srgbClr val="231F20"/>
                </a:solidFill>
                <a:latin typeface="Montserrat"/>
                <a:cs typeface="Montserrat"/>
              </a:rPr>
              <a:t> realistic vocational 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personal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creativity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innovation, </a:t>
            </a:r>
            <a:r>
              <a:rPr sz="1150" dirty="0">
                <a:solidFill>
                  <a:srgbClr val="231F20"/>
                </a:solidFill>
                <a:latin typeface="Montserrat"/>
                <a:cs typeface="Montserrat"/>
              </a:rPr>
              <a:t>time</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reviewing, communication</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through</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10" dirty="0">
                <a:solidFill>
                  <a:srgbClr val="231F20"/>
                </a:solidFill>
                <a:latin typeface="Montserrat"/>
                <a:cs typeface="Montserrat"/>
              </a:rPr>
              <a:t> </a:t>
            </a:r>
            <a:r>
              <a:rPr sz="1150" dirty="0">
                <a:solidFill>
                  <a:srgbClr val="231F20"/>
                </a:solidFill>
                <a:latin typeface="Montserrat"/>
                <a:cs typeface="Montserrat"/>
              </a:rPr>
              <a:t>approach</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learning</a:t>
            </a:r>
            <a:endParaRPr sz="1150">
              <a:latin typeface="Montserrat"/>
              <a:cs typeface="Montserrat"/>
            </a:endParaRPr>
          </a:p>
          <a:p>
            <a:pPr marL="12700" marR="203835">
              <a:lnSpc>
                <a:spcPts val="1350"/>
              </a:lnSpc>
            </a:pP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complete</a:t>
            </a:r>
            <a:r>
              <a:rPr sz="1150" spc="-25" dirty="0">
                <a:solidFill>
                  <a:srgbClr val="231F20"/>
                </a:solidFill>
                <a:latin typeface="Montserrat"/>
                <a:cs typeface="Montserrat"/>
              </a:rPr>
              <a:t> </a:t>
            </a:r>
            <a:r>
              <a:rPr sz="1150" dirty="0">
                <a:solidFill>
                  <a:srgbClr val="231F20"/>
                </a:solidFill>
                <a:latin typeface="Montserrat"/>
                <a:cs typeface="Montserrat"/>
              </a:rPr>
              <a:t>three</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throughout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the </a:t>
            </a:r>
            <a:r>
              <a:rPr sz="1150" spc="-10" dirty="0">
                <a:solidFill>
                  <a:srgbClr val="231F20"/>
                </a:solidFill>
                <a:latin typeface="Montserrat"/>
                <a:cs typeface="Montserrat"/>
              </a:rPr>
              <a:t>course.</a:t>
            </a:r>
            <a:endParaRPr sz="115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a:latin typeface="Montserrat"/>
              <a:cs typeface="Montserrat"/>
            </a:endParaRPr>
          </a:p>
          <a:p>
            <a:pPr marL="12700">
              <a:lnSpc>
                <a:spcPts val="1350"/>
              </a:lnSpc>
            </a:pPr>
            <a:r>
              <a:rPr sz="1150" dirty="0">
                <a:solidFill>
                  <a:srgbClr val="231F20"/>
                </a:solidFill>
                <a:latin typeface="Montserrat"/>
                <a:cs typeface="Montserrat"/>
              </a:rPr>
              <a:t>In</a:t>
            </a:r>
            <a:r>
              <a:rPr sz="1150" spc="-40" dirty="0">
                <a:solidFill>
                  <a:srgbClr val="231F20"/>
                </a:solidFill>
                <a:latin typeface="Montserrat"/>
                <a:cs typeface="Montserrat"/>
              </a:rPr>
              <a:t> </a:t>
            </a:r>
            <a:r>
              <a:rPr sz="1150" spc="-10" dirty="0">
                <a:solidFill>
                  <a:srgbClr val="231F20"/>
                </a:solidFill>
                <a:latin typeface="Montserrat"/>
                <a:cs typeface="Montserrat"/>
              </a:rPr>
              <a:t>Year</a:t>
            </a:r>
            <a:r>
              <a:rPr sz="1150" spc="-35" dirty="0">
                <a:solidFill>
                  <a:srgbClr val="231F20"/>
                </a:solidFill>
                <a:latin typeface="Montserrat"/>
                <a:cs typeface="Montserrat"/>
              </a:rPr>
              <a:t> </a:t>
            </a:r>
            <a:r>
              <a:rPr sz="1150" dirty="0">
                <a:solidFill>
                  <a:srgbClr val="231F20"/>
                </a:solidFill>
                <a:latin typeface="Montserrat"/>
                <a:cs typeface="Montserrat"/>
              </a:rPr>
              <a:t>10</a:t>
            </a:r>
            <a:r>
              <a:rPr sz="1150" spc="-35" dirty="0">
                <a:solidFill>
                  <a:srgbClr val="231F20"/>
                </a:solidFill>
                <a:latin typeface="Montserrat"/>
                <a:cs typeface="Montserrat"/>
              </a:rPr>
              <a:t> </a:t>
            </a:r>
            <a:r>
              <a:rPr sz="1150" dirty="0">
                <a:solidFill>
                  <a:srgbClr val="231F20"/>
                </a:solidFill>
                <a:latin typeface="Montserrat"/>
                <a:cs typeface="Montserrat"/>
              </a:rPr>
              <a:t>two</a:t>
            </a:r>
            <a:r>
              <a:rPr sz="1150" spc="-35" dirty="0">
                <a:solidFill>
                  <a:srgbClr val="231F20"/>
                </a:solidFill>
                <a:latin typeface="Montserrat"/>
                <a:cs typeface="Montserrat"/>
              </a:rPr>
              <a:t> </a:t>
            </a:r>
            <a:r>
              <a:rPr sz="1150" dirty="0">
                <a:solidFill>
                  <a:srgbClr val="231F20"/>
                </a:solidFill>
                <a:latin typeface="Montserrat"/>
                <a:cs typeface="Montserrat"/>
              </a:rPr>
              <a:t>controlled</a:t>
            </a:r>
            <a:r>
              <a:rPr sz="1150" spc="-35" dirty="0">
                <a:solidFill>
                  <a:srgbClr val="231F20"/>
                </a:solidFill>
                <a:latin typeface="Montserrat"/>
                <a:cs typeface="Montserrat"/>
              </a:rPr>
              <a:t> </a:t>
            </a:r>
            <a:r>
              <a:rPr sz="1150" dirty="0">
                <a:solidFill>
                  <a:srgbClr val="231F20"/>
                </a:solidFill>
                <a:latin typeface="Montserrat"/>
                <a:cs typeface="Montserrat"/>
              </a:rPr>
              <a:t>assessments</a:t>
            </a:r>
            <a:r>
              <a:rPr sz="1150" spc="-35" dirty="0">
                <a:solidFill>
                  <a:srgbClr val="231F20"/>
                </a:solidFill>
                <a:latin typeface="Montserrat"/>
                <a:cs typeface="Montserrat"/>
              </a:rPr>
              <a:t> </a:t>
            </a:r>
            <a:r>
              <a:rPr sz="1150" dirty="0">
                <a:solidFill>
                  <a:srgbClr val="231F20"/>
                </a:solidFill>
                <a:latin typeface="Montserrat"/>
                <a:cs typeface="Montserrat"/>
              </a:rPr>
              <a:t>are</a:t>
            </a:r>
            <a:r>
              <a:rPr sz="1150" spc="-35" dirty="0">
                <a:solidFill>
                  <a:srgbClr val="231F20"/>
                </a:solidFill>
                <a:latin typeface="Montserrat"/>
                <a:cs typeface="Montserrat"/>
              </a:rPr>
              <a:t> </a:t>
            </a:r>
            <a:r>
              <a:rPr sz="1150" spc="-10" dirty="0">
                <a:solidFill>
                  <a:srgbClr val="231F20"/>
                </a:solidFill>
                <a:latin typeface="Montserrat"/>
                <a:cs typeface="Montserrat"/>
              </a:rPr>
              <a:t>completed:</a:t>
            </a:r>
            <a:endParaRPr sz="1150">
              <a:latin typeface="Montserrat"/>
              <a:cs typeface="Montserrat"/>
            </a:endParaRPr>
          </a:p>
          <a:p>
            <a:pPr marL="12700">
              <a:lnSpc>
                <a:spcPts val="1350"/>
              </a:lnSpc>
            </a:pPr>
            <a:r>
              <a:rPr sz="1150" dirty="0">
                <a:solidFill>
                  <a:srgbClr val="231F20"/>
                </a:solidFill>
                <a:latin typeface="Montserrat"/>
                <a:cs typeface="Montserrat"/>
              </a:rPr>
              <a:t>Component</a:t>
            </a:r>
            <a:r>
              <a:rPr sz="1150" spc="-35"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assessed</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5" dirty="0">
                <a:solidFill>
                  <a:srgbClr val="231F20"/>
                </a:solidFill>
                <a:latin typeface="Montserrat"/>
                <a:cs typeface="Montserrat"/>
              </a:rPr>
              <a:t> </a:t>
            </a:r>
            <a:r>
              <a:rPr sz="1150" spc="-10" dirty="0">
                <a:solidFill>
                  <a:srgbClr val="231F20"/>
                </a:solidFill>
                <a:latin typeface="Montserrat"/>
                <a:cs typeface="Montserrat"/>
              </a:rPr>
              <a:t>assessment.</a:t>
            </a:r>
            <a:endParaRPr sz="1150">
              <a:latin typeface="Montserrat"/>
              <a:cs typeface="Montserrat"/>
            </a:endParaRPr>
          </a:p>
          <a:p>
            <a:pPr marL="12700" marR="159385">
              <a:lnSpc>
                <a:spcPts val="1350"/>
              </a:lnSpc>
              <a:spcBef>
                <a:spcPts val="55"/>
              </a:spcBef>
            </a:pPr>
            <a:r>
              <a:rPr sz="1150" dirty="0">
                <a:solidFill>
                  <a:srgbClr val="231F20"/>
                </a:solidFill>
                <a:latin typeface="Montserrat"/>
                <a:cs typeface="Montserrat"/>
              </a:rPr>
              <a:t>These</a:t>
            </a:r>
            <a:r>
              <a:rPr sz="1150" spc="-30" dirty="0">
                <a:solidFill>
                  <a:srgbClr val="231F20"/>
                </a:solidFill>
                <a:latin typeface="Montserrat"/>
                <a:cs typeface="Montserrat"/>
              </a:rPr>
              <a:t> </a:t>
            </a:r>
            <a:r>
              <a:rPr sz="1150" dirty="0">
                <a:solidFill>
                  <a:srgbClr val="231F20"/>
                </a:solidFill>
                <a:latin typeface="Montserrat"/>
                <a:cs typeface="Montserrat"/>
              </a:rPr>
              <a:t>components</a:t>
            </a:r>
            <a:r>
              <a:rPr sz="1150" spc="-30" dirty="0">
                <a:solidFill>
                  <a:srgbClr val="231F20"/>
                </a:solidFill>
                <a:latin typeface="Montserrat"/>
                <a:cs typeface="Montserrat"/>
              </a:rPr>
              <a:t> </a:t>
            </a:r>
            <a:r>
              <a:rPr sz="1150" dirty="0">
                <a:solidFill>
                  <a:srgbClr val="231F20"/>
                </a:solidFill>
                <a:latin typeface="Montserrat"/>
                <a:cs typeface="Montserrat"/>
              </a:rPr>
              <a:t>have</a:t>
            </a:r>
            <a:r>
              <a:rPr sz="1150" spc="-35" dirty="0">
                <a:solidFill>
                  <a:srgbClr val="231F20"/>
                </a:solidFill>
                <a:latin typeface="Montserrat"/>
                <a:cs typeface="Montserrat"/>
              </a:rPr>
              <a:t> </a:t>
            </a:r>
            <a:r>
              <a:rPr sz="1150" dirty="0">
                <a:solidFill>
                  <a:srgbClr val="231F20"/>
                </a:solidFill>
                <a:latin typeface="Montserrat"/>
                <a:cs typeface="Montserrat"/>
              </a:rPr>
              <a:t>been</a:t>
            </a:r>
            <a:r>
              <a:rPr sz="1150" spc="-30" dirty="0">
                <a:solidFill>
                  <a:srgbClr val="231F20"/>
                </a:solidFill>
                <a:latin typeface="Montserrat"/>
                <a:cs typeface="Montserrat"/>
              </a:rPr>
              <a:t> </a:t>
            </a:r>
            <a:r>
              <a:rPr sz="1150" dirty="0">
                <a:solidFill>
                  <a:srgbClr val="231F20"/>
                </a:solidFill>
                <a:latin typeface="Montserrat"/>
                <a:cs typeface="Montserrat"/>
              </a:rPr>
              <a:t>designed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demonstrate</a:t>
            </a:r>
            <a:r>
              <a:rPr sz="1150" spc="-30" dirty="0">
                <a:solidFill>
                  <a:srgbClr val="231F20"/>
                </a:solidFill>
                <a:latin typeface="Montserrat"/>
                <a:cs typeface="Montserrat"/>
              </a:rPr>
              <a:t> </a:t>
            </a:r>
            <a:r>
              <a:rPr sz="1150" dirty="0">
                <a:solidFill>
                  <a:srgbClr val="231F20"/>
                </a:solidFill>
                <a:latin typeface="Montserrat"/>
                <a:cs typeface="Montserrat"/>
              </a:rPr>
              <a:t>application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spc="-10" dirty="0">
                <a:solidFill>
                  <a:srgbClr val="231F20"/>
                </a:solidFill>
                <a:latin typeface="Montserrat"/>
                <a:cs typeface="Montserrat"/>
              </a:rPr>
              <a:t>conceptual knowledge</a:t>
            </a:r>
            <a:r>
              <a:rPr sz="1150" spc="-25" dirty="0">
                <a:solidFill>
                  <a:srgbClr val="231F20"/>
                </a:solidFill>
                <a:latin typeface="Montserrat"/>
                <a:cs typeface="Montserrat"/>
              </a:rPr>
              <a:t> </a:t>
            </a:r>
            <a:r>
              <a:rPr sz="1150" dirty="0">
                <a:solidFill>
                  <a:srgbClr val="231F20"/>
                </a:solidFill>
                <a:latin typeface="Montserrat"/>
                <a:cs typeface="Montserrat"/>
              </a:rPr>
              <a:t>underpinning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sector</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3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activities.</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style</a:t>
            </a:r>
            <a:r>
              <a:rPr sz="1150" spc="-2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assessment</a:t>
            </a:r>
            <a:r>
              <a:rPr sz="1150" spc="-45" dirty="0">
                <a:solidFill>
                  <a:srgbClr val="231F20"/>
                </a:solidFill>
                <a:latin typeface="Montserrat"/>
                <a:cs typeface="Montserrat"/>
              </a:rPr>
              <a:t> </a:t>
            </a:r>
            <a:r>
              <a:rPr sz="1150" dirty="0">
                <a:solidFill>
                  <a:srgbClr val="231F20"/>
                </a:solidFill>
                <a:latin typeface="Montserrat"/>
                <a:cs typeface="Montserrat"/>
              </a:rPr>
              <a:t>promotes</a:t>
            </a:r>
            <a:r>
              <a:rPr sz="1150" spc="-40" dirty="0">
                <a:solidFill>
                  <a:srgbClr val="231F20"/>
                </a:solidFill>
                <a:latin typeface="Montserrat"/>
                <a:cs typeface="Montserrat"/>
              </a:rPr>
              <a:t> </a:t>
            </a:r>
            <a:r>
              <a:rPr sz="1150" dirty="0">
                <a:solidFill>
                  <a:srgbClr val="231F20"/>
                </a:solidFill>
                <a:latin typeface="Montserrat"/>
                <a:cs typeface="Montserrat"/>
              </a:rPr>
              <a:t>deep</a:t>
            </a:r>
            <a:r>
              <a:rPr sz="1150" spc="-45" dirty="0">
                <a:solidFill>
                  <a:srgbClr val="231F20"/>
                </a:solidFill>
                <a:latin typeface="Montserrat"/>
                <a:cs typeface="Montserrat"/>
              </a:rPr>
              <a:t> </a:t>
            </a:r>
            <a:r>
              <a:rPr sz="1150" dirty="0">
                <a:solidFill>
                  <a:srgbClr val="231F20"/>
                </a:solidFill>
                <a:latin typeface="Montserrat"/>
                <a:cs typeface="Montserrat"/>
              </a:rPr>
              <a:t>learning</a:t>
            </a:r>
            <a:r>
              <a:rPr sz="1150" spc="-40"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ensuring</a:t>
            </a:r>
            <a:r>
              <a:rPr sz="1150" spc="-40" dirty="0">
                <a:solidFill>
                  <a:srgbClr val="231F20"/>
                </a:solidFill>
                <a:latin typeface="Montserrat"/>
                <a:cs typeface="Montserrat"/>
              </a:rPr>
              <a:t> </a:t>
            </a:r>
            <a:r>
              <a:rPr sz="1150" dirty="0">
                <a:solidFill>
                  <a:srgbClr val="231F20"/>
                </a:solidFill>
                <a:latin typeface="Montserrat"/>
                <a:cs typeface="Montserrat"/>
              </a:rPr>
              <a:t>the</a:t>
            </a:r>
            <a:r>
              <a:rPr sz="1150" spc="-45" dirty="0">
                <a:solidFill>
                  <a:srgbClr val="231F20"/>
                </a:solidFill>
                <a:latin typeface="Montserrat"/>
                <a:cs typeface="Montserrat"/>
              </a:rPr>
              <a:t> </a:t>
            </a:r>
            <a:r>
              <a:rPr sz="1150" dirty="0">
                <a:solidFill>
                  <a:srgbClr val="231F20"/>
                </a:solidFill>
                <a:latin typeface="Montserrat"/>
                <a:cs typeface="Montserrat"/>
              </a:rPr>
              <a:t>connection</a:t>
            </a:r>
            <a:r>
              <a:rPr sz="1150" spc="-40" dirty="0">
                <a:solidFill>
                  <a:srgbClr val="231F20"/>
                </a:solidFill>
                <a:latin typeface="Montserrat"/>
                <a:cs typeface="Montserrat"/>
              </a:rPr>
              <a:t> </a:t>
            </a:r>
            <a:r>
              <a:rPr sz="1150" dirty="0">
                <a:solidFill>
                  <a:srgbClr val="231F20"/>
                </a:solidFill>
                <a:latin typeface="Montserrat"/>
                <a:cs typeface="Montserrat"/>
              </a:rPr>
              <a:t>between</a:t>
            </a:r>
            <a:r>
              <a:rPr sz="1150" spc="-4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0" dirty="0">
                <a:solidFill>
                  <a:srgbClr val="231F20"/>
                </a:solidFill>
                <a:latin typeface="Montserrat"/>
                <a:cs typeface="Montserrat"/>
              </a:rPr>
              <a:t> practice.</a:t>
            </a:r>
            <a:endParaRPr sz="1150">
              <a:latin typeface="Montserrat"/>
              <a:cs typeface="Montserrat"/>
            </a:endParaRPr>
          </a:p>
          <a:p>
            <a:pPr marL="12700">
              <a:lnSpc>
                <a:spcPts val="1310"/>
              </a:lnSpc>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components</a:t>
            </a:r>
            <a:r>
              <a:rPr sz="1150" spc="-40" dirty="0">
                <a:solidFill>
                  <a:srgbClr val="231F20"/>
                </a:solidFill>
                <a:latin typeface="Montserrat"/>
                <a:cs typeface="Montserrat"/>
              </a:rPr>
              <a:t> </a:t>
            </a:r>
            <a:r>
              <a:rPr sz="1150" dirty="0">
                <a:solidFill>
                  <a:srgbClr val="231F20"/>
                </a:solidFill>
                <a:latin typeface="Montserrat"/>
                <a:cs typeface="Montserrat"/>
              </a:rPr>
              <a:t>focus</a:t>
            </a:r>
            <a:r>
              <a:rPr sz="1150" spc="-35" dirty="0">
                <a:solidFill>
                  <a:srgbClr val="231F20"/>
                </a:solidFill>
                <a:latin typeface="Montserrat"/>
                <a:cs typeface="Montserrat"/>
              </a:rPr>
              <a:t> </a:t>
            </a:r>
            <a:r>
              <a:rPr sz="1150" spc="-25" dirty="0">
                <a:solidFill>
                  <a:srgbClr val="231F20"/>
                </a:solidFill>
                <a:latin typeface="Montserrat"/>
                <a:cs typeface="Montserrat"/>
              </a:rPr>
              <a:t>on:</a:t>
            </a:r>
            <a:endParaRPr sz="1150">
              <a:latin typeface="Montserrat"/>
              <a:cs typeface="Montserrat"/>
            </a:endParaRPr>
          </a:p>
          <a:p>
            <a:pPr marL="240665" marR="383540" indent="-228600">
              <a:lnSpc>
                <a:spcPts val="1350"/>
              </a:lnSpc>
              <a:spcBef>
                <a:spcPts val="1390"/>
              </a:spcBef>
              <a:buChar char="•"/>
              <a:tabLst>
                <a:tab pos="240665" algn="l"/>
              </a:tabLst>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core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spc="-10" dirty="0">
                <a:solidFill>
                  <a:srgbClr val="231F20"/>
                </a:solidFill>
                <a:latin typeface="Montserrat"/>
                <a:cs typeface="Montserrat"/>
              </a:rPr>
              <a:t>enterprises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0" dirty="0">
                <a:solidFill>
                  <a:srgbClr val="231F20"/>
                </a:solidFill>
                <a:latin typeface="Montserrat"/>
                <a:cs typeface="Montserrat"/>
              </a:rPr>
              <a:t> </a:t>
            </a:r>
            <a:r>
              <a:rPr sz="1150" dirty="0">
                <a:solidFill>
                  <a:srgbClr val="231F20"/>
                </a:solidFill>
                <a:latin typeface="Montserrat"/>
                <a:cs typeface="Montserrat"/>
              </a:rPr>
              <a:t>features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factors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contribute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spc="-10" dirty="0">
                <a:solidFill>
                  <a:srgbClr val="231F20"/>
                </a:solidFill>
                <a:latin typeface="Montserrat"/>
                <a:cs typeface="Montserrat"/>
              </a:rPr>
              <a:t>enterprise’s</a:t>
            </a:r>
            <a:r>
              <a:rPr sz="1150" spc="-20" dirty="0">
                <a:solidFill>
                  <a:srgbClr val="231F20"/>
                </a:solidFill>
                <a:latin typeface="Montserrat"/>
                <a:cs typeface="Montserrat"/>
              </a:rPr>
              <a:t> </a:t>
            </a:r>
            <a:r>
              <a:rPr sz="1150" spc="-10" dirty="0">
                <a:solidFill>
                  <a:srgbClr val="231F20"/>
                </a:solidFill>
                <a:latin typeface="Montserrat"/>
                <a:cs typeface="Montserrat"/>
              </a:rPr>
              <a:t>success</a:t>
            </a:r>
            <a:endParaRPr sz="1150">
              <a:latin typeface="Montserrat"/>
              <a:cs typeface="Montserrat"/>
            </a:endParaRPr>
          </a:p>
          <a:p>
            <a:pPr marL="240665" marR="639445" indent="-228600">
              <a:lnSpc>
                <a:spcPts val="1350"/>
              </a:lnSpc>
              <a:spcBef>
                <a:spcPts val="1350"/>
              </a:spcBef>
              <a:buChar char="•"/>
              <a:tabLst>
                <a:tab pos="240665" algn="l"/>
              </a:tabLst>
            </a:pPr>
            <a:r>
              <a:rPr sz="1150" dirty="0">
                <a:solidFill>
                  <a:srgbClr val="231F20"/>
                </a:solidFill>
                <a:latin typeface="Montserrat"/>
                <a:cs typeface="Montserrat"/>
              </a:rPr>
              <a:t>The</a:t>
            </a:r>
            <a:r>
              <a:rPr sz="1150" spc="-10" dirty="0">
                <a:solidFill>
                  <a:srgbClr val="231F20"/>
                </a:solidFill>
                <a:latin typeface="Montserrat"/>
                <a:cs typeface="Montserrat"/>
              </a:rPr>
              <a:t> development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application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such</a:t>
            </a:r>
            <a:r>
              <a:rPr sz="1150" spc="-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analysing</a:t>
            </a:r>
            <a:r>
              <a:rPr sz="1150" spc="-5" dirty="0">
                <a:solidFill>
                  <a:srgbClr val="231F20"/>
                </a:solidFill>
                <a:latin typeface="Montserrat"/>
                <a:cs typeface="Montserrat"/>
              </a:rPr>
              <a:t> </a:t>
            </a:r>
            <a:r>
              <a:rPr sz="1150" spc="-10" dirty="0">
                <a:solidFill>
                  <a:srgbClr val="231F20"/>
                </a:solidFill>
                <a:latin typeface="Montserrat"/>
                <a:cs typeface="Montserrat"/>
              </a:rPr>
              <a:t>research, information, </a:t>
            </a:r>
            <a:r>
              <a:rPr sz="1150" dirty="0">
                <a:solidFill>
                  <a:srgbClr val="231F20"/>
                </a:solidFill>
                <a:latin typeface="Montserrat"/>
                <a:cs typeface="Montserrat"/>
              </a:rPr>
              <a:t>planning</a:t>
            </a:r>
            <a:r>
              <a:rPr sz="1150" spc="-5" dirty="0">
                <a:solidFill>
                  <a:srgbClr val="231F20"/>
                </a:solidFill>
                <a:latin typeface="Montserrat"/>
                <a:cs typeface="Montserrat"/>
              </a:rPr>
              <a:t> </a:t>
            </a:r>
            <a:r>
              <a:rPr sz="1150" dirty="0">
                <a:solidFill>
                  <a:srgbClr val="231F20"/>
                </a:solidFill>
                <a:latin typeface="Montserrat"/>
                <a:cs typeface="Montserrat"/>
              </a:rPr>
              <a:t>and financial forecasting, </a:t>
            </a:r>
            <a:r>
              <a:rPr sz="1150" spc="-10" dirty="0">
                <a:solidFill>
                  <a:srgbClr val="231F20"/>
                </a:solidFill>
                <a:latin typeface="Montserrat"/>
                <a:cs typeface="Montserrat"/>
              </a:rPr>
              <a:t>communicating</a:t>
            </a:r>
            <a:r>
              <a:rPr sz="1150" dirty="0">
                <a:solidFill>
                  <a:srgbClr val="231F20"/>
                </a:solidFill>
                <a:latin typeface="Montserrat"/>
                <a:cs typeface="Montserrat"/>
              </a:rPr>
              <a:t> and</a:t>
            </a:r>
            <a:r>
              <a:rPr sz="1150" spc="-5" dirty="0">
                <a:solidFill>
                  <a:srgbClr val="231F20"/>
                </a:solidFill>
                <a:latin typeface="Montserrat"/>
                <a:cs typeface="Montserrat"/>
              </a:rPr>
              <a:t> </a:t>
            </a:r>
            <a:r>
              <a:rPr sz="1150" dirty="0">
                <a:solidFill>
                  <a:srgbClr val="231F20"/>
                </a:solidFill>
                <a:latin typeface="Montserrat"/>
                <a:cs typeface="Montserrat"/>
              </a:rPr>
              <a:t>problem </a:t>
            </a:r>
            <a:r>
              <a:rPr sz="1150" spc="-10" dirty="0">
                <a:solidFill>
                  <a:srgbClr val="231F20"/>
                </a:solidFill>
                <a:latin typeface="Montserrat"/>
                <a:cs typeface="Montserrat"/>
              </a:rPr>
              <a:t>solving</a:t>
            </a:r>
            <a:endParaRPr sz="1150">
              <a:latin typeface="Montserrat"/>
              <a:cs typeface="Montserrat"/>
            </a:endParaRPr>
          </a:p>
          <a:p>
            <a:pPr marL="240665" marR="67310" indent="-228600">
              <a:lnSpc>
                <a:spcPts val="1350"/>
              </a:lnSpc>
              <a:spcBef>
                <a:spcPts val="1350"/>
              </a:spcBef>
              <a:buChar char="•"/>
              <a:tabLst>
                <a:tab pos="240665" algn="l"/>
              </a:tabLst>
            </a:pPr>
            <a:r>
              <a:rPr sz="1150" dirty="0">
                <a:solidFill>
                  <a:srgbClr val="231F20"/>
                </a:solidFill>
                <a:latin typeface="Montserrat"/>
                <a:cs typeface="Montserrat"/>
              </a:rPr>
              <a:t>Reflective</a:t>
            </a:r>
            <a:r>
              <a:rPr sz="1150" spc="-45" dirty="0">
                <a:solidFill>
                  <a:srgbClr val="231F20"/>
                </a:solidFill>
                <a:latin typeface="Montserrat"/>
                <a:cs typeface="Montserrat"/>
              </a:rPr>
              <a:t> </a:t>
            </a:r>
            <a:r>
              <a:rPr sz="1150" dirty="0">
                <a:solidFill>
                  <a:srgbClr val="231F20"/>
                </a:solidFill>
                <a:latin typeface="Montserrat"/>
                <a:cs typeface="Montserrat"/>
              </a:rPr>
              <a:t>practice</a:t>
            </a:r>
            <a:r>
              <a:rPr sz="1150" spc="-45" dirty="0">
                <a:solidFill>
                  <a:srgbClr val="231F20"/>
                </a:solidFill>
                <a:latin typeface="Montserrat"/>
                <a:cs typeface="Montserrat"/>
              </a:rPr>
              <a:t> </a:t>
            </a:r>
            <a:r>
              <a:rPr sz="1150" dirty="0">
                <a:solidFill>
                  <a:srgbClr val="231F20"/>
                </a:solidFill>
                <a:latin typeface="Montserrat"/>
                <a:cs typeface="Montserrat"/>
              </a:rPr>
              <a:t>through</a:t>
            </a:r>
            <a:r>
              <a:rPr sz="1150" spc="-50" dirty="0">
                <a:solidFill>
                  <a:srgbClr val="231F20"/>
                </a:solidFill>
                <a:latin typeface="Montserrat"/>
                <a:cs typeface="Montserrat"/>
              </a:rPr>
              <a:t> </a:t>
            </a:r>
            <a:r>
              <a:rPr sz="1150" dirty="0">
                <a:solidFill>
                  <a:srgbClr val="231F20"/>
                </a:solidFill>
                <a:latin typeface="Montserrat"/>
                <a:cs typeface="Montserrat"/>
              </a:rPr>
              <a:t>presenting</a:t>
            </a:r>
            <a:r>
              <a:rPr sz="1150" spc="-45" dirty="0">
                <a:solidFill>
                  <a:srgbClr val="231F20"/>
                </a:solidFill>
                <a:latin typeface="Montserrat"/>
                <a:cs typeface="Montserrat"/>
              </a:rPr>
              <a:t> </a:t>
            </a:r>
            <a:r>
              <a:rPr sz="1150" dirty="0">
                <a:solidFill>
                  <a:srgbClr val="231F20"/>
                </a:solidFill>
                <a:latin typeface="Montserrat"/>
                <a:cs typeface="Montserrat"/>
              </a:rPr>
              <a:t>an</a:t>
            </a:r>
            <a:r>
              <a:rPr sz="1150" spc="-45" dirty="0">
                <a:solidFill>
                  <a:srgbClr val="231F20"/>
                </a:solidFill>
                <a:latin typeface="Montserrat"/>
                <a:cs typeface="Montserrat"/>
              </a:rPr>
              <a:t> </a:t>
            </a:r>
            <a:r>
              <a:rPr sz="1150" dirty="0">
                <a:solidFill>
                  <a:srgbClr val="231F20"/>
                </a:solidFill>
                <a:latin typeface="Montserrat"/>
                <a:cs typeface="Montserrat"/>
              </a:rPr>
              <a:t>enterprise</a:t>
            </a:r>
            <a:r>
              <a:rPr sz="1150" spc="-45" dirty="0">
                <a:solidFill>
                  <a:srgbClr val="231F20"/>
                </a:solidFill>
                <a:latin typeface="Montserrat"/>
                <a:cs typeface="Montserrat"/>
              </a:rPr>
              <a:t> </a:t>
            </a:r>
            <a:r>
              <a:rPr sz="1150" dirty="0">
                <a:solidFill>
                  <a:srgbClr val="231F20"/>
                </a:solidFill>
                <a:latin typeface="Montserrat"/>
                <a:cs typeface="Montserrat"/>
              </a:rPr>
              <a:t>idea</a:t>
            </a:r>
            <a:r>
              <a:rPr sz="1150" spc="-45" dirty="0">
                <a:solidFill>
                  <a:srgbClr val="231F20"/>
                </a:solidFill>
                <a:latin typeface="Montserrat"/>
                <a:cs typeface="Montserrat"/>
              </a:rPr>
              <a:t> </a:t>
            </a:r>
            <a:r>
              <a:rPr sz="1150" dirty="0">
                <a:solidFill>
                  <a:srgbClr val="231F20"/>
                </a:solidFill>
                <a:latin typeface="Montserrat"/>
                <a:cs typeface="Montserrat"/>
              </a:rPr>
              <a:t>that</a:t>
            </a:r>
            <a:r>
              <a:rPr sz="1150" spc="-45" dirty="0">
                <a:solidFill>
                  <a:srgbClr val="231F20"/>
                </a:solidFill>
                <a:latin typeface="Montserrat"/>
                <a:cs typeface="Montserrat"/>
              </a:rPr>
              <a:t> </a:t>
            </a:r>
            <a:r>
              <a:rPr sz="1150" dirty="0">
                <a:solidFill>
                  <a:srgbClr val="231F20"/>
                </a:solidFill>
                <a:latin typeface="Montserrat"/>
                <a:cs typeface="Montserrat"/>
              </a:rPr>
              <a:t>allows</a:t>
            </a:r>
            <a:r>
              <a:rPr sz="1150" spc="-45" dirty="0">
                <a:solidFill>
                  <a:srgbClr val="231F20"/>
                </a:solidFill>
                <a:latin typeface="Montserrat"/>
                <a:cs typeface="Montserrat"/>
              </a:rPr>
              <a:t> </a:t>
            </a:r>
            <a:r>
              <a:rPr sz="1150" dirty="0">
                <a:solidFill>
                  <a:srgbClr val="231F20"/>
                </a:solidFill>
                <a:latin typeface="Montserrat"/>
                <a:cs typeface="Montserrat"/>
              </a:rPr>
              <a:t>learners</a:t>
            </a:r>
            <a:r>
              <a:rPr sz="1150" spc="-45" dirty="0">
                <a:solidFill>
                  <a:srgbClr val="231F20"/>
                </a:solidFill>
                <a:latin typeface="Montserrat"/>
                <a:cs typeface="Montserrat"/>
              </a:rPr>
              <a:t> </a:t>
            </a:r>
            <a:r>
              <a:rPr sz="1150" dirty="0">
                <a:solidFill>
                  <a:srgbClr val="231F20"/>
                </a:solidFill>
                <a:latin typeface="Montserrat"/>
                <a:cs typeface="Montserrat"/>
              </a:rPr>
              <a:t>to</a:t>
            </a:r>
            <a:r>
              <a:rPr sz="1150" spc="-45" dirty="0">
                <a:solidFill>
                  <a:srgbClr val="231F20"/>
                </a:solidFill>
                <a:latin typeface="Montserrat"/>
                <a:cs typeface="Montserrat"/>
              </a:rPr>
              <a:t> </a:t>
            </a:r>
            <a:r>
              <a:rPr sz="1150" dirty="0">
                <a:solidFill>
                  <a:srgbClr val="231F20"/>
                </a:solidFill>
                <a:latin typeface="Montserrat"/>
                <a:cs typeface="Montserrat"/>
              </a:rPr>
              <a:t>reflect</a:t>
            </a:r>
            <a:r>
              <a:rPr sz="1150" spc="-45"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own</a:t>
            </a:r>
            <a:r>
              <a:rPr sz="1150" spc="-5" dirty="0">
                <a:solidFill>
                  <a:srgbClr val="231F20"/>
                </a:solidFill>
                <a:latin typeface="Montserrat"/>
                <a:cs typeface="Montserrat"/>
              </a:rPr>
              <a:t> </a:t>
            </a:r>
            <a:r>
              <a:rPr sz="1150" spc="-10" dirty="0">
                <a:solidFill>
                  <a:srgbClr val="231F20"/>
                </a:solidFill>
                <a:latin typeface="Montserrat"/>
                <a:cs typeface="Montserrat"/>
              </a:rPr>
              <a:t>communication</a:t>
            </a:r>
            <a:r>
              <a:rPr sz="1150" spc="-5"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12700" marR="304800">
              <a:lnSpc>
                <a:spcPts val="1350"/>
              </a:lnSpc>
              <a:spcBef>
                <a:spcPts val="1350"/>
              </a:spcBef>
            </a:pPr>
            <a:r>
              <a:rPr sz="1150" dirty="0">
                <a:solidFill>
                  <a:srgbClr val="231F20"/>
                </a:solidFill>
                <a:latin typeface="Montserrat"/>
                <a:cs typeface="Montserrat"/>
              </a:rPr>
              <a:t>In</a:t>
            </a:r>
            <a:r>
              <a:rPr sz="1150" spc="-35" dirty="0">
                <a:solidFill>
                  <a:srgbClr val="231F20"/>
                </a:solidFill>
                <a:latin typeface="Montserrat"/>
                <a:cs typeface="Montserrat"/>
              </a:rPr>
              <a:t> </a:t>
            </a:r>
            <a:r>
              <a:rPr sz="1150" spc="-1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11</a:t>
            </a:r>
            <a:r>
              <a:rPr sz="1150" spc="-30" dirty="0">
                <a:solidFill>
                  <a:srgbClr val="231F20"/>
                </a:solidFill>
                <a:latin typeface="Montserrat"/>
                <a:cs typeface="Montserrat"/>
              </a:rPr>
              <a:t> </a:t>
            </a:r>
            <a:r>
              <a:rPr sz="1150" dirty="0">
                <a:solidFill>
                  <a:srgbClr val="231F20"/>
                </a:solidFill>
                <a:latin typeface="Montserrat"/>
                <a:cs typeface="Montserrat"/>
              </a:rPr>
              <a:t>there</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one</a:t>
            </a:r>
            <a:r>
              <a:rPr sz="1150" spc="-30" dirty="0">
                <a:solidFill>
                  <a:srgbClr val="231F20"/>
                </a:solidFill>
                <a:latin typeface="Montserrat"/>
                <a:cs typeface="Montserrat"/>
              </a:rPr>
              <a:t> </a:t>
            </a:r>
            <a:r>
              <a:rPr sz="115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which</a:t>
            </a:r>
            <a:r>
              <a:rPr sz="1150" spc="-30" dirty="0">
                <a:solidFill>
                  <a:srgbClr val="231F20"/>
                </a:solidFill>
                <a:latin typeface="Montserrat"/>
                <a:cs typeface="Montserrat"/>
              </a:rPr>
              <a:t> </a:t>
            </a:r>
            <a:r>
              <a:rPr sz="1150" dirty="0">
                <a:solidFill>
                  <a:srgbClr val="231F20"/>
                </a:solidFill>
                <a:latin typeface="Montserrat"/>
                <a:cs typeface="Montserrat"/>
              </a:rPr>
              <a:t>builds</a:t>
            </a:r>
            <a:r>
              <a:rPr sz="1150" spc="-30"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Components</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enables</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brought</a:t>
            </a:r>
            <a:r>
              <a:rPr sz="1150" spc="-20" dirty="0">
                <a:solidFill>
                  <a:srgbClr val="231F20"/>
                </a:solidFill>
                <a:latin typeface="Montserrat"/>
                <a:cs typeface="Montserrat"/>
              </a:rPr>
              <a:t> </a:t>
            </a:r>
            <a:r>
              <a:rPr sz="1150" dirty="0">
                <a:solidFill>
                  <a:srgbClr val="231F20"/>
                </a:solidFill>
                <a:latin typeface="Montserrat"/>
                <a:cs typeface="Montserrat"/>
              </a:rPr>
              <a:t>together</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realistic contexts.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external</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based</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dirty="0">
                <a:solidFill>
                  <a:srgbClr val="231F20"/>
                </a:solidFill>
                <a:latin typeface="Montserrat"/>
                <a:cs typeface="Montserrat"/>
              </a:rPr>
              <a:t>that</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demonstrate</a:t>
            </a:r>
            <a:r>
              <a:rPr sz="1150" spc="-10" dirty="0">
                <a:solidFill>
                  <a:srgbClr val="231F20"/>
                </a:solidFill>
                <a:latin typeface="Montserrat"/>
                <a:cs typeface="Montserrat"/>
              </a:rPr>
              <a:t> </a:t>
            </a:r>
            <a:r>
              <a:rPr sz="1150" dirty="0">
                <a:solidFill>
                  <a:srgbClr val="231F20"/>
                </a:solidFill>
                <a:latin typeface="Montserrat"/>
                <a:cs typeface="Montserrat"/>
              </a:rPr>
              <a:t>that</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0" dirty="0">
                <a:solidFill>
                  <a:srgbClr val="231F20"/>
                </a:solidFill>
                <a:latin typeface="Montserrat"/>
                <a:cs typeface="Montserrat"/>
              </a:rPr>
              <a:t> </a:t>
            </a:r>
            <a:r>
              <a:rPr sz="1150" dirty="0">
                <a:solidFill>
                  <a:srgbClr val="231F20"/>
                </a:solidFill>
                <a:latin typeface="Montserrat"/>
                <a:cs typeface="Montserrat"/>
              </a:rPr>
              <a:t>can</a:t>
            </a:r>
            <a:r>
              <a:rPr sz="1150" spc="-10" dirty="0">
                <a:solidFill>
                  <a:srgbClr val="231F20"/>
                </a:solidFill>
                <a:latin typeface="Montserrat"/>
                <a:cs typeface="Montserrat"/>
              </a:rPr>
              <a:t> </a:t>
            </a:r>
            <a:r>
              <a:rPr sz="1150" dirty="0">
                <a:solidFill>
                  <a:srgbClr val="231F20"/>
                </a:solidFill>
                <a:latin typeface="Montserrat"/>
                <a:cs typeface="Montserrat"/>
              </a:rPr>
              <a:t>identify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use</a:t>
            </a:r>
            <a:r>
              <a:rPr sz="1150" spc="-10" dirty="0">
                <a:solidFill>
                  <a:srgbClr val="231F20"/>
                </a:solidFill>
                <a:latin typeface="Montserrat"/>
                <a:cs typeface="Montserrat"/>
              </a:rPr>
              <a:t> effectively </a:t>
            </a:r>
            <a:r>
              <a:rPr sz="1150" dirty="0">
                <a:solidFill>
                  <a:srgbClr val="231F20"/>
                </a:solidFill>
                <a:latin typeface="Montserrat"/>
                <a:cs typeface="Montserrat"/>
              </a:rPr>
              <a:t>an</a:t>
            </a:r>
            <a:r>
              <a:rPr sz="1150" spc="-10" dirty="0">
                <a:solidFill>
                  <a:srgbClr val="231F20"/>
                </a:solidFill>
                <a:latin typeface="Montserrat"/>
                <a:cs typeface="Montserrat"/>
              </a:rPr>
              <a:t> appropriate </a:t>
            </a:r>
            <a:r>
              <a:rPr sz="1150" dirty="0">
                <a:solidFill>
                  <a:srgbClr val="231F20"/>
                </a:solidFill>
                <a:latin typeface="Montserrat"/>
                <a:cs typeface="Montserrat"/>
              </a:rPr>
              <a:t>selection</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skills, techniques,</a:t>
            </a:r>
            <a:r>
              <a:rPr sz="1150" dirty="0">
                <a:solidFill>
                  <a:srgbClr val="231F20"/>
                </a:solidFill>
                <a:latin typeface="Montserrat"/>
                <a:cs typeface="Montserrat"/>
              </a:rPr>
              <a:t> </a:t>
            </a:r>
            <a:r>
              <a:rPr sz="1150" spc="-10" dirty="0">
                <a:solidFill>
                  <a:srgbClr val="231F20"/>
                </a:solidFill>
                <a:latin typeface="Montserrat"/>
                <a:cs typeface="Montserrat"/>
              </a:rPr>
              <a:t>concepts,</a:t>
            </a:r>
            <a:r>
              <a:rPr sz="1150" spc="5" dirty="0">
                <a:solidFill>
                  <a:srgbClr val="231F20"/>
                </a:solidFill>
                <a:latin typeface="Montserrat"/>
                <a:cs typeface="Montserrat"/>
              </a:rPr>
              <a:t> </a:t>
            </a:r>
            <a:r>
              <a:rPr sz="1150" dirty="0">
                <a:solidFill>
                  <a:srgbClr val="231F20"/>
                </a:solidFill>
                <a:latin typeface="Montserrat"/>
                <a:cs typeface="Montserrat"/>
              </a:rPr>
              <a:t>theories and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spc="5" dirty="0">
                <a:solidFill>
                  <a:srgbClr val="231F20"/>
                </a:solidFill>
                <a:latin typeface="Montserrat"/>
                <a:cs typeface="Montserrat"/>
              </a:rPr>
              <a:t> </a:t>
            </a:r>
            <a:r>
              <a:rPr sz="1150" dirty="0">
                <a:solidFill>
                  <a:srgbClr val="231F20"/>
                </a:solidFill>
                <a:latin typeface="Montserrat"/>
                <a:cs typeface="Montserrat"/>
              </a:rPr>
              <a:t>from across</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whole qualification</a:t>
            </a:r>
            <a:r>
              <a:rPr sz="1150" spc="5" dirty="0">
                <a:solidFill>
                  <a:srgbClr val="231F20"/>
                </a:solidFill>
                <a:latin typeface="Montserrat"/>
                <a:cs typeface="Montserrat"/>
              </a:rPr>
              <a:t> </a:t>
            </a:r>
            <a:r>
              <a:rPr sz="1150" dirty="0">
                <a:solidFill>
                  <a:srgbClr val="231F20"/>
                </a:solidFill>
                <a:latin typeface="Montserrat"/>
                <a:cs typeface="Montserrat"/>
              </a:rPr>
              <a:t>in</a:t>
            </a:r>
            <a:r>
              <a:rPr sz="1150" spc="5" dirty="0">
                <a:solidFill>
                  <a:srgbClr val="231F20"/>
                </a:solidFill>
                <a:latin typeface="Montserrat"/>
                <a:cs typeface="Montserrat"/>
              </a:rPr>
              <a:t> </a:t>
            </a:r>
            <a:r>
              <a:rPr sz="1150" spc="-25" dirty="0">
                <a:solidFill>
                  <a:srgbClr val="231F20"/>
                </a:solidFill>
                <a:latin typeface="Montserrat"/>
                <a:cs typeface="Montserrat"/>
              </a:rPr>
              <a:t>an </a:t>
            </a:r>
            <a:r>
              <a:rPr sz="1150" spc="-10" dirty="0">
                <a:solidFill>
                  <a:srgbClr val="231F20"/>
                </a:solidFill>
                <a:latin typeface="Montserrat"/>
                <a:cs typeface="Montserrat"/>
              </a:rPr>
              <a:t>integrated</a:t>
            </a:r>
            <a:r>
              <a:rPr sz="1150" dirty="0">
                <a:solidFill>
                  <a:srgbClr val="231F20"/>
                </a:solidFill>
                <a:latin typeface="Montserrat"/>
                <a:cs typeface="Montserrat"/>
              </a:rPr>
              <a:t> </a:t>
            </a:r>
            <a:r>
              <a:rPr sz="1150" spc="-20" dirty="0">
                <a:solidFill>
                  <a:srgbClr val="231F20"/>
                </a:solidFill>
                <a:latin typeface="Montserrat"/>
                <a:cs typeface="Montserrat"/>
              </a:rPr>
              <a:t>way.</a:t>
            </a:r>
            <a:endParaRPr sz="115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ts val="1365"/>
              </a:lnSpc>
            </a:pPr>
            <a:r>
              <a:rPr sz="1150" dirty="0">
                <a:solidFill>
                  <a:srgbClr val="231F20"/>
                </a:solidFill>
                <a:latin typeface="Montserrat"/>
                <a:cs typeface="Montserrat"/>
              </a:rPr>
              <a:t>BTEC</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0" dirty="0">
                <a:solidFill>
                  <a:srgbClr val="231F20"/>
                </a:solidFill>
                <a:latin typeface="Montserrat"/>
                <a:cs typeface="Montserrat"/>
              </a:rPr>
              <a:t> 3</a:t>
            </a:r>
            <a:endParaRPr sz="115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p:txBody>
      </p:sp>
      <p:sp>
        <p:nvSpPr>
          <p:cNvPr id="4" name="object 4"/>
          <p:cNvSpPr txBox="1"/>
          <p:nvPr/>
        </p:nvSpPr>
        <p:spPr>
          <a:xfrm>
            <a:off x="347300" y="8863989"/>
            <a:ext cx="1814195" cy="12674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Entrepreneurship</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Accountancy</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Finance</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Marketing</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Human</a:t>
            </a:r>
            <a:r>
              <a:rPr sz="1150" spc="-45" dirty="0">
                <a:solidFill>
                  <a:srgbClr val="231F20"/>
                </a:solidFill>
                <a:latin typeface="Montserrat"/>
                <a:cs typeface="Montserrat"/>
              </a:rPr>
              <a:t> </a:t>
            </a:r>
            <a:r>
              <a:rPr sz="1150" spc="-10" dirty="0">
                <a:solidFill>
                  <a:srgbClr val="231F20"/>
                </a:solidFill>
                <a:latin typeface="Montserrat"/>
                <a:cs typeface="Montserrat"/>
              </a:rPr>
              <a:t>Resources</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Hospitality</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Project</a:t>
            </a:r>
            <a:r>
              <a:rPr sz="1150" spc="-70"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p:txBody>
      </p:sp>
      <p:sp>
        <p:nvSpPr>
          <p:cNvPr id="5" name="object 5"/>
          <p:cNvSpPr txBox="1"/>
          <p:nvPr/>
        </p:nvSpPr>
        <p:spPr>
          <a:xfrm>
            <a:off x="3861409" y="8672110"/>
            <a:ext cx="225615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Entertainment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Education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Supply</a:t>
            </a:r>
            <a:r>
              <a:rPr sz="1150" spc="-30" dirty="0">
                <a:solidFill>
                  <a:srgbClr val="231F20"/>
                </a:solidFill>
                <a:latin typeface="Montserrat"/>
                <a:cs typeface="Montserrat"/>
              </a:rPr>
              <a:t> </a:t>
            </a:r>
            <a:r>
              <a:rPr sz="1150" dirty="0">
                <a:solidFill>
                  <a:srgbClr val="231F20"/>
                </a:solidFill>
                <a:latin typeface="Montserrat"/>
                <a:cs typeface="Montserrat"/>
              </a:rPr>
              <a:t>chain</a:t>
            </a:r>
            <a:r>
              <a:rPr sz="1150" spc="-30" dirty="0">
                <a:solidFill>
                  <a:srgbClr val="231F20"/>
                </a:solidFill>
                <a:latin typeface="Montserrat"/>
                <a:cs typeface="Montserrat"/>
              </a:rPr>
              <a:t> </a:t>
            </a:r>
            <a:r>
              <a:rPr sz="1150" spc="-10" dirty="0">
                <a:solidFill>
                  <a:srgbClr val="231F20"/>
                </a:solidFill>
                <a:latin typeface="Montserrat"/>
                <a:cs typeface="Montserrat"/>
              </a:rPr>
              <a:t>management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Operation</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Training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Administration</a:t>
            </a:r>
            <a:endParaRPr sz="1150">
              <a:latin typeface="Montserrat"/>
              <a:cs typeface="Montserra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052955">
              <a:lnSpc>
                <a:spcPct val="100000"/>
              </a:lnSpc>
              <a:spcBef>
                <a:spcPts val="100"/>
              </a:spcBef>
            </a:pPr>
            <a:r>
              <a:rPr dirty="0"/>
              <a:t>GCSE</a:t>
            </a:r>
            <a:r>
              <a:rPr spc="-10" dirty="0"/>
              <a:t> Spanish</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2527"/>
            <a:ext cx="6835775" cy="7797165"/>
          </a:xfrm>
          <a:prstGeom prst="rect">
            <a:avLst/>
          </a:prstGeom>
        </p:spPr>
        <p:txBody>
          <a:bodyPr vert="horz" wrap="square" lIns="0" tIns="53340" rIns="0" bIns="0" rtlCol="0">
            <a:spAutoFit/>
          </a:bodyPr>
          <a:lstStyle/>
          <a:p>
            <a:pPr marL="12700">
              <a:lnSpc>
                <a:spcPct val="100000"/>
              </a:lnSpc>
              <a:spcBef>
                <a:spcPts val="4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3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320"/>
              </a:spcBef>
            </a:pPr>
            <a:r>
              <a:rPr sz="1150" dirty="0">
                <a:solidFill>
                  <a:srgbClr val="231F20"/>
                </a:solidFill>
                <a:latin typeface="Montserrat"/>
                <a:cs typeface="Montserrat"/>
              </a:rPr>
              <a:t>M</a:t>
            </a:r>
            <a:r>
              <a:rPr lang="en-GB" sz="1150" dirty="0">
                <a:solidFill>
                  <a:srgbClr val="231F20"/>
                </a:solidFill>
                <a:latin typeface="Montserrat"/>
                <a:cs typeface="Montserrat"/>
              </a:rPr>
              <a:t>s Estrada</a:t>
            </a:r>
            <a:endParaRPr sz="1150" dirty="0">
              <a:latin typeface="Montserrat"/>
              <a:cs typeface="Montserrat"/>
            </a:endParaRPr>
          </a:p>
          <a:p>
            <a:pPr>
              <a:lnSpc>
                <a:spcPct val="100000"/>
              </a:lnSpc>
              <a:spcBef>
                <a:spcPts val="6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ct val="123200"/>
              </a:lnSpc>
            </a:pPr>
            <a:r>
              <a:rPr sz="1150" dirty="0">
                <a:solidFill>
                  <a:srgbClr val="231F20"/>
                </a:solidFill>
                <a:latin typeface="Montserrat"/>
                <a:cs typeface="Montserrat"/>
              </a:rPr>
              <a:t>Languages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important,</a:t>
            </a:r>
            <a:r>
              <a:rPr sz="1150" spc="-20" dirty="0">
                <a:solidFill>
                  <a:srgbClr val="231F20"/>
                </a:solidFill>
                <a:latin typeface="Montserrat"/>
                <a:cs typeface="Montserrat"/>
              </a:rPr>
              <a:t> </a:t>
            </a:r>
            <a:r>
              <a:rPr sz="1150" dirty="0">
                <a:solidFill>
                  <a:srgbClr val="231F20"/>
                </a:solidFill>
                <a:latin typeface="Montserrat"/>
                <a:cs typeface="Montserrat"/>
              </a:rPr>
              <a:t>both</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our</a:t>
            </a:r>
            <a:r>
              <a:rPr sz="1150" spc="-15" dirty="0">
                <a:solidFill>
                  <a:srgbClr val="231F20"/>
                </a:solidFill>
                <a:latin typeface="Montserrat"/>
                <a:cs typeface="Montserrat"/>
              </a:rPr>
              <a:t> </a:t>
            </a:r>
            <a:r>
              <a:rPr sz="1150" spc="-10" dirty="0">
                <a:solidFill>
                  <a:srgbClr val="231F20"/>
                </a:solidFill>
                <a:latin typeface="Montserrat"/>
                <a:cs typeface="Montserrat"/>
              </a:rPr>
              <a:t>everyday</a:t>
            </a:r>
            <a:r>
              <a:rPr sz="1150" spc="-20" dirty="0">
                <a:solidFill>
                  <a:srgbClr val="231F20"/>
                </a:solidFill>
                <a:latin typeface="Montserrat"/>
                <a:cs typeface="Montserrat"/>
              </a:rPr>
              <a:t> </a:t>
            </a:r>
            <a:r>
              <a:rPr sz="1150" dirty="0">
                <a:solidFill>
                  <a:srgbClr val="231F20"/>
                </a:solidFill>
                <a:latin typeface="Montserrat"/>
                <a:cs typeface="Montserrat"/>
              </a:rPr>
              <a:t>lives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work</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leisure.</a:t>
            </a:r>
            <a:r>
              <a:rPr sz="1150" dirty="0">
                <a:solidFill>
                  <a:srgbClr val="231F20"/>
                </a:solidFill>
                <a:latin typeface="Montserrat"/>
                <a:cs typeface="Montserrat"/>
              </a:rPr>
              <a:t> They</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20" dirty="0">
                <a:solidFill>
                  <a:srgbClr val="231F20"/>
                </a:solidFill>
                <a:latin typeface="Montserrat"/>
                <a:cs typeface="Montserrat"/>
              </a:rPr>
              <a:t> </a:t>
            </a:r>
            <a:r>
              <a:rPr sz="1150" dirty="0">
                <a:solidFill>
                  <a:srgbClr val="231F20"/>
                </a:solidFill>
                <a:latin typeface="Montserrat"/>
                <a:cs typeface="Montserrat"/>
              </a:rPr>
              <a:t>provide</a:t>
            </a:r>
            <a:r>
              <a:rPr sz="1150" spc="-20" dirty="0">
                <a:solidFill>
                  <a:srgbClr val="231F20"/>
                </a:solidFill>
                <a:latin typeface="Montserrat"/>
                <a:cs typeface="Montserrat"/>
              </a:rPr>
              <a:t> </a:t>
            </a:r>
            <a:r>
              <a:rPr sz="1150" spc="-10" dirty="0">
                <a:solidFill>
                  <a:srgbClr val="231F20"/>
                </a:solidFill>
                <a:latin typeface="Montserrat"/>
                <a:cs typeface="Montserrat"/>
              </a:rPr>
              <a:t>transferable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enhance</a:t>
            </a:r>
            <a:r>
              <a:rPr sz="1150" spc="-20" dirty="0">
                <a:solidFill>
                  <a:srgbClr val="231F20"/>
                </a:solidFill>
                <a:latin typeface="Montserrat"/>
                <a:cs typeface="Montserrat"/>
              </a:rPr>
              <a:t> </a:t>
            </a:r>
            <a:r>
              <a:rPr sz="1150" dirty="0">
                <a:solidFill>
                  <a:srgbClr val="231F20"/>
                </a:solidFill>
                <a:latin typeface="Montserrat"/>
                <a:cs typeface="Montserrat"/>
              </a:rPr>
              <a:t>your</a:t>
            </a:r>
            <a:r>
              <a:rPr sz="1150" spc="-20" dirty="0">
                <a:solidFill>
                  <a:srgbClr val="231F20"/>
                </a:solidFill>
                <a:latin typeface="Montserrat"/>
                <a:cs typeface="Montserrat"/>
              </a:rPr>
              <a:t> </a:t>
            </a:r>
            <a:r>
              <a:rPr sz="1150" dirty="0">
                <a:solidFill>
                  <a:srgbClr val="231F20"/>
                </a:solidFill>
                <a:latin typeface="Montserrat"/>
                <a:cs typeface="Montserrat"/>
              </a:rPr>
              <a:t>ability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communicate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appreciate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multicultural</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20" dirty="0">
                <a:solidFill>
                  <a:srgbClr val="231F20"/>
                </a:solidFill>
                <a:latin typeface="Montserrat"/>
                <a:cs typeface="Montserrat"/>
              </a:rPr>
              <a:t> </a:t>
            </a:r>
            <a:r>
              <a:rPr sz="1150" dirty="0">
                <a:solidFill>
                  <a:srgbClr val="231F20"/>
                </a:solidFill>
                <a:latin typeface="Montserrat"/>
                <a:cs typeface="Montserrat"/>
              </a:rPr>
              <a:t>live</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All</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study</a:t>
            </a:r>
            <a:r>
              <a:rPr sz="1150" spc="-20"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following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Pearson</a:t>
            </a:r>
            <a:r>
              <a:rPr sz="1150" spc="-15" dirty="0">
                <a:solidFill>
                  <a:srgbClr val="231F20"/>
                </a:solidFill>
                <a:latin typeface="Montserrat"/>
                <a:cs typeface="Montserrat"/>
              </a:rPr>
              <a:t> </a:t>
            </a:r>
            <a:r>
              <a:rPr sz="1150" spc="-10" dirty="0">
                <a:solidFill>
                  <a:srgbClr val="231F20"/>
                </a:solidFill>
                <a:latin typeface="Montserrat"/>
                <a:cs typeface="Montserrat"/>
              </a:rPr>
              <a:t>Edexcel</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assessed</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spc="-10" dirty="0">
                <a:solidFill>
                  <a:srgbClr val="231F20"/>
                </a:solidFill>
                <a:latin typeface="Montserrat"/>
                <a:cs typeface="Montserrat"/>
              </a:rPr>
              <a:t>listening,</a:t>
            </a:r>
            <a:r>
              <a:rPr sz="1150" spc="-15" dirty="0">
                <a:solidFill>
                  <a:srgbClr val="231F20"/>
                </a:solidFill>
                <a:latin typeface="Montserrat"/>
                <a:cs typeface="Montserrat"/>
              </a:rPr>
              <a:t> </a:t>
            </a:r>
            <a:r>
              <a:rPr sz="1150" dirty="0">
                <a:solidFill>
                  <a:srgbClr val="231F20"/>
                </a:solidFill>
                <a:latin typeface="Montserrat"/>
                <a:cs typeface="Montserrat"/>
              </a:rPr>
              <a:t>reading,</a:t>
            </a:r>
            <a:r>
              <a:rPr sz="1150" spc="-15" dirty="0">
                <a:solidFill>
                  <a:srgbClr val="231F20"/>
                </a:solidFill>
                <a:latin typeface="Montserrat"/>
                <a:cs typeface="Montserrat"/>
              </a:rPr>
              <a:t> </a:t>
            </a:r>
            <a:r>
              <a:rPr sz="1150" spc="-10" dirty="0">
                <a:solidFill>
                  <a:srgbClr val="231F20"/>
                </a:solidFill>
                <a:latin typeface="Montserrat"/>
                <a:cs typeface="Montserrat"/>
              </a:rPr>
              <a:t>writing, </a:t>
            </a:r>
            <a:r>
              <a:rPr sz="1150" dirty="0">
                <a:solidFill>
                  <a:srgbClr val="231F20"/>
                </a:solidFill>
                <a:latin typeface="Montserrat"/>
                <a:cs typeface="Montserrat"/>
              </a:rPr>
              <a:t>speaking</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translation</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There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six</a:t>
            </a:r>
            <a:r>
              <a:rPr sz="1150" spc="-25" dirty="0">
                <a:solidFill>
                  <a:srgbClr val="231F20"/>
                </a:solidFill>
                <a:latin typeface="Montserrat"/>
                <a:cs typeface="Montserrat"/>
              </a:rPr>
              <a:t> </a:t>
            </a:r>
            <a:r>
              <a:rPr sz="1150" dirty="0">
                <a:solidFill>
                  <a:srgbClr val="231F20"/>
                </a:solidFill>
                <a:latin typeface="Montserrat"/>
                <a:cs typeface="Montserrat"/>
              </a:rPr>
              <a:t>themes</a:t>
            </a:r>
            <a:r>
              <a:rPr sz="1150" spc="-25" dirty="0">
                <a:solidFill>
                  <a:srgbClr val="231F20"/>
                </a:solidFill>
                <a:latin typeface="Montserrat"/>
                <a:cs typeface="Montserrat"/>
              </a:rPr>
              <a:t> </a:t>
            </a:r>
            <a:r>
              <a:rPr sz="1150" dirty="0">
                <a:solidFill>
                  <a:srgbClr val="231F20"/>
                </a:solidFill>
                <a:latin typeface="Montserrat"/>
                <a:cs typeface="Montserrat"/>
              </a:rPr>
              <a:t>which</a:t>
            </a:r>
            <a:r>
              <a:rPr sz="1150" spc="-30"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study:</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My</a:t>
            </a:r>
            <a:r>
              <a:rPr sz="1150" spc="-40" dirty="0">
                <a:solidFill>
                  <a:srgbClr val="231F20"/>
                </a:solidFill>
                <a:latin typeface="Montserrat"/>
                <a:cs typeface="Montserrat"/>
              </a:rPr>
              <a:t> </a:t>
            </a:r>
            <a:r>
              <a:rPr sz="1150" dirty="0">
                <a:solidFill>
                  <a:srgbClr val="231F20"/>
                </a:solidFill>
                <a:latin typeface="Montserrat"/>
                <a:cs typeface="Montserrat"/>
              </a:rPr>
              <a:t>personal</a:t>
            </a:r>
            <a:r>
              <a:rPr sz="1150" spc="-40" dirty="0">
                <a:solidFill>
                  <a:srgbClr val="231F20"/>
                </a:solidFill>
                <a:latin typeface="Montserrat"/>
                <a:cs typeface="Montserrat"/>
              </a:rPr>
              <a:t> </a:t>
            </a:r>
            <a:r>
              <a:rPr sz="1150" spc="-20" dirty="0">
                <a:solidFill>
                  <a:srgbClr val="231F20"/>
                </a:solidFill>
                <a:latin typeface="Montserrat"/>
                <a:cs typeface="Montserrat"/>
              </a:rPr>
              <a:t>world</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Lifestyle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My</a:t>
            </a:r>
            <a:r>
              <a:rPr sz="1150" spc="-20" dirty="0">
                <a:solidFill>
                  <a:srgbClr val="231F20"/>
                </a:solidFill>
                <a:latin typeface="Montserrat"/>
                <a:cs typeface="Montserrat"/>
              </a:rPr>
              <a:t> </a:t>
            </a:r>
            <a:r>
              <a:rPr sz="1150" spc="-10" dirty="0">
                <a:solidFill>
                  <a:srgbClr val="231F20"/>
                </a:solidFill>
                <a:latin typeface="Montserrat"/>
                <a:cs typeface="Montserrat"/>
              </a:rPr>
              <a:t>neighbourhood</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marL="93345" indent="-80645">
              <a:lnSpc>
                <a:spcPct val="100000"/>
              </a:lnSpc>
              <a:spcBef>
                <a:spcPts val="320"/>
              </a:spcBef>
              <a:buChar char="•"/>
              <a:tabLst>
                <a:tab pos="93345" algn="l"/>
              </a:tabLst>
            </a:pPr>
            <a:r>
              <a:rPr sz="1150" dirty="0">
                <a:solidFill>
                  <a:srgbClr val="231F20"/>
                </a:solidFill>
                <a:latin typeface="Montserrat"/>
                <a:cs typeface="Montserrat"/>
              </a:rPr>
              <a:t>Studying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my</a:t>
            </a:r>
            <a:r>
              <a:rPr sz="1150" spc="-10" dirty="0">
                <a:solidFill>
                  <a:srgbClr val="231F20"/>
                </a:solidFill>
                <a:latin typeface="Montserrat"/>
                <a:cs typeface="Montserrat"/>
              </a:rPr>
              <a:t> future</a:t>
            </a:r>
            <a:endParaRPr sz="1150" dirty="0">
              <a:latin typeface="Montserrat"/>
              <a:cs typeface="Montserrat"/>
            </a:endParaRPr>
          </a:p>
          <a:p>
            <a:pPr marL="93345" indent="-80645">
              <a:lnSpc>
                <a:spcPct val="100000"/>
              </a:lnSpc>
              <a:spcBef>
                <a:spcPts val="320"/>
              </a:spcBef>
              <a:buChar char="•"/>
              <a:tabLst>
                <a:tab pos="93345" algn="l"/>
              </a:tabLst>
            </a:pPr>
            <a:r>
              <a:rPr sz="1150" spc="-10" dirty="0">
                <a:solidFill>
                  <a:srgbClr val="231F20"/>
                </a:solidFill>
                <a:latin typeface="Montserrat"/>
                <a:cs typeface="Montserrat"/>
              </a:rPr>
              <a:t>Travel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tourism</a:t>
            </a:r>
            <a:endParaRPr sz="1150" dirty="0">
              <a:latin typeface="Montserrat"/>
              <a:cs typeface="Montserrat"/>
            </a:endParaRPr>
          </a:p>
          <a:p>
            <a:pPr marL="12700" marR="111760">
              <a:lnSpc>
                <a:spcPct val="123200"/>
              </a:lnSpc>
            </a:pPr>
            <a:r>
              <a:rPr sz="1150" dirty="0">
                <a:solidFill>
                  <a:srgbClr val="231F20"/>
                </a:solidFill>
                <a:latin typeface="Montserrat"/>
                <a:cs typeface="Montserrat"/>
              </a:rPr>
              <a:t>Lessons</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planned</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cover</a:t>
            </a:r>
            <a:r>
              <a:rPr sz="1150" spc="-25" dirty="0">
                <a:solidFill>
                  <a:srgbClr val="231F20"/>
                </a:solidFill>
                <a:latin typeface="Montserrat"/>
                <a:cs typeface="Montserrat"/>
              </a:rPr>
              <a:t> </a:t>
            </a: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3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speaking</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opportunities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spc="-20" dirty="0">
                <a:solidFill>
                  <a:srgbClr val="231F20"/>
                </a:solidFill>
                <a:latin typeface="Montserrat"/>
                <a:cs typeface="Montserrat"/>
              </a:rPr>
              <a:t>read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listen</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authentic</a:t>
            </a:r>
            <a:r>
              <a:rPr sz="1150" spc="-30" dirty="0">
                <a:solidFill>
                  <a:srgbClr val="231F20"/>
                </a:solidFill>
                <a:latin typeface="Montserrat"/>
                <a:cs typeface="Montserrat"/>
              </a:rPr>
              <a:t> </a:t>
            </a:r>
            <a:r>
              <a:rPr sz="1150" spc="-10" dirty="0">
                <a:solidFill>
                  <a:srgbClr val="231F20"/>
                </a:solidFill>
                <a:latin typeface="Montserrat"/>
                <a:cs typeface="Montserrat"/>
              </a:rPr>
              <a:t>materials.</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Three</a:t>
            </a:r>
            <a:r>
              <a:rPr sz="1150" spc="-15" dirty="0">
                <a:solidFill>
                  <a:srgbClr val="231F20"/>
                </a:solidFill>
                <a:latin typeface="Montserrat"/>
                <a:cs typeface="Montserrat"/>
              </a:rPr>
              <a:t> </a:t>
            </a:r>
            <a:r>
              <a:rPr sz="1150" spc="-10" dirty="0">
                <a:solidFill>
                  <a:srgbClr val="231F20"/>
                </a:solidFill>
                <a:latin typeface="Montserrat"/>
                <a:cs typeface="Montserrat"/>
              </a:rPr>
              <a:t>externally-examined</a:t>
            </a:r>
            <a:r>
              <a:rPr sz="1150" spc="-15" dirty="0">
                <a:solidFill>
                  <a:srgbClr val="231F20"/>
                </a:solidFill>
                <a:latin typeface="Montserrat"/>
                <a:cs typeface="Montserrat"/>
              </a:rPr>
              <a:t> </a:t>
            </a:r>
            <a:r>
              <a:rPr sz="1150" dirty="0">
                <a:solidFill>
                  <a:srgbClr val="231F20"/>
                </a:solidFill>
                <a:latin typeface="Montserrat"/>
                <a:cs typeface="Montserrat"/>
              </a:rPr>
              <a:t>papers</a:t>
            </a:r>
            <a:r>
              <a:rPr sz="1150" spc="-15" dirty="0">
                <a:solidFill>
                  <a:srgbClr val="231F20"/>
                </a:solidFill>
                <a:latin typeface="Montserrat"/>
                <a:cs typeface="Montserrat"/>
              </a:rPr>
              <a:t> </a:t>
            </a:r>
            <a:r>
              <a:rPr sz="1150" dirty="0">
                <a:solidFill>
                  <a:srgbClr val="231F20"/>
                </a:solidFill>
                <a:latin typeface="Montserrat"/>
                <a:cs typeface="Montserrat"/>
              </a:rPr>
              <a:t>assessing</a:t>
            </a:r>
            <a:r>
              <a:rPr sz="1150" spc="-15" dirty="0">
                <a:solidFill>
                  <a:srgbClr val="231F20"/>
                </a:solidFill>
                <a:latin typeface="Montserrat"/>
                <a:cs typeface="Montserrat"/>
              </a:rPr>
              <a:t> </a:t>
            </a:r>
            <a:r>
              <a:rPr sz="1150" spc="-10" dirty="0">
                <a:solidFill>
                  <a:srgbClr val="231F20"/>
                </a:solidFill>
                <a:latin typeface="Montserrat"/>
                <a:cs typeface="Montserrat"/>
              </a:rPr>
              <a:t>separately</a:t>
            </a:r>
            <a:r>
              <a:rPr sz="1150" spc="-15" dirty="0">
                <a:solidFill>
                  <a:srgbClr val="231F20"/>
                </a:solidFill>
                <a:latin typeface="Montserrat"/>
                <a:cs typeface="Montserrat"/>
              </a:rPr>
              <a:t> </a:t>
            </a:r>
            <a:r>
              <a:rPr sz="1150" spc="-10" dirty="0">
                <a:solidFill>
                  <a:srgbClr val="231F20"/>
                </a:solidFill>
                <a:latin typeface="Montserrat"/>
                <a:cs typeface="Montserrat"/>
              </a:rPr>
              <a:t>listening,</a:t>
            </a:r>
            <a:r>
              <a:rPr sz="1150" spc="-15" dirty="0">
                <a:solidFill>
                  <a:srgbClr val="231F20"/>
                </a:solidFill>
                <a:latin typeface="Montserrat"/>
                <a:cs typeface="Montserrat"/>
              </a:rPr>
              <a:t> </a:t>
            </a:r>
            <a:r>
              <a:rPr sz="1150" dirty="0">
                <a:solidFill>
                  <a:srgbClr val="231F20"/>
                </a:solidFill>
                <a:latin typeface="Montserrat"/>
                <a:cs typeface="Montserrat"/>
              </a:rPr>
              <a:t>reading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writing</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One</a:t>
            </a:r>
            <a:r>
              <a:rPr sz="1150" spc="-35" dirty="0">
                <a:solidFill>
                  <a:srgbClr val="231F20"/>
                </a:solidFill>
                <a:latin typeface="Montserrat"/>
                <a:cs typeface="Montserrat"/>
              </a:rPr>
              <a:t> </a:t>
            </a:r>
            <a:r>
              <a:rPr sz="1150" dirty="0">
                <a:solidFill>
                  <a:srgbClr val="231F20"/>
                </a:solidFill>
                <a:latin typeface="Montserrat"/>
                <a:cs typeface="Montserrat"/>
              </a:rPr>
              <a:t>speaking</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set</a:t>
            </a:r>
            <a:r>
              <a:rPr sz="1150" spc="-35"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conducted</a:t>
            </a:r>
            <a:r>
              <a:rPr sz="1150" spc="-30" dirty="0">
                <a:solidFill>
                  <a:srgbClr val="231F20"/>
                </a:solidFill>
                <a:latin typeface="Montserrat"/>
                <a:cs typeface="Montserrat"/>
              </a:rPr>
              <a:t> </a:t>
            </a:r>
            <a:r>
              <a:rPr sz="1150" dirty="0">
                <a:solidFill>
                  <a:srgbClr val="231F20"/>
                </a:solidFill>
                <a:latin typeface="Montserrat"/>
                <a:cs typeface="Montserrat"/>
              </a:rPr>
              <a:t>by</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ct val="100000"/>
              </a:lnSpc>
              <a:spcBef>
                <a:spcPts val="320"/>
              </a:spcBef>
              <a:buChar char="•"/>
              <a:tabLst>
                <a:tab pos="240665" algn="l"/>
              </a:tabLst>
            </a:pPr>
            <a:r>
              <a:rPr sz="1150" dirty="0">
                <a:solidFill>
                  <a:srgbClr val="231F20"/>
                </a:solidFill>
                <a:latin typeface="Montserrat"/>
                <a:cs typeface="Montserrat"/>
              </a:rPr>
              <a:t>Each</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5" dirty="0">
                <a:solidFill>
                  <a:srgbClr val="231F20"/>
                </a:solidFill>
                <a:latin typeface="Montserrat"/>
                <a:cs typeface="Montserrat"/>
              </a:rPr>
              <a:t> </a:t>
            </a:r>
            <a:r>
              <a:rPr sz="1150" dirty="0">
                <a:solidFill>
                  <a:srgbClr val="231F20"/>
                </a:solidFill>
                <a:latin typeface="Montserrat"/>
                <a:cs typeface="Montserrat"/>
              </a:rPr>
              <a:t>worth</a:t>
            </a:r>
            <a:r>
              <a:rPr sz="1150" spc="-20" dirty="0">
                <a:solidFill>
                  <a:srgbClr val="231F20"/>
                </a:solidFill>
                <a:latin typeface="Montserrat"/>
                <a:cs typeface="Montserrat"/>
              </a:rPr>
              <a:t> </a:t>
            </a:r>
            <a:r>
              <a:rPr sz="1150" dirty="0">
                <a:solidFill>
                  <a:srgbClr val="231F20"/>
                </a:solidFill>
                <a:latin typeface="Montserrat"/>
                <a:cs typeface="Montserrat"/>
              </a:rPr>
              <a:t>25%</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qualification</a:t>
            </a:r>
            <a:endParaRPr sz="1150" dirty="0">
              <a:latin typeface="Montserrat"/>
              <a:cs typeface="Montserrat"/>
            </a:endParaRPr>
          </a:p>
          <a:p>
            <a:pPr>
              <a:lnSpc>
                <a:spcPct val="100000"/>
              </a:lnSpc>
              <a:spcBef>
                <a:spcPts val="6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06070">
              <a:lnSpc>
                <a:spcPct val="123200"/>
              </a:lnSpc>
            </a:pP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or</a:t>
            </a:r>
            <a:r>
              <a:rPr sz="1150" spc="-20"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pick</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new</a:t>
            </a:r>
            <a:r>
              <a:rPr sz="1150" spc="-25" dirty="0">
                <a:solidFill>
                  <a:srgbClr val="231F20"/>
                </a:solidFill>
                <a:latin typeface="Montserrat"/>
                <a:cs typeface="Montserrat"/>
              </a:rPr>
              <a:t> </a:t>
            </a:r>
            <a:r>
              <a:rPr sz="1150" dirty="0">
                <a:solidFill>
                  <a:srgbClr val="231F20"/>
                </a:solidFill>
                <a:latin typeface="Montserrat"/>
                <a:cs typeface="Montserrat"/>
              </a:rPr>
              <a:t>language</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25" dirty="0">
                <a:solidFill>
                  <a:srgbClr val="231F20"/>
                </a:solidFill>
                <a:latin typeface="Montserrat"/>
                <a:cs typeface="Montserrat"/>
              </a:rPr>
              <a:t> </a:t>
            </a:r>
            <a:r>
              <a:rPr sz="1150" dirty="0">
                <a:solidFill>
                  <a:srgbClr val="231F20"/>
                </a:solidFill>
                <a:latin typeface="Montserrat"/>
                <a:cs typeface="Montserrat"/>
              </a:rPr>
              <a:t>continue</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Spanish</a:t>
            </a:r>
            <a:r>
              <a:rPr sz="1150" spc="-25" dirty="0">
                <a:solidFill>
                  <a:srgbClr val="231F20"/>
                </a:solidFill>
                <a:latin typeface="Montserrat"/>
                <a:cs typeface="Montserrat"/>
              </a:rPr>
              <a:t> </a:t>
            </a:r>
            <a:r>
              <a:rPr sz="1150" dirty="0">
                <a:solidFill>
                  <a:srgbClr val="231F20"/>
                </a:solidFill>
                <a:latin typeface="Montserrat"/>
                <a:cs typeface="Montserrat"/>
              </a:rPr>
              <a:t>alongside</a:t>
            </a:r>
            <a:r>
              <a:rPr sz="1150" spc="-20" dirty="0">
                <a:solidFill>
                  <a:srgbClr val="231F20"/>
                </a:solidFill>
                <a:latin typeface="Montserrat"/>
                <a:cs typeface="Montserrat"/>
              </a:rPr>
              <a:t> </a:t>
            </a:r>
            <a:r>
              <a:rPr sz="1150" spc="-50" dirty="0">
                <a:solidFill>
                  <a:srgbClr val="231F20"/>
                </a:solidFill>
                <a:latin typeface="Montserrat"/>
                <a:cs typeface="Montserrat"/>
              </a:rPr>
              <a:t>a </a:t>
            </a:r>
            <a:r>
              <a:rPr sz="1150" dirty="0">
                <a:solidFill>
                  <a:srgbClr val="231F20"/>
                </a:solidFill>
                <a:latin typeface="Montserrat"/>
                <a:cs typeface="Montserrat"/>
              </a:rPr>
              <a:t>degree</a:t>
            </a:r>
            <a:r>
              <a:rPr sz="1150" spc="-30" dirty="0">
                <a:solidFill>
                  <a:srgbClr val="231F20"/>
                </a:solidFill>
                <a:latin typeface="Montserrat"/>
                <a:cs typeface="Montserrat"/>
              </a:rPr>
              <a:t> </a:t>
            </a:r>
            <a:r>
              <a:rPr sz="1150" dirty="0">
                <a:solidFill>
                  <a:srgbClr val="231F20"/>
                </a:solidFill>
                <a:latin typeface="Montserrat"/>
                <a:cs typeface="Montserrat"/>
              </a:rPr>
              <a:t>at</a:t>
            </a:r>
            <a:r>
              <a:rPr sz="1150" spc="-30" dirty="0">
                <a:solidFill>
                  <a:srgbClr val="231F20"/>
                </a:solidFill>
                <a:latin typeface="Montserrat"/>
                <a:cs typeface="Montserrat"/>
              </a:rPr>
              <a:t> </a:t>
            </a:r>
            <a:r>
              <a:rPr sz="1150" spc="-10" dirty="0">
                <a:solidFill>
                  <a:srgbClr val="231F20"/>
                </a:solidFill>
                <a:latin typeface="Montserrat"/>
                <a:cs typeface="Montserrat"/>
              </a:rPr>
              <a:t>university.</a:t>
            </a:r>
            <a:endParaRPr sz="1150" dirty="0">
              <a:latin typeface="Montserrat"/>
              <a:cs typeface="Montserrat"/>
            </a:endParaRPr>
          </a:p>
          <a:p>
            <a:pPr>
              <a:lnSpc>
                <a:spcPct val="100000"/>
              </a:lnSpc>
              <a:spcBef>
                <a:spcPts val="6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655955">
              <a:lnSpc>
                <a:spcPct val="123200"/>
              </a:lnSpc>
            </a:pPr>
            <a:r>
              <a:rPr sz="1150" dirty="0">
                <a:solidFill>
                  <a:srgbClr val="231F20"/>
                </a:solidFill>
                <a:latin typeface="Montserrat"/>
                <a:cs typeface="Montserrat"/>
              </a:rPr>
              <a:t>Specialist</a:t>
            </a:r>
            <a:r>
              <a:rPr sz="1150" spc="-20" dirty="0">
                <a:solidFill>
                  <a:srgbClr val="231F20"/>
                </a:solidFill>
                <a:latin typeface="Montserrat"/>
                <a:cs typeface="Montserrat"/>
              </a:rPr>
              <a:t> </a:t>
            </a:r>
            <a:r>
              <a:rPr sz="1150" dirty="0">
                <a:solidFill>
                  <a:srgbClr val="231F20"/>
                </a:solidFill>
                <a:latin typeface="Montserrat"/>
                <a:cs typeface="Montserrat"/>
              </a:rPr>
              <a:t>language</a:t>
            </a:r>
            <a:r>
              <a:rPr sz="1150" spc="-15" dirty="0">
                <a:solidFill>
                  <a:srgbClr val="231F20"/>
                </a:solidFill>
                <a:latin typeface="Montserrat"/>
                <a:cs typeface="Montserrat"/>
              </a:rPr>
              <a:t> </a:t>
            </a:r>
            <a:r>
              <a:rPr sz="1150" dirty="0">
                <a:solidFill>
                  <a:srgbClr val="231F20"/>
                </a:solidFill>
                <a:latin typeface="Montserrat"/>
                <a:cs typeface="Montserrat"/>
              </a:rPr>
              <a:t>occupations</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Translating,</a:t>
            </a:r>
            <a:r>
              <a:rPr sz="1150" spc="-20" dirty="0">
                <a:solidFill>
                  <a:srgbClr val="231F20"/>
                </a:solidFill>
                <a:latin typeface="Montserrat"/>
                <a:cs typeface="Montserrat"/>
              </a:rPr>
              <a:t> </a:t>
            </a:r>
            <a:r>
              <a:rPr sz="1150" spc="-10" dirty="0">
                <a:solidFill>
                  <a:srgbClr val="231F20"/>
                </a:solidFill>
                <a:latin typeface="Montserrat"/>
                <a:cs typeface="Montserrat"/>
              </a:rPr>
              <a:t>interpreting,</a:t>
            </a:r>
            <a:r>
              <a:rPr sz="1150" spc="-15" dirty="0">
                <a:solidFill>
                  <a:srgbClr val="231F20"/>
                </a:solidFill>
                <a:latin typeface="Montserrat"/>
                <a:cs typeface="Montserrat"/>
              </a:rPr>
              <a:t> </a:t>
            </a:r>
            <a:r>
              <a:rPr sz="1150" dirty="0">
                <a:solidFill>
                  <a:srgbClr val="231F20"/>
                </a:solidFill>
                <a:latin typeface="Montserrat"/>
                <a:cs typeface="Montserrat"/>
              </a:rPr>
              <a:t>language</a:t>
            </a:r>
            <a:r>
              <a:rPr sz="1150" spc="-15" dirty="0">
                <a:solidFill>
                  <a:srgbClr val="231F20"/>
                </a:solidFill>
                <a:latin typeface="Montserrat"/>
                <a:cs typeface="Montserrat"/>
              </a:rPr>
              <a:t> </a:t>
            </a:r>
            <a:r>
              <a:rPr sz="1150" spc="-10" dirty="0">
                <a:solidFill>
                  <a:srgbClr val="231F20"/>
                </a:solidFill>
                <a:latin typeface="Montserrat"/>
                <a:cs typeface="Montserrat"/>
              </a:rPr>
              <a:t>teaching,</a:t>
            </a:r>
            <a:r>
              <a:rPr sz="1150" spc="-15" dirty="0">
                <a:solidFill>
                  <a:srgbClr val="231F20"/>
                </a:solidFill>
                <a:latin typeface="Montserrat"/>
                <a:cs typeface="Montserrat"/>
              </a:rPr>
              <a:t> </a:t>
            </a:r>
            <a:r>
              <a:rPr sz="1150" spc="-20" dirty="0">
                <a:solidFill>
                  <a:srgbClr val="231F20"/>
                </a:solidFill>
                <a:latin typeface="Montserrat"/>
                <a:cs typeface="Montserrat"/>
              </a:rPr>
              <a:t>film </a:t>
            </a:r>
            <a:r>
              <a:rPr sz="1150" dirty="0">
                <a:solidFill>
                  <a:srgbClr val="231F20"/>
                </a:solidFill>
                <a:latin typeface="Montserrat"/>
                <a:cs typeface="Montserrat"/>
              </a:rPr>
              <a:t>subtitling,</a:t>
            </a:r>
            <a:r>
              <a:rPr sz="1150" spc="-20" dirty="0">
                <a:solidFill>
                  <a:srgbClr val="231F20"/>
                </a:solidFill>
                <a:latin typeface="Montserrat"/>
                <a:cs typeface="Montserrat"/>
              </a:rPr>
              <a:t> </a:t>
            </a:r>
            <a:r>
              <a:rPr sz="1150" dirty="0">
                <a:solidFill>
                  <a:srgbClr val="231F20"/>
                </a:solidFill>
                <a:latin typeface="Montserrat"/>
                <a:cs typeface="Montserrat"/>
              </a:rPr>
              <a:t>video</a:t>
            </a:r>
            <a:r>
              <a:rPr sz="1150" spc="-15" dirty="0">
                <a:solidFill>
                  <a:srgbClr val="231F20"/>
                </a:solidFill>
                <a:latin typeface="Montserrat"/>
                <a:cs typeface="Montserrat"/>
              </a:rPr>
              <a:t> </a:t>
            </a:r>
            <a:r>
              <a:rPr sz="1150" dirty="0">
                <a:solidFill>
                  <a:srgbClr val="231F20"/>
                </a:solidFill>
                <a:latin typeface="Montserrat"/>
                <a:cs typeface="Montserrat"/>
              </a:rPr>
              <a:t>game</a:t>
            </a:r>
            <a:r>
              <a:rPr sz="1150" spc="-20" dirty="0">
                <a:solidFill>
                  <a:srgbClr val="231F20"/>
                </a:solidFill>
                <a:latin typeface="Montserrat"/>
                <a:cs typeface="Montserrat"/>
              </a:rPr>
              <a:t> </a:t>
            </a:r>
            <a:r>
              <a:rPr sz="1150" dirty="0">
                <a:solidFill>
                  <a:srgbClr val="231F20"/>
                </a:solidFill>
                <a:latin typeface="Montserrat"/>
                <a:cs typeface="Montserrat"/>
              </a:rPr>
              <a:t>translation.</a:t>
            </a:r>
            <a:r>
              <a:rPr sz="1150" spc="-15" dirty="0">
                <a:solidFill>
                  <a:srgbClr val="231F20"/>
                </a:solidFill>
                <a:latin typeface="Montserrat"/>
                <a:cs typeface="Montserrat"/>
              </a:rPr>
              <a:t> </a:t>
            </a:r>
            <a:r>
              <a:rPr sz="1150" dirty="0">
                <a:solidFill>
                  <a:srgbClr val="231F20"/>
                </a:solidFill>
                <a:latin typeface="Montserrat"/>
                <a:cs typeface="Montserrat"/>
              </a:rPr>
              <a:t>Occupations</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languages</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Journalist,</a:t>
            </a:r>
            <a:r>
              <a:rPr sz="1150" spc="-15" dirty="0">
                <a:solidFill>
                  <a:srgbClr val="231F20"/>
                </a:solidFill>
                <a:latin typeface="Montserrat"/>
                <a:cs typeface="Montserrat"/>
              </a:rPr>
              <a:t> </a:t>
            </a:r>
            <a:r>
              <a:rPr sz="1150" spc="-10" dirty="0">
                <a:solidFill>
                  <a:srgbClr val="231F20"/>
                </a:solidFill>
                <a:latin typeface="Montserrat"/>
                <a:cs typeface="Montserrat"/>
              </a:rPr>
              <a:t>market researcher,</a:t>
            </a:r>
            <a:r>
              <a:rPr sz="1150" spc="-30" dirty="0">
                <a:solidFill>
                  <a:srgbClr val="231F20"/>
                </a:solidFill>
                <a:latin typeface="Montserrat"/>
                <a:cs typeface="Montserrat"/>
              </a:rPr>
              <a:t> </a:t>
            </a:r>
            <a:r>
              <a:rPr sz="1150" dirty="0">
                <a:solidFill>
                  <a:srgbClr val="231F20"/>
                </a:solidFill>
                <a:latin typeface="Montserrat"/>
                <a:cs typeface="Montserrat"/>
              </a:rPr>
              <a:t>accountant,</a:t>
            </a:r>
            <a:r>
              <a:rPr sz="1150" spc="-25" dirty="0">
                <a:solidFill>
                  <a:srgbClr val="231F20"/>
                </a:solidFill>
                <a:latin typeface="Montserrat"/>
                <a:cs typeface="Montserrat"/>
              </a:rPr>
              <a:t> </a:t>
            </a:r>
            <a:r>
              <a:rPr sz="1150" dirty="0">
                <a:solidFill>
                  <a:srgbClr val="231F20"/>
                </a:solidFill>
                <a:latin typeface="Montserrat"/>
                <a:cs typeface="Montserrat"/>
              </a:rPr>
              <a:t>software</a:t>
            </a:r>
            <a:r>
              <a:rPr sz="1150" spc="-25" dirty="0">
                <a:solidFill>
                  <a:srgbClr val="231F20"/>
                </a:solidFill>
                <a:latin typeface="Montserrat"/>
                <a:cs typeface="Montserrat"/>
              </a:rPr>
              <a:t> </a:t>
            </a:r>
            <a:r>
              <a:rPr sz="1150" spc="-10" dirty="0">
                <a:solidFill>
                  <a:srgbClr val="231F20"/>
                </a:solidFill>
                <a:latin typeface="Montserrat"/>
                <a:cs typeface="Montserrat"/>
              </a:rPr>
              <a:t>developer</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engineer.</a:t>
            </a:r>
            <a:r>
              <a:rPr sz="1150" spc="-30" dirty="0">
                <a:solidFill>
                  <a:srgbClr val="231F20"/>
                </a:solidFill>
                <a:latin typeface="Montserrat"/>
                <a:cs typeface="Montserrat"/>
              </a:rPr>
              <a:t> </a:t>
            </a:r>
            <a:r>
              <a:rPr sz="1150" dirty="0">
                <a:solidFill>
                  <a:srgbClr val="231F20"/>
                </a:solidFill>
                <a:latin typeface="Montserrat"/>
                <a:cs typeface="Montserrat"/>
              </a:rPr>
              <a:t>Industry</a:t>
            </a:r>
            <a:r>
              <a:rPr sz="1150" spc="-25" dirty="0">
                <a:solidFill>
                  <a:srgbClr val="231F20"/>
                </a:solidFill>
                <a:latin typeface="Montserrat"/>
                <a:cs typeface="Montserrat"/>
              </a:rPr>
              <a:t> </a:t>
            </a:r>
            <a:r>
              <a:rPr sz="1150" dirty="0">
                <a:solidFill>
                  <a:srgbClr val="231F20"/>
                </a:solidFill>
                <a:latin typeface="Montserrat"/>
                <a:cs typeface="Montserrat"/>
              </a:rPr>
              <a:t>sectors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spc="-20" dirty="0">
                <a:solidFill>
                  <a:srgbClr val="231F20"/>
                </a:solidFill>
                <a:latin typeface="Montserrat"/>
                <a:cs typeface="Montserrat"/>
              </a:rPr>
              <a:t>need </a:t>
            </a:r>
            <a:r>
              <a:rPr sz="1150" dirty="0">
                <a:solidFill>
                  <a:srgbClr val="231F20"/>
                </a:solidFill>
                <a:latin typeface="Montserrat"/>
                <a:cs typeface="Montserrat"/>
              </a:rPr>
              <a:t>languages</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Financial</a:t>
            </a:r>
            <a:r>
              <a:rPr sz="1150" spc="-20" dirty="0">
                <a:solidFill>
                  <a:srgbClr val="231F20"/>
                </a:solidFill>
                <a:latin typeface="Montserrat"/>
                <a:cs typeface="Montserrat"/>
              </a:rPr>
              <a:t> </a:t>
            </a:r>
            <a:r>
              <a:rPr sz="1150" dirty="0">
                <a:solidFill>
                  <a:srgbClr val="231F20"/>
                </a:solidFill>
                <a:latin typeface="Montserrat"/>
                <a:cs typeface="Montserrat"/>
              </a:rPr>
              <a:t>&amp;</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services,</a:t>
            </a:r>
            <a:r>
              <a:rPr sz="1150" spc="-20" dirty="0">
                <a:solidFill>
                  <a:srgbClr val="231F20"/>
                </a:solidFill>
                <a:latin typeface="Montserrat"/>
                <a:cs typeface="Montserrat"/>
              </a:rPr>
              <a:t> </a:t>
            </a:r>
            <a:r>
              <a:rPr sz="1150" spc="-10" dirty="0">
                <a:solidFill>
                  <a:srgbClr val="231F20"/>
                </a:solidFill>
                <a:latin typeface="Montserrat"/>
                <a:cs typeface="Montserrat"/>
              </a:rPr>
              <a:t>government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civil</a:t>
            </a:r>
            <a:r>
              <a:rPr sz="1150" spc="-20" dirty="0">
                <a:solidFill>
                  <a:srgbClr val="231F20"/>
                </a:solidFill>
                <a:latin typeface="Montserrat"/>
                <a:cs typeface="Montserrat"/>
              </a:rPr>
              <a:t> </a:t>
            </a:r>
            <a:r>
              <a:rPr sz="1150" dirty="0">
                <a:solidFill>
                  <a:srgbClr val="231F20"/>
                </a:solidFill>
                <a:latin typeface="Montserrat"/>
                <a:cs typeface="Montserrat"/>
              </a:rPr>
              <a:t>service,</a:t>
            </a:r>
            <a:r>
              <a:rPr sz="1150" spc="-20" dirty="0">
                <a:solidFill>
                  <a:srgbClr val="231F20"/>
                </a:solidFill>
                <a:latin typeface="Montserrat"/>
                <a:cs typeface="Montserrat"/>
              </a:rPr>
              <a:t> </a:t>
            </a:r>
            <a:r>
              <a:rPr sz="1150" spc="-10" dirty="0">
                <a:solidFill>
                  <a:srgbClr val="231F20"/>
                </a:solidFill>
                <a:latin typeface="Montserrat"/>
                <a:cs typeface="Montserrat"/>
              </a:rPr>
              <a:t>military,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marketing,</a:t>
            </a:r>
            <a:r>
              <a:rPr sz="1150" spc="-15" dirty="0">
                <a:solidFill>
                  <a:srgbClr val="231F20"/>
                </a:solidFill>
                <a:latin typeface="Montserrat"/>
                <a:cs typeface="Montserrat"/>
              </a:rPr>
              <a:t> </a:t>
            </a:r>
            <a:r>
              <a:rPr sz="1150" dirty="0">
                <a:solidFill>
                  <a:srgbClr val="231F20"/>
                </a:solidFill>
                <a:latin typeface="Montserrat"/>
                <a:cs typeface="Montserrat"/>
              </a:rPr>
              <a:t>media,</a:t>
            </a:r>
            <a:r>
              <a:rPr sz="1150" spc="-15" dirty="0">
                <a:solidFill>
                  <a:srgbClr val="231F20"/>
                </a:solidFill>
                <a:latin typeface="Montserrat"/>
                <a:cs typeface="Montserrat"/>
              </a:rPr>
              <a:t> </a:t>
            </a:r>
            <a:r>
              <a:rPr sz="1150" spc="-10" dirty="0">
                <a:solidFill>
                  <a:srgbClr val="231F20"/>
                </a:solidFill>
                <a:latin typeface="Montserrat"/>
                <a:cs typeface="Montserrat"/>
              </a:rPr>
              <a:t>technology,</a:t>
            </a:r>
            <a:r>
              <a:rPr sz="1150" spc="-15" dirty="0">
                <a:solidFill>
                  <a:srgbClr val="231F20"/>
                </a:solidFill>
                <a:latin typeface="Montserrat"/>
                <a:cs typeface="Montserrat"/>
              </a:rPr>
              <a:t> </a:t>
            </a:r>
            <a:r>
              <a:rPr sz="1150" spc="-10" dirty="0">
                <a:solidFill>
                  <a:srgbClr val="231F20"/>
                </a:solidFill>
                <a:latin typeface="Montserrat"/>
                <a:cs typeface="Montserrat"/>
              </a:rPr>
              <a:t>travel,</a:t>
            </a:r>
            <a:r>
              <a:rPr sz="1150" spc="-15" dirty="0">
                <a:solidFill>
                  <a:srgbClr val="231F20"/>
                </a:solidFill>
                <a:latin typeface="Montserrat"/>
                <a:cs typeface="Montserrat"/>
              </a:rPr>
              <a:t> </a:t>
            </a:r>
            <a:r>
              <a:rPr sz="1150" spc="-10" dirty="0">
                <a:solidFill>
                  <a:srgbClr val="231F20"/>
                </a:solidFill>
                <a:latin typeface="Montserrat"/>
                <a:cs typeface="Montserrat"/>
              </a:rPr>
              <a:t>tourism</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voluntary</a:t>
            </a:r>
            <a:r>
              <a:rPr sz="1150" spc="-15" dirty="0">
                <a:solidFill>
                  <a:srgbClr val="231F20"/>
                </a:solidFill>
                <a:latin typeface="Montserrat"/>
                <a:cs typeface="Montserrat"/>
              </a:rPr>
              <a:t> </a:t>
            </a:r>
            <a:r>
              <a:rPr sz="1150" spc="-10" dirty="0">
                <a:solidFill>
                  <a:srgbClr val="231F20"/>
                </a:solidFill>
                <a:latin typeface="Montserrat"/>
                <a:cs typeface="Montserrat"/>
              </a:rPr>
              <a:t>sector.</a:t>
            </a:r>
            <a:endParaRPr sz="1150" dirty="0">
              <a:latin typeface="Montserrat"/>
              <a:cs typeface="Montserra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7DF633-E60B-46FF-84CC-61F823A45D58}"/>
              </a:ext>
            </a:extLst>
          </p:cNvPr>
          <p:cNvSpPr/>
          <p:nvPr/>
        </p:nvSpPr>
        <p:spPr>
          <a:xfrm>
            <a:off x="4540250" y="7480300"/>
            <a:ext cx="3016250" cy="2743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object 2"/>
          <p:cNvSpPr txBox="1">
            <a:spLocks noGrp="1"/>
          </p:cNvSpPr>
          <p:nvPr>
            <p:ph type="title"/>
          </p:nvPr>
        </p:nvSpPr>
        <p:spPr>
          <a:prstGeom prst="rect">
            <a:avLst/>
          </a:prstGeom>
        </p:spPr>
        <p:txBody>
          <a:bodyPr vert="horz" wrap="square" lIns="0" tIns="12700" rIns="0" bIns="0" rtlCol="0">
            <a:spAutoFit/>
          </a:bodyPr>
          <a:lstStyle/>
          <a:p>
            <a:pPr marL="1280795">
              <a:lnSpc>
                <a:spcPct val="100000"/>
              </a:lnSpc>
              <a:spcBef>
                <a:spcPts val="100"/>
              </a:spcBef>
            </a:pPr>
            <a:r>
              <a:rPr dirty="0"/>
              <a:t>GCSE</a:t>
            </a:r>
            <a:r>
              <a:rPr spc="-70" dirty="0"/>
              <a:t> </a:t>
            </a:r>
            <a:r>
              <a:rPr spc="-10" dirty="0"/>
              <a:t>Computer</a:t>
            </a:r>
            <a:r>
              <a:rPr spc="-65" dirty="0"/>
              <a:t> </a:t>
            </a:r>
            <a:r>
              <a:rPr spc="-10" dirty="0"/>
              <a:t>Science</a:t>
            </a:r>
          </a:p>
        </p:txBody>
      </p:sp>
      <p:sp>
        <p:nvSpPr>
          <p:cNvPr id="9" name="Rectangle 8">
            <a:extLst>
              <a:ext uri="{FF2B5EF4-FFF2-40B4-BE49-F238E27FC236}">
                <a16:creationId xmlns:a16="http://schemas.microsoft.com/office/drawing/2014/main" id="{CF97245D-F8A6-46D4-B6B6-00837455A368}"/>
              </a:ext>
            </a:extLst>
          </p:cNvPr>
          <p:cNvSpPr/>
          <p:nvPr/>
        </p:nvSpPr>
        <p:spPr>
          <a:xfrm>
            <a:off x="0" y="10220611"/>
            <a:ext cx="7556500" cy="270094"/>
          </a:xfrm>
          <a:prstGeom prst="rect">
            <a:avLst/>
          </a:prstGeom>
          <a:solidFill>
            <a:srgbClr val="2540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725128"/>
            <a:ext cx="6866890" cy="8658524"/>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OCR</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Mr</a:t>
            </a:r>
            <a:r>
              <a:rPr sz="1150" spc="-20" dirty="0">
                <a:solidFill>
                  <a:srgbClr val="231F20"/>
                </a:solidFill>
                <a:latin typeface="Montserrat"/>
                <a:cs typeface="Montserrat"/>
              </a:rPr>
              <a:t> </a:t>
            </a:r>
            <a:r>
              <a:rPr sz="1150" spc="-10" dirty="0">
                <a:solidFill>
                  <a:srgbClr val="231F20"/>
                </a:solidFill>
                <a:latin typeface="Montserrat"/>
                <a:cs typeface="Montserrat"/>
              </a:rPr>
              <a:t>Hoque</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34925">
              <a:lnSpc>
                <a:spcPts val="1350"/>
              </a:lnSpc>
              <a:spcBef>
                <a:spcPts val="55"/>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OCR</a:t>
            </a:r>
            <a:r>
              <a:rPr sz="1150" spc="-15" dirty="0">
                <a:solidFill>
                  <a:srgbClr val="231F20"/>
                </a:solidFill>
                <a:latin typeface="Montserrat"/>
                <a:cs typeface="Montserrat"/>
              </a:rPr>
              <a:t> </a:t>
            </a:r>
            <a:r>
              <a:rPr sz="1150" dirty="0">
                <a:solidFill>
                  <a:srgbClr val="231F20"/>
                </a:solidFill>
                <a:latin typeface="Montserrat"/>
                <a:cs typeface="Montserrat"/>
              </a:rPr>
              <a:t>GCSE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Computer</a:t>
            </a:r>
            <a:r>
              <a:rPr sz="1150" spc="-15" dirty="0">
                <a:solidFill>
                  <a:srgbClr val="231F20"/>
                </a:solidFill>
                <a:latin typeface="Montserrat"/>
                <a:cs typeface="Montserrat"/>
              </a:rPr>
              <a:t> </a:t>
            </a:r>
            <a:r>
              <a:rPr sz="1150" dirty="0">
                <a:solidFill>
                  <a:srgbClr val="231F20"/>
                </a:solidFill>
                <a:latin typeface="Montserrat"/>
                <a:cs typeface="Montserrat"/>
              </a:rPr>
              <a:t>Science,</a:t>
            </a:r>
            <a:r>
              <a:rPr sz="1150" spc="-15" dirty="0">
                <a:solidFill>
                  <a:srgbClr val="231F20"/>
                </a:solidFill>
                <a:latin typeface="Montserrat"/>
                <a:cs typeface="Montserrat"/>
              </a:rPr>
              <a:t> </a:t>
            </a:r>
            <a:r>
              <a:rPr sz="1150" dirty="0">
                <a:solidFill>
                  <a:srgbClr val="231F20"/>
                </a:solidFill>
                <a:latin typeface="Montserrat"/>
                <a:cs typeface="Montserrat"/>
              </a:rPr>
              <a:t>under</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5" dirty="0">
                <a:solidFill>
                  <a:srgbClr val="231F20"/>
                </a:solidFill>
                <a:latin typeface="Montserrat"/>
                <a:cs typeface="Montserrat"/>
              </a:rPr>
              <a:t> </a:t>
            </a:r>
            <a:r>
              <a:rPr sz="1150" spc="-10" dirty="0">
                <a:solidFill>
                  <a:srgbClr val="231F20"/>
                </a:solidFill>
                <a:latin typeface="Montserrat"/>
                <a:cs typeface="Montserrat"/>
              </a:rPr>
              <a:t>J277,</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designed</a:t>
            </a:r>
            <a:r>
              <a:rPr sz="1150" spc="-15"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provide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comprehensive</a:t>
            </a:r>
            <a:r>
              <a:rPr sz="1150" spc="-20"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principles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computer</a:t>
            </a:r>
            <a:r>
              <a:rPr sz="1150" spc="-20" dirty="0">
                <a:solidFill>
                  <a:srgbClr val="231F20"/>
                </a:solidFill>
                <a:latin typeface="Montserrat"/>
                <a:cs typeface="Montserrat"/>
              </a:rPr>
              <a:t> </a:t>
            </a:r>
            <a:r>
              <a:rPr sz="1150" spc="-10" dirty="0">
                <a:solidFill>
                  <a:srgbClr val="231F20"/>
                </a:solidFill>
                <a:latin typeface="Montserrat"/>
                <a:cs typeface="Montserrat"/>
              </a:rPr>
              <a:t>science.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aims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computational</a:t>
            </a:r>
            <a:r>
              <a:rPr sz="1150" spc="-20" dirty="0">
                <a:solidFill>
                  <a:srgbClr val="231F20"/>
                </a:solidFill>
                <a:latin typeface="Montserrat"/>
                <a:cs typeface="Montserrat"/>
              </a:rPr>
              <a:t> </a:t>
            </a:r>
            <a:r>
              <a:rPr sz="1150" dirty="0">
                <a:solidFill>
                  <a:srgbClr val="231F20"/>
                </a:solidFill>
                <a:latin typeface="Montserrat"/>
                <a:cs typeface="Montserrat"/>
              </a:rPr>
              <a:t>thinking</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fundamental</a:t>
            </a:r>
            <a:r>
              <a:rPr sz="1150" spc="-15" dirty="0">
                <a:solidFill>
                  <a:srgbClr val="231F20"/>
                </a:solidFill>
                <a:latin typeface="Montserrat"/>
                <a:cs typeface="Montserrat"/>
              </a:rPr>
              <a:t> </a:t>
            </a:r>
            <a:r>
              <a:rPr sz="1150" dirty="0">
                <a:solidFill>
                  <a:srgbClr val="231F20"/>
                </a:solidFill>
                <a:latin typeface="Montserrat"/>
                <a:cs typeface="Montserrat"/>
              </a:rPr>
              <a:t>aspect</a:t>
            </a:r>
            <a:r>
              <a:rPr sz="1150" spc="-20" dirty="0">
                <a:solidFill>
                  <a:srgbClr val="231F20"/>
                </a:solidFill>
                <a:latin typeface="Montserrat"/>
                <a:cs typeface="Montserrat"/>
              </a:rPr>
              <a:t> </a:t>
            </a:r>
            <a:r>
              <a:rPr sz="1150" spc="-25" dirty="0">
                <a:solidFill>
                  <a:srgbClr val="231F20"/>
                </a:solidFill>
                <a:latin typeface="Montserrat"/>
                <a:cs typeface="Montserrat"/>
              </a:rPr>
              <a:t>of </a:t>
            </a:r>
            <a:r>
              <a:rPr sz="1150" spc="-10" dirty="0">
                <a:solidFill>
                  <a:srgbClr val="231F20"/>
                </a:solidFill>
                <a:latin typeface="Montserrat"/>
                <a:cs typeface="Montserrat"/>
              </a:rPr>
              <a:t>problem-</a:t>
            </a:r>
            <a:r>
              <a:rPr sz="1150" dirty="0">
                <a:solidFill>
                  <a:srgbClr val="231F20"/>
                </a:solidFill>
                <a:latin typeface="Montserrat"/>
                <a:cs typeface="Montserrat"/>
              </a:rPr>
              <a:t>solving</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modern</a:t>
            </a:r>
            <a:r>
              <a:rPr sz="1150" spc="-5" dirty="0">
                <a:solidFill>
                  <a:srgbClr val="231F20"/>
                </a:solidFill>
                <a:latin typeface="Montserrat"/>
                <a:cs typeface="Montserrat"/>
              </a:rPr>
              <a:t> </a:t>
            </a:r>
            <a:r>
              <a:rPr sz="1150" spc="-10" dirty="0">
                <a:solidFill>
                  <a:srgbClr val="231F20"/>
                </a:solidFill>
                <a:latin typeface="Montserrat"/>
                <a:cs typeface="Montserrat"/>
              </a:rPr>
              <a:t>technological</a:t>
            </a:r>
            <a:r>
              <a:rPr sz="1150" spc="-5" dirty="0">
                <a:solidFill>
                  <a:srgbClr val="231F20"/>
                </a:solidFill>
                <a:latin typeface="Montserrat"/>
                <a:cs typeface="Montserrat"/>
              </a:rPr>
              <a:t> </a:t>
            </a:r>
            <a:r>
              <a:rPr sz="1150" spc="-10" dirty="0">
                <a:solidFill>
                  <a:srgbClr val="231F20"/>
                </a:solidFill>
                <a:latin typeface="Montserrat"/>
                <a:cs typeface="Montserrat"/>
              </a:rPr>
              <a:t>world.</a:t>
            </a:r>
            <a:endParaRPr sz="1150" dirty="0">
              <a:latin typeface="Montserrat"/>
              <a:cs typeface="Montserrat"/>
            </a:endParaRPr>
          </a:p>
          <a:p>
            <a:pPr marL="12700">
              <a:lnSpc>
                <a:spcPts val="1310"/>
              </a:lnSpc>
            </a:pPr>
            <a:r>
              <a:rPr sz="1150" dirty="0">
                <a:solidFill>
                  <a:srgbClr val="231F20"/>
                </a:solidFill>
                <a:latin typeface="Montserrat"/>
                <a:cs typeface="Montserrat"/>
              </a:rPr>
              <a:t>Key</a:t>
            </a:r>
            <a:r>
              <a:rPr sz="1150" spc="-40" dirty="0">
                <a:solidFill>
                  <a:srgbClr val="231F20"/>
                </a:solidFill>
                <a:latin typeface="Montserrat"/>
                <a:cs typeface="Montserrat"/>
              </a:rPr>
              <a:t> </a:t>
            </a:r>
            <a:r>
              <a:rPr sz="1150" dirty="0">
                <a:solidFill>
                  <a:srgbClr val="231F20"/>
                </a:solidFill>
                <a:latin typeface="Montserrat"/>
                <a:cs typeface="Montserrat"/>
              </a:rPr>
              <a:t>components</a:t>
            </a:r>
            <a:r>
              <a:rPr sz="1150" spc="-40" dirty="0">
                <a:solidFill>
                  <a:srgbClr val="231F20"/>
                </a:solidFill>
                <a:latin typeface="Montserrat"/>
                <a:cs typeface="Montserrat"/>
              </a:rPr>
              <a:t> </a:t>
            </a:r>
            <a:r>
              <a:rPr sz="1150" dirty="0">
                <a:solidFill>
                  <a:srgbClr val="231F20"/>
                </a:solidFill>
                <a:latin typeface="Montserrat"/>
                <a:cs typeface="Montserrat"/>
              </a:rPr>
              <a:t>of</a:t>
            </a:r>
            <a:r>
              <a:rPr sz="1150" spc="-40" dirty="0">
                <a:solidFill>
                  <a:srgbClr val="231F20"/>
                </a:solidFill>
                <a:latin typeface="Montserrat"/>
                <a:cs typeface="Montserrat"/>
              </a:rPr>
              <a:t> </a:t>
            </a: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course</a:t>
            </a:r>
            <a:r>
              <a:rPr sz="1150" spc="-40" dirty="0">
                <a:solidFill>
                  <a:srgbClr val="231F20"/>
                </a:solidFill>
                <a:latin typeface="Montserrat"/>
                <a:cs typeface="Montserrat"/>
              </a:rPr>
              <a:t> </a:t>
            </a:r>
            <a:r>
              <a:rPr sz="1150" spc="-10" dirty="0">
                <a:solidFill>
                  <a:srgbClr val="231F20"/>
                </a:solidFill>
                <a:latin typeface="Montserrat"/>
                <a:cs typeface="Montserrat"/>
              </a:rPr>
              <a:t>include:</a:t>
            </a:r>
            <a:endParaRPr sz="1150" dirty="0">
              <a:latin typeface="Montserrat"/>
              <a:cs typeface="Montserrat"/>
            </a:endParaRPr>
          </a:p>
          <a:p>
            <a:pPr marL="12700" marR="250190">
              <a:lnSpc>
                <a:spcPts val="1350"/>
              </a:lnSpc>
              <a:spcBef>
                <a:spcPts val="1390"/>
              </a:spcBef>
            </a:pPr>
            <a:r>
              <a:rPr sz="1150" b="1" dirty="0">
                <a:solidFill>
                  <a:srgbClr val="231F20"/>
                </a:solidFill>
                <a:latin typeface="Montserrat"/>
                <a:cs typeface="Montserrat"/>
              </a:rPr>
              <a:t>Computer</a:t>
            </a:r>
            <a:r>
              <a:rPr sz="1150" b="1" spc="-25" dirty="0">
                <a:solidFill>
                  <a:srgbClr val="231F20"/>
                </a:solidFill>
                <a:latin typeface="Montserrat"/>
                <a:cs typeface="Montserrat"/>
              </a:rPr>
              <a:t> </a:t>
            </a:r>
            <a:r>
              <a:rPr sz="1150" b="1" spc="-10" dirty="0">
                <a:solidFill>
                  <a:srgbClr val="231F20"/>
                </a:solidFill>
                <a:latin typeface="Montserrat"/>
                <a:cs typeface="Montserrat"/>
              </a:rPr>
              <a:t>Systems</a:t>
            </a:r>
            <a:r>
              <a:rPr sz="1150" b="1" spc="-25" dirty="0">
                <a:solidFill>
                  <a:srgbClr val="231F20"/>
                </a:solidFill>
                <a:latin typeface="Montserrat"/>
                <a:cs typeface="Montserrat"/>
              </a:rPr>
              <a:t> </a:t>
            </a:r>
            <a:r>
              <a:rPr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unit</a:t>
            </a:r>
            <a:r>
              <a:rPr sz="1150" spc="-20" dirty="0">
                <a:solidFill>
                  <a:srgbClr val="231F20"/>
                </a:solidFill>
                <a:latin typeface="Montserrat"/>
                <a:cs typeface="Montserrat"/>
              </a:rPr>
              <a:t> </a:t>
            </a:r>
            <a:r>
              <a:rPr sz="1150" dirty="0">
                <a:solidFill>
                  <a:srgbClr val="231F20"/>
                </a:solidFill>
                <a:latin typeface="Montserrat"/>
                <a:cs typeface="Montserrat"/>
              </a:rPr>
              <a:t>focuses</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theory</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spc="-10" dirty="0">
                <a:solidFill>
                  <a:srgbClr val="231F20"/>
                </a:solidFill>
                <a:latin typeface="Montserrat"/>
                <a:cs typeface="Montserrat"/>
              </a:rPr>
              <a:t>computers</a:t>
            </a:r>
            <a:r>
              <a:rPr sz="1150" spc="-20" dirty="0">
                <a:solidFill>
                  <a:srgbClr val="231F20"/>
                </a:solidFill>
                <a:latin typeface="Montserrat"/>
                <a:cs typeface="Montserrat"/>
              </a:rPr>
              <a:t> </a:t>
            </a:r>
            <a:r>
              <a:rPr sz="1150" dirty="0">
                <a:solidFill>
                  <a:srgbClr val="231F20"/>
                </a:solidFill>
                <a:latin typeface="Montserrat"/>
                <a:cs typeface="Montserrat"/>
              </a:rPr>
              <a:t>work</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covers </a:t>
            </a:r>
            <a:r>
              <a:rPr sz="1150" dirty="0">
                <a:solidFill>
                  <a:srgbClr val="231F20"/>
                </a:solidFill>
                <a:latin typeface="Montserrat"/>
                <a:cs typeface="Montserrat"/>
              </a:rPr>
              <a:t>topics</a:t>
            </a:r>
            <a:r>
              <a:rPr sz="1150" spc="-25" dirty="0">
                <a:solidFill>
                  <a:srgbClr val="231F20"/>
                </a:solidFill>
                <a:latin typeface="Montserrat"/>
                <a:cs typeface="Montserrat"/>
              </a:rPr>
              <a:t> </a:t>
            </a:r>
            <a:r>
              <a:rPr sz="1150" dirty="0">
                <a:solidFill>
                  <a:srgbClr val="231F20"/>
                </a:solidFill>
                <a:latin typeface="Montserrat"/>
                <a:cs typeface="Montserrat"/>
              </a:rPr>
              <a:t>like</a:t>
            </a:r>
            <a:r>
              <a:rPr sz="1150" spc="-20" dirty="0">
                <a:solidFill>
                  <a:srgbClr val="231F20"/>
                </a:solidFill>
                <a:latin typeface="Montserrat"/>
                <a:cs typeface="Montserrat"/>
              </a:rPr>
              <a:t> </a:t>
            </a:r>
            <a:r>
              <a:rPr sz="1150" dirty="0">
                <a:solidFill>
                  <a:srgbClr val="231F20"/>
                </a:solidFill>
                <a:latin typeface="Montserrat"/>
                <a:cs typeface="Montserrat"/>
              </a:rPr>
              <a:t>hardware,</a:t>
            </a:r>
            <a:r>
              <a:rPr sz="1150" spc="-20" dirty="0">
                <a:solidFill>
                  <a:srgbClr val="231F20"/>
                </a:solidFill>
                <a:latin typeface="Montserrat"/>
                <a:cs typeface="Montserrat"/>
              </a:rPr>
              <a:t> </a:t>
            </a:r>
            <a:r>
              <a:rPr sz="1150" spc="-10" dirty="0">
                <a:solidFill>
                  <a:srgbClr val="231F20"/>
                </a:solidFill>
                <a:latin typeface="Montserrat"/>
                <a:cs typeface="Montserrat"/>
              </a:rPr>
              <a:t>software,</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ethical,</a:t>
            </a:r>
            <a:r>
              <a:rPr sz="1150" spc="-25" dirty="0">
                <a:solidFill>
                  <a:srgbClr val="231F20"/>
                </a:solidFill>
                <a:latin typeface="Montserrat"/>
                <a:cs typeface="Montserrat"/>
              </a:rPr>
              <a:t> </a:t>
            </a:r>
            <a:r>
              <a:rPr sz="1150" dirty="0">
                <a:solidFill>
                  <a:srgbClr val="231F20"/>
                </a:solidFill>
                <a:latin typeface="Montserrat"/>
                <a:cs typeface="Montserrat"/>
              </a:rPr>
              <a:t>legal,</a:t>
            </a:r>
            <a:r>
              <a:rPr sz="1150" spc="-20" dirty="0">
                <a:solidFill>
                  <a:srgbClr val="231F20"/>
                </a:solidFill>
                <a:latin typeface="Montserrat"/>
                <a:cs typeface="Montserrat"/>
              </a:rPr>
              <a:t> </a:t>
            </a:r>
            <a:r>
              <a:rPr sz="1150" dirty="0">
                <a:solidFill>
                  <a:srgbClr val="231F20"/>
                </a:solidFill>
                <a:latin typeface="Montserrat"/>
                <a:cs typeface="Montserrat"/>
              </a:rPr>
              <a:t>cultural,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environmental</a:t>
            </a:r>
            <a:r>
              <a:rPr sz="1150" spc="-20" dirty="0">
                <a:solidFill>
                  <a:srgbClr val="231F20"/>
                </a:solidFill>
                <a:latin typeface="Montserrat"/>
                <a:cs typeface="Montserrat"/>
              </a:rPr>
              <a:t> </a:t>
            </a:r>
            <a:r>
              <a:rPr sz="1150" spc="-10" dirty="0">
                <a:solidFill>
                  <a:srgbClr val="231F20"/>
                </a:solidFill>
                <a:latin typeface="Montserrat"/>
                <a:cs typeface="Montserrat"/>
              </a:rPr>
              <a:t>concerns </a:t>
            </a:r>
            <a:r>
              <a:rPr sz="1150" dirty="0">
                <a:solidFill>
                  <a:srgbClr val="231F20"/>
                </a:solidFill>
                <a:latin typeface="Montserrat"/>
                <a:cs typeface="Montserrat"/>
              </a:rPr>
              <a:t>associated</a:t>
            </a:r>
            <a:r>
              <a:rPr sz="1150" spc="-30"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spc="-10" dirty="0">
                <a:solidFill>
                  <a:srgbClr val="231F20"/>
                </a:solidFill>
                <a:latin typeface="Montserrat"/>
                <a:cs typeface="Montserrat"/>
              </a:rPr>
              <a:t>computer</a:t>
            </a:r>
            <a:r>
              <a:rPr sz="1150" spc="-25" dirty="0">
                <a:solidFill>
                  <a:srgbClr val="231F20"/>
                </a:solidFill>
                <a:latin typeface="Montserrat"/>
                <a:cs typeface="Montserrat"/>
              </a:rPr>
              <a:t> </a:t>
            </a:r>
            <a:r>
              <a:rPr sz="1150" dirty="0">
                <a:solidFill>
                  <a:srgbClr val="231F20"/>
                </a:solidFill>
                <a:latin typeface="Montserrat"/>
                <a:cs typeface="Montserrat"/>
              </a:rPr>
              <a:t>science.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learn</a:t>
            </a:r>
            <a:r>
              <a:rPr sz="1150" spc="-30" dirty="0">
                <a:solidFill>
                  <a:srgbClr val="231F20"/>
                </a:solidFill>
                <a:latin typeface="Montserrat"/>
                <a:cs typeface="Montserrat"/>
              </a:rPr>
              <a:t> </a:t>
            </a:r>
            <a:r>
              <a:rPr sz="1150" dirty="0">
                <a:solidFill>
                  <a:srgbClr val="231F20"/>
                </a:solidFill>
                <a:latin typeface="Montserrat"/>
                <a:cs typeface="Montserrat"/>
              </a:rPr>
              <a:t>about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central</a:t>
            </a:r>
            <a:r>
              <a:rPr sz="1150" spc="-25" dirty="0">
                <a:solidFill>
                  <a:srgbClr val="231F20"/>
                </a:solidFill>
                <a:latin typeface="Montserrat"/>
                <a:cs typeface="Montserrat"/>
              </a:rPr>
              <a:t> </a:t>
            </a:r>
            <a:r>
              <a:rPr sz="1150" dirty="0">
                <a:solidFill>
                  <a:srgbClr val="231F20"/>
                </a:solidFill>
                <a:latin typeface="Montserrat"/>
                <a:cs typeface="Montserrat"/>
              </a:rPr>
              <a:t>processing</a:t>
            </a:r>
            <a:r>
              <a:rPr sz="1150" spc="-25" dirty="0">
                <a:solidFill>
                  <a:srgbClr val="231F20"/>
                </a:solidFill>
                <a:latin typeface="Montserrat"/>
                <a:cs typeface="Montserrat"/>
              </a:rPr>
              <a:t> </a:t>
            </a:r>
            <a:r>
              <a:rPr sz="1150" dirty="0">
                <a:solidFill>
                  <a:srgbClr val="231F20"/>
                </a:solidFill>
                <a:latin typeface="Montserrat"/>
                <a:cs typeface="Montserrat"/>
              </a:rPr>
              <a:t>unit</a:t>
            </a:r>
            <a:r>
              <a:rPr sz="1150" spc="-25" dirty="0">
                <a:solidFill>
                  <a:srgbClr val="231F20"/>
                </a:solidFill>
                <a:latin typeface="Montserrat"/>
                <a:cs typeface="Montserrat"/>
              </a:rPr>
              <a:t> </a:t>
            </a:r>
            <a:r>
              <a:rPr sz="1150" spc="-10" dirty="0">
                <a:solidFill>
                  <a:srgbClr val="231F20"/>
                </a:solidFill>
                <a:latin typeface="Montserrat"/>
                <a:cs typeface="Montserrat"/>
              </a:rPr>
              <a:t>(CPU), computer</a:t>
            </a:r>
            <a:r>
              <a:rPr sz="1150" spc="-25" dirty="0">
                <a:solidFill>
                  <a:srgbClr val="231F20"/>
                </a:solidFill>
                <a:latin typeface="Montserrat"/>
                <a:cs typeface="Montserrat"/>
              </a:rPr>
              <a:t> </a:t>
            </a:r>
            <a:r>
              <a:rPr sz="1150" spc="-10" dirty="0">
                <a:solidFill>
                  <a:srgbClr val="231F20"/>
                </a:solidFill>
                <a:latin typeface="Montserrat"/>
                <a:cs typeface="Montserrat"/>
              </a:rPr>
              <a:t>memory,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storage,</a:t>
            </a:r>
            <a:r>
              <a:rPr sz="1150" spc="-20" dirty="0">
                <a:solidFill>
                  <a:srgbClr val="231F20"/>
                </a:solidFill>
                <a:latin typeface="Montserrat"/>
                <a:cs typeface="Montserrat"/>
              </a:rPr>
              <a:t> </a:t>
            </a:r>
            <a:r>
              <a:rPr sz="1150" dirty="0">
                <a:solidFill>
                  <a:srgbClr val="231F20"/>
                </a:solidFill>
                <a:latin typeface="Montserrat"/>
                <a:cs typeface="Montserrat"/>
              </a:rPr>
              <a:t>wired</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wireless</a:t>
            </a:r>
            <a:r>
              <a:rPr sz="1150" spc="-20" dirty="0">
                <a:solidFill>
                  <a:srgbClr val="231F20"/>
                </a:solidFill>
                <a:latin typeface="Montserrat"/>
                <a:cs typeface="Montserrat"/>
              </a:rPr>
              <a:t> </a:t>
            </a:r>
            <a:r>
              <a:rPr sz="1150" spc="-10" dirty="0">
                <a:solidFill>
                  <a:srgbClr val="231F20"/>
                </a:solidFill>
                <a:latin typeface="Montserrat"/>
                <a:cs typeface="Montserrat"/>
              </a:rPr>
              <a:t>networks,</a:t>
            </a:r>
            <a:r>
              <a:rPr sz="1150" spc="-25" dirty="0">
                <a:solidFill>
                  <a:srgbClr val="231F20"/>
                </a:solidFill>
                <a:latin typeface="Montserrat"/>
                <a:cs typeface="Montserrat"/>
              </a:rPr>
              <a:t> </a:t>
            </a:r>
            <a:r>
              <a:rPr sz="1150" spc="-10" dirty="0">
                <a:solidFill>
                  <a:srgbClr val="231F20"/>
                </a:solidFill>
                <a:latin typeface="Montserrat"/>
                <a:cs typeface="Montserrat"/>
              </a:rPr>
              <a:t>network</a:t>
            </a:r>
            <a:r>
              <a:rPr sz="1150" spc="-20" dirty="0">
                <a:solidFill>
                  <a:srgbClr val="231F20"/>
                </a:solidFill>
                <a:latin typeface="Montserrat"/>
                <a:cs typeface="Montserrat"/>
              </a:rPr>
              <a:t> </a:t>
            </a:r>
            <a:r>
              <a:rPr sz="1150" spc="-10" dirty="0">
                <a:solidFill>
                  <a:srgbClr val="231F20"/>
                </a:solidFill>
                <a:latin typeface="Montserrat"/>
                <a:cs typeface="Montserrat"/>
              </a:rPr>
              <a:t>topologies,</a:t>
            </a:r>
            <a:r>
              <a:rPr sz="1150" spc="-20" dirty="0">
                <a:solidFill>
                  <a:srgbClr val="231F20"/>
                </a:solidFill>
                <a:latin typeface="Montserrat"/>
                <a:cs typeface="Montserrat"/>
              </a:rPr>
              <a:t> </a:t>
            </a:r>
            <a:r>
              <a:rPr sz="1150" spc="-10" dirty="0">
                <a:solidFill>
                  <a:srgbClr val="231F20"/>
                </a:solidFill>
                <a:latin typeface="Montserrat"/>
                <a:cs typeface="Montserrat"/>
              </a:rPr>
              <a:t>system security,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system</a:t>
            </a:r>
            <a:r>
              <a:rPr sz="1150" spc="-15" dirty="0">
                <a:solidFill>
                  <a:srgbClr val="231F20"/>
                </a:solidFill>
                <a:latin typeface="Montserrat"/>
                <a:cs typeface="Montserrat"/>
              </a:rPr>
              <a:t> </a:t>
            </a:r>
            <a:r>
              <a:rPr sz="1150" spc="-10" dirty="0">
                <a:solidFill>
                  <a:srgbClr val="231F20"/>
                </a:solidFill>
                <a:latin typeface="Montserrat"/>
                <a:cs typeface="Montserrat"/>
              </a:rPr>
              <a:t>software.</a:t>
            </a:r>
            <a:endParaRPr sz="1150" dirty="0">
              <a:latin typeface="Montserrat"/>
              <a:cs typeface="Montserrat"/>
            </a:endParaRPr>
          </a:p>
          <a:p>
            <a:pPr marL="12700" marR="220345">
              <a:lnSpc>
                <a:spcPts val="1350"/>
              </a:lnSpc>
              <a:spcBef>
                <a:spcPts val="1350"/>
              </a:spcBef>
            </a:pPr>
            <a:r>
              <a:rPr sz="1150" b="1" spc="-10" dirty="0">
                <a:solidFill>
                  <a:srgbClr val="231F20"/>
                </a:solidFill>
                <a:latin typeface="Montserrat"/>
                <a:cs typeface="Montserrat"/>
              </a:rPr>
              <a:t>Computational</a:t>
            </a:r>
            <a:r>
              <a:rPr sz="1150" b="1" spc="-20" dirty="0">
                <a:solidFill>
                  <a:srgbClr val="231F20"/>
                </a:solidFill>
                <a:latin typeface="Montserrat"/>
                <a:cs typeface="Montserrat"/>
              </a:rPr>
              <a:t> </a:t>
            </a:r>
            <a:r>
              <a:rPr sz="1150" b="1" dirty="0">
                <a:solidFill>
                  <a:srgbClr val="231F20"/>
                </a:solidFill>
                <a:latin typeface="Montserrat"/>
                <a:cs typeface="Montserrat"/>
              </a:rPr>
              <a:t>Thinking,</a:t>
            </a:r>
            <a:r>
              <a:rPr sz="1150" b="1" spc="-20" dirty="0">
                <a:solidFill>
                  <a:srgbClr val="231F20"/>
                </a:solidFill>
                <a:latin typeface="Montserrat"/>
                <a:cs typeface="Montserrat"/>
              </a:rPr>
              <a:t> </a:t>
            </a:r>
            <a:r>
              <a:rPr sz="1150" b="1" dirty="0">
                <a:solidFill>
                  <a:srgbClr val="231F20"/>
                </a:solidFill>
                <a:latin typeface="Montserrat"/>
                <a:cs typeface="Montserrat"/>
              </a:rPr>
              <a:t>Algorithms</a:t>
            </a:r>
            <a:r>
              <a:rPr sz="1150" b="1" spc="-15" dirty="0">
                <a:solidFill>
                  <a:srgbClr val="231F20"/>
                </a:solidFill>
                <a:latin typeface="Montserrat"/>
                <a:cs typeface="Montserrat"/>
              </a:rPr>
              <a:t> </a:t>
            </a:r>
            <a:r>
              <a:rPr sz="1150" b="1" dirty="0">
                <a:solidFill>
                  <a:srgbClr val="231F20"/>
                </a:solidFill>
                <a:latin typeface="Montserrat"/>
                <a:cs typeface="Montserrat"/>
              </a:rPr>
              <a:t>and</a:t>
            </a:r>
            <a:r>
              <a:rPr sz="1150" b="1" spc="-20" dirty="0">
                <a:solidFill>
                  <a:srgbClr val="231F20"/>
                </a:solidFill>
                <a:latin typeface="Montserrat"/>
                <a:cs typeface="Montserrat"/>
              </a:rPr>
              <a:t> </a:t>
            </a:r>
            <a:r>
              <a:rPr sz="1150" b="1" spc="-10" dirty="0">
                <a:solidFill>
                  <a:srgbClr val="231F20"/>
                </a:solidFill>
                <a:latin typeface="Montserrat"/>
                <a:cs typeface="Montserrat"/>
              </a:rPr>
              <a:t>Programming:</a:t>
            </a:r>
            <a:r>
              <a:rPr sz="1150" b="1" spc="-15"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unit</a:t>
            </a:r>
            <a:r>
              <a:rPr sz="1150" spc="-15" dirty="0">
                <a:solidFill>
                  <a:srgbClr val="231F20"/>
                </a:solidFill>
                <a:latin typeface="Montserrat"/>
                <a:cs typeface="Montserrat"/>
              </a:rPr>
              <a:t> </a:t>
            </a:r>
            <a:r>
              <a:rPr sz="1150" dirty="0">
                <a:solidFill>
                  <a:srgbClr val="231F20"/>
                </a:solidFill>
                <a:latin typeface="Montserrat"/>
                <a:cs typeface="Montserrat"/>
              </a:rPr>
              <a:t>delves</a:t>
            </a:r>
            <a:r>
              <a:rPr sz="1150" spc="-1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spc="-10" dirty="0">
                <a:solidFill>
                  <a:srgbClr val="231F20"/>
                </a:solidFill>
                <a:latin typeface="Montserrat"/>
                <a:cs typeface="Montserrat"/>
              </a:rPr>
              <a:t>algorithms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programming</a:t>
            </a:r>
            <a:r>
              <a:rPr sz="1150" spc="10" dirty="0">
                <a:solidFill>
                  <a:srgbClr val="231F20"/>
                </a:solidFill>
                <a:latin typeface="Montserrat"/>
                <a:cs typeface="Montserrat"/>
              </a:rPr>
              <a:t> </a:t>
            </a:r>
            <a:r>
              <a:rPr sz="1150" spc="-10" dirty="0">
                <a:solidFill>
                  <a:srgbClr val="231F20"/>
                </a:solidFill>
                <a:latin typeface="Montserrat"/>
                <a:cs typeface="Montserrat"/>
              </a:rPr>
              <a:t>concepts.</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spc="-10" dirty="0">
                <a:solidFill>
                  <a:srgbClr val="231F20"/>
                </a:solidFill>
                <a:latin typeface="Montserrat"/>
                <a:cs typeface="Montserrat"/>
              </a:rPr>
              <a:t>explore</a:t>
            </a:r>
            <a:r>
              <a:rPr sz="1150" spc="10" dirty="0">
                <a:solidFill>
                  <a:srgbClr val="231F20"/>
                </a:solidFill>
                <a:latin typeface="Montserrat"/>
                <a:cs typeface="Montserrat"/>
              </a:rPr>
              <a:t> </a:t>
            </a:r>
            <a:r>
              <a:rPr sz="1150" spc="-10" dirty="0">
                <a:solidFill>
                  <a:srgbClr val="231F20"/>
                </a:solidFill>
                <a:latin typeface="Montserrat"/>
                <a:cs typeface="Montserrat"/>
              </a:rPr>
              <a:t>algorithms,</a:t>
            </a:r>
            <a:r>
              <a:rPr sz="1150" spc="10" dirty="0">
                <a:solidFill>
                  <a:srgbClr val="231F20"/>
                </a:solidFill>
                <a:latin typeface="Montserrat"/>
                <a:cs typeface="Montserrat"/>
              </a:rPr>
              <a:t> </a:t>
            </a:r>
            <a:r>
              <a:rPr sz="1150" spc="-10" dirty="0">
                <a:solidFill>
                  <a:srgbClr val="231F20"/>
                </a:solidFill>
                <a:latin typeface="Montserrat"/>
                <a:cs typeface="Montserrat"/>
              </a:rPr>
              <a:t>programming</a:t>
            </a:r>
            <a:r>
              <a:rPr sz="1150" spc="10"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producing</a:t>
            </a:r>
            <a:r>
              <a:rPr sz="1150" spc="-10" dirty="0">
                <a:solidFill>
                  <a:srgbClr val="231F20"/>
                </a:solidFill>
                <a:latin typeface="Montserrat"/>
                <a:cs typeface="Montserrat"/>
              </a:rPr>
              <a:t> </a:t>
            </a:r>
            <a:r>
              <a:rPr sz="1150" dirty="0">
                <a:solidFill>
                  <a:srgbClr val="231F20"/>
                </a:solidFill>
                <a:latin typeface="Montserrat"/>
                <a:cs typeface="Montserrat"/>
              </a:rPr>
              <a:t>robust</a:t>
            </a:r>
            <a:r>
              <a:rPr sz="1150" spc="-10" dirty="0">
                <a:solidFill>
                  <a:srgbClr val="231F20"/>
                </a:solidFill>
                <a:latin typeface="Montserrat"/>
                <a:cs typeface="Montserrat"/>
              </a:rPr>
              <a:t> programs,</a:t>
            </a:r>
            <a:r>
              <a:rPr sz="1150" spc="-5" dirty="0">
                <a:solidFill>
                  <a:srgbClr val="231F20"/>
                </a:solidFill>
                <a:latin typeface="Montserrat"/>
                <a:cs typeface="Montserrat"/>
              </a:rPr>
              <a:t> </a:t>
            </a:r>
            <a:r>
              <a:rPr sz="1150" dirty="0">
                <a:solidFill>
                  <a:srgbClr val="231F20"/>
                </a:solidFill>
                <a:latin typeface="Montserrat"/>
                <a:cs typeface="Montserrat"/>
              </a:rPr>
              <a:t>computational</a:t>
            </a:r>
            <a:r>
              <a:rPr sz="1150" spc="-10" dirty="0">
                <a:solidFill>
                  <a:srgbClr val="231F20"/>
                </a:solidFill>
                <a:latin typeface="Montserrat"/>
                <a:cs typeface="Montserrat"/>
              </a:rPr>
              <a:t> </a:t>
            </a:r>
            <a:r>
              <a:rPr sz="1150" dirty="0">
                <a:solidFill>
                  <a:srgbClr val="231F20"/>
                </a:solidFill>
                <a:latin typeface="Montserrat"/>
                <a:cs typeface="Montserrat"/>
              </a:rPr>
              <a:t>logic,</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representation. </a:t>
            </a:r>
            <a:r>
              <a:rPr sz="1150" dirty="0">
                <a:solidFill>
                  <a:srgbClr val="231F20"/>
                </a:solidFill>
                <a:latin typeface="Montserrat"/>
                <a:cs typeface="Montserrat"/>
              </a:rPr>
              <a:t>This</a:t>
            </a:r>
            <a:r>
              <a:rPr sz="1150" spc="-5" dirty="0">
                <a:solidFill>
                  <a:srgbClr val="231F20"/>
                </a:solidFill>
                <a:latin typeface="Montserrat"/>
                <a:cs typeface="Montserrat"/>
              </a:rPr>
              <a:t> </a:t>
            </a:r>
            <a:r>
              <a:rPr sz="1150" dirty="0">
                <a:solidFill>
                  <a:srgbClr val="231F20"/>
                </a:solidFill>
                <a:latin typeface="Montserrat"/>
                <a:cs typeface="Montserrat"/>
              </a:rPr>
              <a:t>part</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spc="-10" dirty="0">
                <a:solidFill>
                  <a:srgbClr val="231F20"/>
                </a:solidFill>
                <a:latin typeface="Montserrat"/>
                <a:cs typeface="Montserrat"/>
              </a:rPr>
              <a:t>emphasizes </a:t>
            </a:r>
            <a:r>
              <a:rPr sz="1150" dirty="0">
                <a:solidFill>
                  <a:srgbClr val="231F20"/>
                </a:solidFill>
                <a:latin typeface="Montserrat"/>
                <a:cs typeface="Montserrat"/>
              </a:rPr>
              <a:t>the</a:t>
            </a:r>
            <a:r>
              <a:rPr sz="1150" spc="-10" dirty="0">
                <a:solidFill>
                  <a:srgbClr val="231F20"/>
                </a:solidFill>
                <a:latin typeface="Montserrat"/>
                <a:cs typeface="Montserrat"/>
              </a:rPr>
              <a:t> development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thinking</a:t>
            </a:r>
            <a:r>
              <a:rPr sz="1150" spc="-10" dirty="0">
                <a:solidFill>
                  <a:srgbClr val="231F20"/>
                </a:solidFill>
                <a:latin typeface="Montserrat"/>
                <a:cs typeface="Montserrat"/>
              </a:rPr>
              <a:t> logically, </a:t>
            </a:r>
            <a:r>
              <a:rPr sz="1150" dirty="0">
                <a:solidFill>
                  <a:srgbClr val="231F20"/>
                </a:solidFill>
                <a:latin typeface="Montserrat"/>
                <a:cs typeface="Montserrat"/>
              </a:rPr>
              <a:t>breaking</a:t>
            </a:r>
            <a:r>
              <a:rPr sz="1150" spc="-15" dirty="0">
                <a:solidFill>
                  <a:srgbClr val="231F20"/>
                </a:solidFill>
                <a:latin typeface="Montserrat"/>
                <a:cs typeface="Montserrat"/>
              </a:rPr>
              <a:t> </a:t>
            </a:r>
            <a:r>
              <a:rPr sz="1150" spc="-20" dirty="0">
                <a:solidFill>
                  <a:srgbClr val="231F20"/>
                </a:solidFill>
                <a:latin typeface="Montserrat"/>
                <a:cs typeface="Montserrat"/>
              </a:rPr>
              <a:t>down </a:t>
            </a:r>
            <a:r>
              <a:rPr sz="1150" dirty="0">
                <a:solidFill>
                  <a:srgbClr val="231F20"/>
                </a:solidFill>
                <a:latin typeface="Montserrat"/>
                <a:cs typeface="Montserrat"/>
              </a:rPr>
              <a:t>problems,</a:t>
            </a:r>
            <a:r>
              <a:rPr sz="1150" spc="-45"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implementing</a:t>
            </a:r>
            <a:r>
              <a:rPr sz="1150" spc="-40" dirty="0">
                <a:solidFill>
                  <a:srgbClr val="231F20"/>
                </a:solidFill>
                <a:latin typeface="Montserrat"/>
                <a:cs typeface="Montserrat"/>
              </a:rPr>
              <a:t> </a:t>
            </a:r>
            <a:r>
              <a:rPr sz="1150" dirty="0">
                <a:solidFill>
                  <a:srgbClr val="231F20"/>
                </a:solidFill>
                <a:latin typeface="Montserrat"/>
                <a:cs typeface="Montserrat"/>
              </a:rPr>
              <a:t>solutions</a:t>
            </a:r>
            <a:r>
              <a:rPr sz="1150" spc="-40" dirty="0">
                <a:solidFill>
                  <a:srgbClr val="231F20"/>
                </a:solidFill>
                <a:latin typeface="Montserrat"/>
                <a:cs typeface="Montserrat"/>
              </a:rPr>
              <a:t> </a:t>
            </a:r>
            <a:r>
              <a:rPr sz="1150" dirty="0">
                <a:solidFill>
                  <a:srgbClr val="231F20"/>
                </a:solidFill>
                <a:latin typeface="Montserrat"/>
                <a:cs typeface="Montserrat"/>
              </a:rPr>
              <a:t>through</a:t>
            </a:r>
            <a:r>
              <a:rPr sz="1150" spc="-45" dirty="0">
                <a:solidFill>
                  <a:srgbClr val="231F20"/>
                </a:solidFill>
                <a:latin typeface="Montserrat"/>
                <a:cs typeface="Montserrat"/>
              </a:rPr>
              <a:t> </a:t>
            </a:r>
            <a:r>
              <a:rPr sz="1150" spc="-10" dirty="0">
                <a:solidFill>
                  <a:srgbClr val="231F20"/>
                </a:solidFill>
                <a:latin typeface="Montserrat"/>
                <a:cs typeface="Montserrat"/>
              </a:rPr>
              <a:t>programming.</a:t>
            </a:r>
            <a:endParaRPr sz="1150" dirty="0">
              <a:latin typeface="Montserrat"/>
              <a:cs typeface="Montserrat"/>
            </a:endParaRPr>
          </a:p>
          <a:p>
            <a:pPr marL="12700" marR="411480">
              <a:lnSpc>
                <a:spcPts val="1350"/>
              </a:lnSpc>
              <a:spcBef>
                <a:spcPts val="1350"/>
              </a:spcBef>
            </a:pPr>
            <a:r>
              <a:rPr sz="1150" b="1" spc="-10" dirty="0">
                <a:solidFill>
                  <a:srgbClr val="231F20"/>
                </a:solidFill>
                <a:latin typeface="Montserrat"/>
                <a:cs typeface="Montserrat"/>
              </a:rPr>
              <a:t>Programming</a:t>
            </a:r>
            <a:r>
              <a:rPr sz="1150" b="1" spc="-20" dirty="0">
                <a:solidFill>
                  <a:srgbClr val="231F20"/>
                </a:solidFill>
                <a:latin typeface="Montserrat"/>
                <a:cs typeface="Montserrat"/>
              </a:rPr>
              <a:t> </a:t>
            </a:r>
            <a:r>
              <a:rPr sz="1150" b="1" dirty="0">
                <a:solidFill>
                  <a:srgbClr val="231F20"/>
                </a:solidFill>
                <a:latin typeface="Montserrat"/>
                <a:cs typeface="Montserrat"/>
              </a:rPr>
              <a:t>Project:</a:t>
            </a:r>
            <a:r>
              <a:rPr sz="1150" b="1" spc="-15" dirty="0">
                <a:solidFill>
                  <a:srgbClr val="231F20"/>
                </a:solidFill>
                <a:latin typeface="Montserrat"/>
                <a:cs typeface="Montserrat"/>
              </a:rPr>
              <a:t> </a:t>
            </a:r>
            <a:r>
              <a:rPr sz="1150" dirty="0">
                <a:solidFill>
                  <a:srgbClr val="231F20"/>
                </a:solidFill>
                <a:latin typeface="Montserrat"/>
                <a:cs typeface="Montserrat"/>
              </a:rPr>
              <a:t>Although</a:t>
            </a:r>
            <a:r>
              <a:rPr sz="1150" spc="-20" dirty="0">
                <a:solidFill>
                  <a:srgbClr val="231F20"/>
                </a:solidFill>
                <a:latin typeface="Montserrat"/>
                <a:cs typeface="Montserrat"/>
              </a:rPr>
              <a:t> </a:t>
            </a:r>
            <a:r>
              <a:rPr sz="1150" dirty="0">
                <a:solidFill>
                  <a:srgbClr val="231F20"/>
                </a:solidFill>
                <a:latin typeface="Montserrat"/>
                <a:cs typeface="Montserrat"/>
              </a:rPr>
              <a:t>not</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formal</a:t>
            </a:r>
            <a:r>
              <a:rPr sz="1150" spc="-15"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dirty="0">
                <a:solidFill>
                  <a:srgbClr val="231F20"/>
                </a:solidFill>
                <a:latin typeface="Montserrat"/>
                <a:cs typeface="Montserrat"/>
              </a:rPr>
              <a:t>assessment,</a:t>
            </a:r>
            <a:r>
              <a:rPr sz="1150" spc="-15" dirty="0">
                <a:solidFill>
                  <a:srgbClr val="231F20"/>
                </a:solidFill>
                <a:latin typeface="Montserrat"/>
                <a:cs typeface="Montserrat"/>
              </a:rPr>
              <a:t> </a:t>
            </a:r>
            <a:r>
              <a:rPr sz="1150" spc="-10" dirty="0">
                <a:solidFill>
                  <a:srgbClr val="231F20"/>
                </a:solidFill>
                <a:latin typeface="Montserrat"/>
                <a:cs typeface="Montserrat"/>
              </a:rPr>
              <a:t>students</a:t>
            </a:r>
            <a:r>
              <a:rPr sz="1150" spc="50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expected</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engage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programming</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5" dirty="0">
                <a:solidFill>
                  <a:srgbClr val="231F20"/>
                </a:solidFill>
                <a:latin typeface="Montserrat"/>
                <a:cs typeface="Montserrat"/>
              </a:rPr>
              <a:t> </a:t>
            </a:r>
            <a:r>
              <a:rPr sz="1150" dirty="0">
                <a:solidFill>
                  <a:srgbClr val="231F20"/>
                </a:solidFill>
                <a:latin typeface="Montserrat"/>
                <a:cs typeface="Montserrat"/>
              </a:rPr>
              <a:t>helps</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apply</a:t>
            </a:r>
            <a:r>
              <a:rPr sz="1150" spc="-15" dirty="0">
                <a:solidFill>
                  <a:srgbClr val="231F20"/>
                </a:solidFill>
                <a:latin typeface="Montserrat"/>
                <a:cs typeface="Montserrat"/>
              </a:rPr>
              <a:t> </a:t>
            </a:r>
            <a:r>
              <a:rPr sz="1150" spc="-25" dirty="0">
                <a:solidFill>
                  <a:srgbClr val="231F20"/>
                </a:solidFill>
                <a:latin typeface="Montserrat"/>
                <a:cs typeface="Montserrat"/>
              </a:rPr>
              <a:t>the</a:t>
            </a:r>
            <a:endParaRPr sz="1150" dirty="0">
              <a:latin typeface="Montserrat"/>
              <a:cs typeface="Montserrat"/>
            </a:endParaRPr>
          </a:p>
          <a:p>
            <a:pPr marL="12700" marR="243840">
              <a:lnSpc>
                <a:spcPts val="1350"/>
              </a:lnSpc>
            </a:pP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they</a:t>
            </a:r>
            <a:r>
              <a:rPr sz="1150" spc="-15"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dirty="0">
                <a:solidFill>
                  <a:srgbClr val="231F20"/>
                </a:solidFill>
                <a:latin typeface="Montserrat"/>
                <a:cs typeface="Montserrat"/>
              </a:rPr>
              <a:t>acquired</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other</a:t>
            </a:r>
            <a:r>
              <a:rPr sz="1150" spc="-20" dirty="0">
                <a:solidFill>
                  <a:srgbClr val="231F20"/>
                </a:solidFill>
                <a:latin typeface="Montserrat"/>
                <a:cs typeface="Montserrat"/>
              </a:rPr>
              <a:t> </a:t>
            </a:r>
            <a:r>
              <a:rPr sz="1150" dirty="0">
                <a:solidFill>
                  <a:srgbClr val="231F20"/>
                </a:solidFill>
                <a:latin typeface="Montserrat"/>
                <a:cs typeface="Montserrat"/>
              </a:rPr>
              <a:t>units.</a:t>
            </a:r>
            <a:r>
              <a:rPr sz="1150" spc="-15" dirty="0">
                <a:solidFill>
                  <a:srgbClr val="231F20"/>
                </a:solidFill>
                <a:latin typeface="Montserrat"/>
                <a:cs typeface="Montserrat"/>
              </a:rPr>
              <a:t> </a:t>
            </a:r>
            <a:r>
              <a:rPr sz="1150" dirty="0">
                <a:solidFill>
                  <a:srgbClr val="231F20"/>
                </a:solidFill>
                <a:latin typeface="Montserrat"/>
                <a:cs typeface="Montserrat"/>
              </a:rPr>
              <a:t>They</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analyse</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spc="-10" dirty="0">
                <a:solidFill>
                  <a:srgbClr val="231F20"/>
                </a:solidFill>
                <a:latin typeface="Montserrat"/>
                <a:cs typeface="Montserrat"/>
              </a:rPr>
              <a:t>problem, </a:t>
            </a: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solution,</a:t>
            </a:r>
            <a:r>
              <a:rPr sz="1150" spc="-10" dirty="0">
                <a:solidFill>
                  <a:srgbClr val="231F20"/>
                </a:solidFill>
                <a:latin typeface="Montserrat"/>
                <a:cs typeface="Montserrat"/>
              </a:rPr>
              <a:t> develop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solution,</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evaluate </a:t>
            </a:r>
            <a:r>
              <a:rPr sz="1150" dirty="0">
                <a:solidFill>
                  <a:srgbClr val="231F20"/>
                </a:solidFill>
                <a:latin typeface="Montserrat"/>
                <a:cs typeface="Montserrat"/>
              </a:rPr>
              <a:t>the</a:t>
            </a:r>
            <a:r>
              <a:rPr sz="1150" spc="-10" dirty="0">
                <a:solidFill>
                  <a:srgbClr val="231F20"/>
                </a:solidFill>
                <a:latin typeface="Montserrat"/>
                <a:cs typeface="Montserrat"/>
              </a:rPr>
              <a:t> effectiveness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program.</a:t>
            </a:r>
            <a:endParaRPr sz="1150" dirty="0">
              <a:latin typeface="Montserrat"/>
              <a:cs typeface="Montserrat"/>
            </a:endParaRPr>
          </a:p>
          <a:p>
            <a:pPr marL="12700" marR="5080">
              <a:lnSpc>
                <a:spcPts val="1350"/>
              </a:lnSpc>
              <a:spcBef>
                <a:spcPts val="1350"/>
              </a:spcBef>
            </a:pPr>
            <a:r>
              <a:rPr sz="1150" dirty="0">
                <a:solidFill>
                  <a:srgbClr val="231F20"/>
                </a:solidFill>
                <a:latin typeface="Montserrat"/>
                <a:cs typeface="Montserrat"/>
              </a:rPr>
              <a:t>This</a:t>
            </a:r>
            <a:r>
              <a:rPr sz="1150" spc="-10" dirty="0">
                <a:solidFill>
                  <a:srgbClr val="231F20"/>
                </a:solidFill>
                <a:latin typeface="Montserrat"/>
                <a:cs typeface="Montserrat"/>
              </a:rPr>
              <a:t> curriculum</a:t>
            </a:r>
            <a:r>
              <a:rPr sz="1150" spc="-5" dirty="0">
                <a:solidFill>
                  <a:srgbClr val="231F20"/>
                </a:solidFill>
                <a:latin typeface="Montserrat"/>
                <a:cs typeface="Montserrat"/>
              </a:rPr>
              <a:t> </a:t>
            </a:r>
            <a:r>
              <a:rPr sz="1150" dirty="0">
                <a:solidFill>
                  <a:srgbClr val="231F20"/>
                </a:solidFill>
                <a:latin typeface="Montserrat"/>
                <a:cs typeface="Montserrat"/>
              </a:rPr>
              <a:t>is</a:t>
            </a:r>
            <a:r>
              <a:rPr sz="1150" spc="-10" dirty="0">
                <a:solidFill>
                  <a:srgbClr val="231F20"/>
                </a:solidFill>
                <a:latin typeface="Montserrat"/>
                <a:cs typeface="Montserrat"/>
              </a:rPr>
              <a:t> </a:t>
            </a:r>
            <a:r>
              <a:rPr sz="1150" dirty="0">
                <a:solidFill>
                  <a:srgbClr val="231F20"/>
                </a:solidFill>
                <a:latin typeface="Montserrat"/>
                <a:cs typeface="Montserrat"/>
              </a:rPr>
              <a:t>aimed</a:t>
            </a:r>
            <a:r>
              <a:rPr sz="1150" spc="-5" dirty="0">
                <a:solidFill>
                  <a:srgbClr val="231F20"/>
                </a:solidFill>
                <a:latin typeface="Montserrat"/>
                <a:cs typeface="Montserrat"/>
              </a:rPr>
              <a:t> </a:t>
            </a:r>
            <a:r>
              <a:rPr sz="1150" dirty="0">
                <a:solidFill>
                  <a:srgbClr val="231F20"/>
                </a:solidFill>
                <a:latin typeface="Montserrat"/>
                <a:cs typeface="Montserrat"/>
              </a:rPr>
              <a:t>at</a:t>
            </a:r>
            <a:r>
              <a:rPr sz="1150" spc="-10" dirty="0">
                <a:solidFill>
                  <a:srgbClr val="231F20"/>
                </a:solidFill>
                <a:latin typeface="Montserrat"/>
                <a:cs typeface="Montserrat"/>
              </a:rPr>
              <a:t> developing</a:t>
            </a:r>
            <a:r>
              <a:rPr sz="1150" spc="-5"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application</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spc="-20" dirty="0">
                <a:solidFill>
                  <a:srgbClr val="231F20"/>
                </a:solidFill>
                <a:latin typeface="Montserrat"/>
                <a:cs typeface="Montserrat"/>
              </a:rPr>
              <a:t>core </a:t>
            </a:r>
            <a:r>
              <a:rPr sz="1150" dirty="0">
                <a:solidFill>
                  <a:srgbClr val="231F20"/>
                </a:solidFill>
                <a:latin typeface="Montserrat"/>
                <a:cs typeface="Montserrat"/>
              </a:rPr>
              <a:t>concepts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computer</a:t>
            </a:r>
            <a:r>
              <a:rPr sz="1150" spc="-20" dirty="0">
                <a:solidFill>
                  <a:srgbClr val="231F20"/>
                </a:solidFill>
                <a:latin typeface="Montserrat"/>
                <a:cs typeface="Montserrat"/>
              </a:rPr>
              <a:t> </a:t>
            </a:r>
            <a:r>
              <a:rPr sz="1150" dirty="0">
                <a:solidFill>
                  <a:srgbClr val="231F20"/>
                </a:solidFill>
                <a:latin typeface="Montserrat"/>
                <a:cs typeface="Montserrat"/>
              </a:rPr>
              <a:t>science.</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20" dirty="0">
                <a:solidFill>
                  <a:srgbClr val="231F20"/>
                </a:solidFill>
                <a:latin typeface="Montserrat"/>
                <a:cs typeface="Montserrat"/>
              </a:rPr>
              <a:t> </a:t>
            </a:r>
            <a:r>
              <a:rPr sz="1150" dirty="0">
                <a:solidFill>
                  <a:srgbClr val="231F20"/>
                </a:solidFill>
                <a:latin typeface="Montserrat"/>
                <a:cs typeface="Montserrat"/>
              </a:rPr>
              <a:t>prepares</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further</a:t>
            </a:r>
            <a:r>
              <a:rPr sz="1150" spc="-20" dirty="0">
                <a:solidFill>
                  <a:srgbClr val="231F20"/>
                </a:solidFill>
                <a:latin typeface="Montserrat"/>
                <a:cs typeface="Montserrat"/>
              </a:rPr>
              <a:t> </a:t>
            </a:r>
            <a:r>
              <a:rPr sz="1150" dirty="0">
                <a:solidFill>
                  <a:srgbClr val="231F20"/>
                </a:solidFill>
                <a:latin typeface="Montserrat"/>
                <a:cs typeface="Montserrat"/>
              </a:rPr>
              <a:t>education</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computer</a:t>
            </a:r>
            <a:r>
              <a:rPr sz="1150" spc="-20" dirty="0">
                <a:solidFill>
                  <a:srgbClr val="231F20"/>
                </a:solidFill>
                <a:latin typeface="Montserrat"/>
                <a:cs typeface="Montserrat"/>
              </a:rPr>
              <a:t> </a:t>
            </a:r>
            <a:r>
              <a:rPr sz="1150" spc="-10" dirty="0">
                <a:solidFill>
                  <a:srgbClr val="231F20"/>
                </a:solidFill>
                <a:latin typeface="Montserrat"/>
                <a:cs typeface="Montserrat"/>
              </a:rPr>
              <a:t>science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related </a:t>
            </a:r>
            <a:r>
              <a:rPr sz="1150" dirty="0">
                <a:solidFill>
                  <a:srgbClr val="231F20"/>
                </a:solidFill>
                <a:latin typeface="Montserrat"/>
                <a:cs typeface="Montserrat"/>
              </a:rPr>
              <a:t>fields,</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well</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providing</a:t>
            </a:r>
            <a:r>
              <a:rPr sz="1150" spc="-10" dirty="0">
                <a:solidFill>
                  <a:srgbClr val="231F20"/>
                </a:solidFill>
                <a:latin typeface="Montserrat"/>
                <a:cs typeface="Montserrat"/>
              </a:rPr>
              <a:t> </a:t>
            </a:r>
            <a:r>
              <a:rPr sz="1150" dirty="0">
                <a:solidFill>
                  <a:srgbClr val="231F20"/>
                </a:solidFill>
                <a:latin typeface="Montserrat"/>
                <a:cs typeface="Montserrat"/>
              </a:rPr>
              <a:t>valuable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future</a:t>
            </a:r>
            <a:r>
              <a:rPr sz="1150" spc="-10" dirty="0">
                <a:solidFill>
                  <a:srgbClr val="231F20"/>
                </a:solidFill>
                <a:latin typeface="Montserrat"/>
                <a:cs typeface="Montserrat"/>
              </a:rPr>
              <a:t> employment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an</a:t>
            </a:r>
            <a:r>
              <a:rPr sz="1150" spc="-10" dirty="0">
                <a:solidFill>
                  <a:srgbClr val="231F20"/>
                </a:solidFill>
                <a:latin typeface="Montserrat"/>
                <a:cs typeface="Montserrat"/>
              </a:rPr>
              <a:t> increasingly technology-</a:t>
            </a:r>
            <a:r>
              <a:rPr sz="1150" dirty="0">
                <a:solidFill>
                  <a:srgbClr val="231F20"/>
                </a:solidFill>
                <a:latin typeface="Montserrat"/>
                <a:cs typeface="Montserrat"/>
              </a:rPr>
              <a:t>driven</a:t>
            </a:r>
            <a:r>
              <a:rPr sz="1150" spc="-30" dirty="0">
                <a:solidFill>
                  <a:srgbClr val="231F20"/>
                </a:solidFill>
                <a:latin typeface="Montserrat"/>
                <a:cs typeface="Montserrat"/>
              </a:rPr>
              <a:t> </a:t>
            </a:r>
            <a:r>
              <a:rPr sz="1150" spc="-10" dirty="0">
                <a:solidFill>
                  <a:srgbClr val="231F20"/>
                </a:solidFill>
                <a:latin typeface="Montserrat"/>
                <a:cs typeface="Montserrat"/>
              </a:rPr>
              <a:t>world.</a:t>
            </a:r>
            <a:endParaRPr sz="1150" dirty="0">
              <a:latin typeface="Montserrat"/>
              <a:cs typeface="Montserrat"/>
            </a:endParaRPr>
          </a:p>
          <a:p>
            <a:pPr marL="12700">
              <a:lnSpc>
                <a:spcPct val="100000"/>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84150" marR="4128770" indent="-171450">
              <a:lnSpc>
                <a:spcPct val="108700"/>
              </a:lnSpc>
              <a:buFont typeface="Arial" panose="020B0604020202020204" pitchFamily="34" charset="0"/>
              <a:buChar char="•"/>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spc="-10" dirty="0">
                <a:solidFill>
                  <a:srgbClr val="231F20"/>
                </a:solidFill>
                <a:latin typeface="Montserrat"/>
                <a:cs typeface="Montserrat"/>
              </a:rPr>
              <a:t>Computer</a:t>
            </a:r>
            <a:r>
              <a:rPr sz="1150" spc="-25" dirty="0">
                <a:solidFill>
                  <a:srgbClr val="231F20"/>
                </a:solidFill>
                <a:latin typeface="Montserrat"/>
                <a:cs typeface="Montserrat"/>
              </a:rPr>
              <a:t> </a:t>
            </a:r>
            <a:r>
              <a:rPr sz="1150" spc="-10" dirty="0">
                <a:solidFill>
                  <a:srgbClr val="231F20"/>
                </a:solidFill>
                <a:latin typeface="Montserrat"/>
                <a:cs typeface="Montserrat"/>
              </a:rPr>
              <a:t>systems </a:t>
            </a:r>
            <a:endParaRPr lang="en-GB" sz="1150" spc="-10" dirty="0">
              <a:solidFill>
                <a:srgbClr val="231F20"/>
              </a:solidFill>
              <a:latin typeface="Montserrat"/>
              <a:cs typeface="Montserrat"/>
            </a:endParaRPr>
          </a:p>
          <a:p>
            <a:pPr marL="184150" marR="4128770" indent="-171450">
              <a:lnSpc>
                <a:spcPct val="108700"/>
              </a:lnSpc>
              <a:buFont typeface="Arial" panose="020B0604020202020204" pitchFamily="34" charset="0"/>
              <a:buChar char="•"/>
            </a:pP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5"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20" dirty="0">
                <a:solidFill>
                  <a:srgbClr val="231F20"/>
                </a:solidFill>
                <a:latin typeface="Montserrat"/>
                <a:cs typeface="Montserrat"/>
              </a:rPr>
              <a:t> </a:t>
            </a:r>
            <a:r>
              <a:rPr sz="1150" spc="-10" dirty="0">
                <a:solidFill>
                  <a:srgbClr val="231F20"/>
                </a:solidFill>
                <a:latin typeface="Montserrat"/>
                <a:cs typeface="Montserrat"/>
              </a:rPr>
              <a:t>minutes</a:t>
            </a:r>
            <a:endParaRPr sz="1150" dirty="0">
              <a:latin typeface="Montserrat"/>
              <a:cs typeface="Montserrat"/>
            </a:endParaRPr>
          </a:p>
          <a:p>
            <a:pPr>
              <a:lnSpc>
                <a:spcPct val="100000"/>
              </a:lnSpc>
              <a:spcBef>
                <a:spcPts val="95"/>
              </a:spcBef>
            </a:pPr>
            <a:endParaRPr sz="1150" dirty="0">
              <a:latin typeface="Montserrat"/>
              <a:cs typeface="Montserrat"/>
            </a:endParaRPr>
          </a:p>
          <a:p>
            <a:pPr marL="184150" marR="1675130" indent="-171450">
              <a:lnSpc>
                <a:spcPct val="108700"/>
              </a:lnSpc>
              <a:spcBef>
                <a:spcPts val="5"/>
              </a:spcBef>
              <a:buFont typeface="Arial" panose="020B0604020202020204" pitchFamily="34" charset="0"/>
              <a:buChar char="•"/>
            </a:pPr>
            <a:r>
              <a:rPr sz="115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2</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Computational</a:t>
            </a:r>
            <a:r>
              <a:rPr sz="1150" spc="-10" dirty="0">
                <a:solidFill>
                  <a:srgbClr val="231F20"/>
                </a:solidFill>
                <a:latin typeface="Montserrat"/>
                <a:cs typeface="Montserrat"/>
              </a:rPr>
              <a:t> </a:t>
            </a:r>
            <a:r>
              <a:rPr sz="1150" dirty="0">
                <a:solidFill>
                  <a:srgbClr val="231F20"/>
                </a:solidFill>
                <a:latin typeface="Montserrat"/>
                <a:cs typeface="Montserrat"/>
              </a:rPr>
              <a:t>thinking,</a:t>
            </a:r>
            <a:endParaRPr lang="en-GB" sz="1150" dirty="0">
              <a:solidFill>
                <a:srgbClr val="231F20"/>
              </a:solidFill>
              <a:latin typeface="Montserrat"/>
              <a:cs typeface="Montserrat"/>
            </a:endParaRPr>
          </a:p>
          <a:p>
            <a:pPr marL="184150" marR="1675130" indent="-171450">
              <a:lnSpc>
                <a:spcPct val="108700"/>
              </a:lnSpc>
              <a:spcBef>
                <a:spcPts val="5"/>
              </a:spcBef>
              <a:buFont typeface="Arial" panose="020B0604020202020204" pitchFamily="34" charset="0"/>
              <a:buChar char="•"/>
            </a:pPr>
            <a:r>
              <a:rPr sz="1150" spc="-10" dirty="0">
                <a:solidFill>
                  <a:srgbClr val="231F20"/>
                </a:solidFill>
                <a:latin typeface="Montserrat"/>
                <a:cs typeface="Montserrat"/>
              </a:rPr>
              <a:t>algorithms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programming </a:t>
            </a:r>
            <a:endParaRPr lang="en-GB" sz="1150" spc="-10" dirty="0">
              <a:solidFill>
                <a:srgbClr val="231F20"/>
              </a:solidFill>
              <a:latin typeface="Montserrat"/>
              <a:cs typeface="Montserrat"/>
            </a:endParaRPr>
          </a:p>
          <a:p>
            <a:pPr marL="184150" marR="1675130" indent="-171450">
              <a:lnSpc>
                <a:spcPct val="108700"/>
              </a:lnSpc>
              <a:spcBef>
                <a:spcPts val="5"/>
              </a:spcBef>
              <a:buFont typeface="Arial" panose="020B0604020202020204" pitchFamily="34" charset="0"/>
              <a:buChar char="•"/>
            </a:pP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5"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30</a:t>
            </a:r>
            <a:r>
              <a:rPr sz="1150" spc="-20" dirty="0">
                <a:solidFill>
                  <a:srgbClr val="231F20"/>
                </a:solidFill>
                <a:latin typeface="Montserrat"/>
                <a:cs typeface="Montserrat"/>
              </a:rPr>
              <a:t> </a:t>
            </a:r>
            <a:r>
              <a:rPr sz="1150" spc="-10" dirty="0">
                <a:solidFill>
                  <a:srgbClr val="231F20"/>
                </a:solidFill>
                <a:latin typeface="Montserrat"/>
                <a:cs typeface="Montserrat"/>
              </a:rPr>
              <a:t>minutes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45" dirty="0">
                <a:solidFill>
                  <a:srgbClr val="231F20"/>
                </a:solidFill>
                <a:latin typeface="Montserrat"/>
                <a:cs typeface="Montserrat"/>
              </a:rPr>
              <a:t> </a:t>
            </a:r>
            <a:r>
              <a:rPr sz="1150" spc="-10" dirty="0">
                <a:solidFill>
                  <a:srgbClr val="231F20"/>
                </a:solidFill>
                <a:latin typeface="Montserrat"/>
                <a:cs typeface="Montserrat"/>
              </a:rPr>
              <a:t>Computer</a:t>
            </a:r>
            <a:r>
              <a:rPr sz="1150" spc="-40" dirty="0">
                <a:solidFill>
                  <a:srgbClr val="231F20"/>
                </a:solidFill>
                <a:latin typeface="Montserrat"/>
                <a:cs typeface="Montserrat"/>
              </a:rPr>
              <a:t> </a:t>
            </a:r>
            <a:r>
              <a:rPr sz="1150" spc="-10" dirty="0">
                <a:solidFill>
                  <a:srgbClr val="231F20"/>
                </a:solidFill>
                <a:latin typeface="Montserrat"/>
                <a:cs typeface="Montserrat"/>
              </a:rPr>
              <a:t>Science</a:t>
            </a:r>
            <a:endParaRPr lang="en-GB" sz="1150" spc="-10" dirty="0">
              <a:latin typeface="Montserrat"/>
              <a:cs typeface="Montserrat"/>
            </a:endParaRPr>
          </a:p>
          <a:p>
            <a:pPr marL="12700">
              <a:lnSpc>
                <a:spcPts val="1365"/>
              </a:lnSpc>
            </a:pPr>
            <a:endParaRPr lang="en-GB" sz="1150" b="1" spc="-10" dirty="0">
              <a:solidFill>
                <a:srgbClr val="231F20"/>
              </a:solidFill>
              <a:latin typeface="Montserrat"/>
              <a:cs typeface="Montserrat"/>
            </a:endParaRPr>
          </a:p>
          <a:p>
            <a:pPr marL="12700">
              <a:lnSpc>
                <a:spcPts val="1365"/>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5" name="object 5"/>
          <p:cNvSpPr txBox="1"/>
          <p:nvPr/>
        </p:nvSpPr>
        <p:spPr>
          <a:xfrm>
            <a:off x="329299" y="9382527"/>
            <a:ext cx="4058551" cy="925893"/>
          </a:xfrm>
          <a:prstGeom prst="rect">
            <a:avLst/>
          </a:prstGeom>
        </p:spPr>
        <p:txBody>
          <a:bodyPr vert="horz" wrap="square" lIns="0" tIns="27939" rIns="0" bIns="0" rtlCol="0">
            <a:spAutoFit/>
          </a:bodyPr>
          <a:lstStyle/>
          <a:p>
            <a:pPr marL="12700">
              <a:lnSpc>
                <a:spcPct val="100000"/>
              </a:lnSpc>
              <a:spcBef>
                <a:spcPts val="219"/>
              </a:spcBef>
              <a:tabLst>
                <a:tab pos="240665" algn="l"/>
              </a:tabLst>
            </a:pPr>
            <a:r>
              <a:rPr sz="1150" dirty="0">
                <a:solidFill>
                  <a:srgbClr val="231F20"/>
                </a:solidFill>
                <a:latin typeface="Montserrat"/>
                <a:cs typeface="Montserrat"/>
              </a:rPr>
              <a:t>Machine</a:t>
            </a:r>
            <a:r>
              <a:rPr sz="1150" spc="-35" dirty="0">
                <a:solidFill>
                  <a:srgbClr val="231F20"/>
                </a:solidFill>
                <a:latin typeface="Montserrat"/>
                <a:cs typeface="Montserrat"/>
              </a:rPr>
              <a:t> </a:t>
            </a:r>
            <a:r>
              <a:rPr sz="1150" dirty="0">
                <a:solidFill>
                  <a:srgbClr val="231F20"/>
                </a:solidFill>
                <a:latin typeface="Montserrat"/>
                <a:cs typeface="Montserrat"/>
              </a:rPr>
              <a:t>learning</a:t>
            </a:r>
            <a:r>
              <a:rPr sz="1150" spc="-30" dirty="0">
                <a:solidFill>
                  <a:srgbClr val="231F20"/>
                </a:solidFill>
                <a:latin typeface="Montserrat"/>
                <a:cs typeface="Montserrat"/>
              </a:rPr>
              <a:t> </a:t>
            </a:r>
            <a:r>
              <a:rPr sz="1150" spc="-10" dirty="0">
                <a:solidFill>
                  <a:srgbClr val="231F20"/>
                </a:solidFill>
                <a:latin typeface="Montserrat"/>
                <a:cs typeface="Montserrat"/>
              </a:rPr>
              <a:t>engineer</a:t>
            </a:r>
            <a:r>
              <a:rPr lang="en-GB" sz="1150" spc="-10" dirty="0">
                <a:solidFill>
                  <a:srgbClr val="231F20"/>
                </a:solidFill>
                <a:latin typeface="Montserrat"/>
                <a:cs typeface="Montserrat"/>
              </a:rPr>
              <a:t>, </a:t>
            </a:r>
            <a:r>
              <a:rPr sz="1150" dirty="0">
                <a:solidFill>
                  <a:srgbClr val="231F20"/>
                </a:solidFill>
                <a:latin typeface="Montserrat"/>
                <a:cs typeface="Montserrat"/>
              </a:rPr>
              <a:t>Penetration</a:t>
            </a:r>
            <a:r>
              <a:rPr sz="1150" spc="-65" dirty="0">
                <a:solidFill>
                  <a:srgbClr val="231F20"/>
                </a:solidFill>
                <a:latin typeface="Montserrat"/>
                <a:cs typeface="Montserrat"/>
              </a:rPr>
              <a:t> </a:t>
            </a:r>
            <a:r>
              <a:rPr sz="1150" spc="-10" dirty="0">
                <a:solidFill>
                  <a:srgbClr val="231F20"/>
                </a:solidFill>
                <a:latin typeface="Montserrat"/>
                <a:cs typeface="Montserrat"/>
              </a:rPr>
              <a:t>tester</a:t>
            </a:r>
            <a:r>
              <a:rPr lang="en-GB" sz="1150" spc="-10" dirty="0">
                <a:solidFill>
                  <a:srgbClr val="231F20"/>
                </a:solidFill>
                <a:latin typeface="Montserrat"/>
                <a:cs typeface="Montserrat"/>
              </a:rPr>
              <a:t>, </a:t>
            </a:r>
            <a:r>
              <a:rPr sz="1150" spc="-10" dirty="0">
                <a:solidFill>
                  <a:srgbClr val="231F20"/>
                </a:solidFill>
                <a:latin typeface="Montserrat"/>
                <a:cs typeface="Montserrat"/>
              </a:rPr>
              <a:t>Software engineer</a:t>
            </a:r>
            <a:r>
              <a:rPr lang="en-GB" sz="1150" spc="-10" dirty="0">
                <a:solidFill>
                  <a:srgbClr val="231F20"/>
                </a:solidFill>
                <a:latin typeface="Montserrat"/>
                <a:cs typeface="Montserrat"/>
              </a:rPr>
              <a:t>, </a:t>
            </a:r>
            <a:r>
              <a:rPr sz="1150" spc="-10" dirty="0">
                <a:solidFill>
                  <a:srgbClr val="231F20"/>
                </a:solidFill>
                <a:latin typeface="Montserrat"/>
                <a:cs typeface="Montserrat"/>
              </a:rPr>
              <a:t>Systems</a:t>
            </a:r>
            <a:r>
              <a:rPr sz="1150" spc="-20" dirty="0">
                <a:solidFill>
                  <a:srgbClr val="231F20"/>
                </a:solidFill>
                <a:latin typeface="Montserrat"/>
                <a:cs typeface="Montserrat"/>
              </a:rPr>
              <a:t> </a:t>
            </a:r>
            <a:r>
              <a:rPr sz="1150" spc="-10" dirty="0">
                <a:solidFill>
                  <a:srgbClr val="231F20"/>
                </a:solidFill>
                <a:latin typeface="Montserrat"/>
                <a:cs typeface="Montserrat"/>
              </a:rPr>
              <a:t>analyst</a:t>
            </a:r>
            <a:r>
              <a:rPr lang="en-GB" sz="1150" spc="-10" dirty="0">
                <a:solidFill>
                  <a:srgbClr val="231F20"/>
                </a:solidFill>
                <a:latin typeface="Montserrat"/>
                <a:cs typeface="Montserrat"/>
              </a:rPr>
              <a:t>, </a:t>
            </a:r>
            <a:r>
              <a:rPr sz="1150" dirty="0">
                <a:solidFill>
                  <a:srgbClr val="231F20"/>
                </a:solidFill>
                <a:latin typeface="Montserrat"/>
                <a:cs typeface="Montserrat"/>
              </a:rPr>
              <a:t>UX</a:t>
            </a:r>
            <a:r>
              <a:rPr sz="1150" spc="-25" dirty="0">
                <a:solidFill>
                  <a:srgbClr val="231F20"/>
                </a:solidFill>
                <a:latin typeface="Montserrat"/>
                <a:cs typeface="Montserrat"/>
              </a:rPr>
              <a:t> </a:t>
            </a:r>
            <a:r>
              <a:rPr sz="1150" spc="-10" dirty="0">
                <a:solidFill>
                  <a:srgbClr val="231F20"/>
                </a:solidFill>
                <a:latin typeface="Montserrat"/>
                <a:cs typeface="Montserrat"/>
              </a:rPr>
              <a:t>designer</a:t>
            </a:r>
            <a:r>
              <a:rPr lang="en-GB" sz="1150" spc="-10" dirty="0">
                <a:solidFill>
                  <a:srgbClr val="231F20"/>
                </a:solidFill>
                <a:latin typeface="Montserrat"/>
                <a:cs typeface="Montserrat"/>
              </a:rPr>
              <a:t>, </a:t>
            </a:r>
            <a:r>
              <a:rPr sz="1150" spc="-10" dirty="0">
                <a:solidFill>
                  <a:srgbClr val="231F20"/>
                </a:solidFill>
                <a:latin typeface="Montserrat"/>
                <a:cs typeface="Montserrat"/>
              </a:rPr>
              <a:t>Web</a:t>
            </a:r>
            <a:r>
              <a:rPr sz="1150" spc="-50" dirty="0">
                <a:solidFill>
                  <a:srgbClr val="231F20"/>
                </a:solidFill>
                <a:latin typeface="Montserrat"/>
                <a:cs typeface="Montserrat"/>
              </a:rPr>
              <a:t> </a:t>
            </a:r>
            <a:r>
              <a:rPr sz="1150" spc="-10" dirty="0">
                <a:solidFill>
                  <a:srgbClr val="231F20"/>
                </a:solidFill>
                <a:latin typeface="Montserrat"/>
                <a:cs typeface="Montserrat"/>
              </a:rPr>
              <a:t>designer</a:t>
            </a:r>
            <a:r>
              <a:rPr lang="en-GB" sz="1150" spc="-10" dirty="0">
                <a:solidFill>
                  <a:srgbClr val="231F20"/>
                </a:solidFill>
                <a:latin typeface="Montserrat"/>
                <a:cs typeface="Montserrat"/>
              </a:rPr>
              <a:t>, </a:t>
            </a:r>
            <a:r>
              <a:rPr lang="en-GB" sz="1150" dirty="0">
                <a:solidFill>
                  <a:srgbClr val="231F20"/>
                </a:solidFill>
                <a:latin typeface="Montserrat"/>
                <a:cs typeface="Montserrat"/>
              </a:rPr>
              <a:t>Cyber</a:t>
            </a:r>
            <a:r>
              <a:rPr lang="en-GB" sz="1150" spc="-50" dirty="0">
                <a:solidFill>
                  <a:srgbClr val="231F20"/>
                </a:solidFill>
                <a:latin typeface="Montserrat"/>
                <a:cs typeface="Montserrat"/>
              </a:rPr>
              <a:t> </a:t>
            </a:r>
            <a:r>
              <a:rPr lang="en-GB" sz="1150" dirty="0">
                <a:solidFill>
                  <a:srgbClr val="231F20"/>
                </a:solidFill>
                <a:latin typeface="Montserrat"/>
                <a:cs typeface="Montserrat"/>
              </a:rPr>
              <a:t>security</a:t>
            </a:r>
            <a:r>
              <a:rPr lang="en-GB" sz="1150" spc="-50" dirty="0">
                <a:solidFill>
                  <a:srgbClr val="231F20"/>
                </a:solidFill>
                <a:latin typeface="Montserrat"/>
                <a:cs typeface="Montserrat"/>
              </a:rPr>
              <a:t> </a:t>
            </a:r>
            <a:r>
              <a:rPr lang="en-GB" sz="1150" spc="-10" dirty="0">
                <a:solidFill>
                  <a:srgbClr val="231F20"/>
                </a:solidFill>
                <a:latin typeface="Montserrat"/>
                <a:cs typeface="Montserrat"/>
              </a:rPr>
              <a:t>analyst, </a:t>
            </a:r>
            <a:r>
              <a:rPr lang="en-GB" sz="1150" dirty="0">
                <a:solidFill>
                  <a:srgbClr val="231F20"/>
                </a:solidFill>
                <a:latin typeface="Montserrat"/>
                <a:cs typeface="Montserrat"/>
              </a:rPr>
              <a:t>Data </a:t>
            </a:r>
            <a:r>
              <a:rPr lang="en-GB" sz="1150" spc="-10" dirty="0">
                <a:solidFill>
                  <a:srgbClr val="231F20"/>
                </a:solidFill>
                <a:latin typeface="Montserrat"/>
                <a:cs typeface="Montserrat"/>
              </a:rPr>
              <a:t>analyst, Forensic computer analyst</a:t>
            </a:r>
            <a:r>
              <a:rPr lang="en-GB" sz="1150" spc="-10" dirty="0">
                <a:latin typeface="Montserrat"/>
                <a:cs typeface="Montserrat"/>
              </a:rPr>
              <a:t>, </a:t>
            </a:r>
            <a:r>
              <a:rPr lang="en-GB" sz="1150" dirty="0">
                <a:solidFill>
                  <a:srgbClr val="231F20"/>
                </a:solidFill>
                <a:latin typeface="Montserrat"/>
                <a:cs typeface="Montserrat"/>
              </a:rPr>
              <a:t>Games</a:t>
            </a:r>
            <a:r>
              <a:rPr lang="en-GB" sz="1150" spc="-15" dirty="0">
                <a:solidFill>
                  <a:srgbClr val="231F20"/>
                </a:solidFill>
                <a:latin typeface="Montserrat"/>
                <a:cs typeface="Montserrat"/>
              </a:rPr>
              <a:t> </a:t>
            </a:r>
            <a:r>
              <a:rPr lang="en-GB" sz="1150" spc="-10" dirty="0">
                <a:solidFill>
                  <a:srgbClr val="231F20"/>
                </a:solidFill>
                <a:latin typeface="Montserrat"/>
                <a:cs typeface="Montserrat"/>
              </a:rPr>
              <a:t>developer and many more!</a:t>
            </a:r>
            <a:endParaRPr lang="en-GB" sz="1150" dirty="0">
              <a:latin typeface="Montserrat"/>
              <a:cs typeface="Montserrat"/>
            </a:endParaRPr>
          </a:p>
          <a:p>
            <a:pPr marL="240665" indent="-227965">
              <a:lnSpc>
                <a:spcPct val="100000"/>
              </a:lnSpc>
              <a:spcBef>
                <a:spcPts val="120"/>
              </a:spcBef>
              <a:buChar char="•"/>
              <a:tabLst>
                <a:tab pos="240665" algn="l"/>
              </a:tabLst>
            </a:pPr>
            <a:endParaRPr sz="1150" dirty="0">
              <a:latin typeface="Montserrat"/>
              <a:cs typeface="Montserrat"/>
            </a:endParaRPr>
          </a:p>
        </p:txBody>
      </p:sp>
      <p:sp>
        <p:nvSpPr>
          <p:cNvPr id="8" name="TextBox 7">
            <a:extLst>
              <a:ext uri="{FF2B5EF4-FFF2-40B4-BE49-F238E27FC236}">
                <a16:creationId xmlns:a16="http://schemas.microsoft.com/office/drawing/2014/main" id="{679C480A-6E98-4695-812C-9216AB9D6DF2}"/>
              </a:ext>
            </a:extLst>
          </p:cNvPr>
          <p:cNvSpPr txBox="1"/>
          <p:nvPr/>
        </p:nvSpPr>
        <p:spPr>
          <a:xfrm>
            <a:off x="4540250" y="7523285"/>
            <a:ext cx="2945841" cy="2677656"/>
          </a:xfrm>
          <a:prstGeom prst="rect">
            <a:avLst/>
          </a:prstGeom>
          <a:noFill/>
        </p:spPr>
        <p:txBody>
          <a:bodyPr wrap="square" rtlCol="0">
            <a:spAutoFit/>
          </a:bodyPr>
          <a:lstStyle/>
          <a:p>
            <a:pPr lvl="0">
              <a:buSzPts val="1000"/>
              <a:tabLst>
                <a:tab pos="457200" algn="l"/>
              </a:tabLst>
            </a:pPr>
            <a:r>
              <a:rPr lang="en-GB" sz="1400" b="1" dirty="0">
                <a:solidFill>
                  <a:schemeClr val="tx1"/>
                </a:solidFill>
                <a:latin typeface="Calibri" panose="020F0502020204030204" pitchFamily="34" charset="0"/>
                <a:ea typeface="Calibri" panose="020F0502020204030204" pitchFamily="34" charset="0"/>
              </a:rPr>
              <a:t>Keep in mind..</a:t>
            </a:r>
            <a:endParaRPr lang="en-GB" sz="1400" b="1" dirty="0">
              <a:solidFill>
                <a:schemeClr val="tx1"/>
              </a:solidFill>
              <a:effectLst/>
              <a:latin typeface="Calibri" panose="020F0502020204030204" pitchFamily="34" charset="0"/>
              <a:ea typeface="Calibri" panose="020F0502020204030204" pitchFamily="34" charset="0"/>
            </a:endParaRPr>
          </a:p>
          <a:p>
            <a:pPr lvl="0">
              <a:buSzPts val="1000"/>
              <a:tabLst>
                <a:tab pos="457200" algn="l"/>
              </a:tabLst>
            </a:pPr>
            <a:endParaRPr lang="en-GB" sz="1400" b="1"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Students need to be studying higher tier maths</a:t>
            </a:r>
          </a:p>
          <a:p>
            <a:pPr lvl="0">
              <a:buSzPts val="1000"/>
              <a:tabLst>
                <a:tab pos="457200" algn="l"/>
              </a:tabLst>
            </a:pPr>
            <a:endParaRPr lang="en-GB" sz="1400"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This course is not needed to progress onto Computer Science A-levels</a:t>
            </a:r>
          </a:p>
          <a:p>
            <a:pPr lvl="0">
              <a:buSzPts val="1000"/>
              <a:tabLst>
                <a:tab pos="457200" algn="l"/>
              </a:tabLst>
            </a:pPr>
            <a:endParaRPr lang="en-GB" sz="1400"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Acceptance onto this course will need teacher approval of suitability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40995">
              <a:lnSpc>
                <a:spcPct val="100000"/>
              </a:lnSpc>
              <a:spcBef>
                <a:spcPts val="100"/>
              </a:spcBef>
            </a:pPr>
            <a:r>
              <a:rPr dirty="0"/>
              <a:t>GCSE</a:t>
            </a:r>
            <a:r>
              <a:rPr spc="-45" dirty="0"/>
              <a:t> </a:t>
            </a:r>
            <a:r>
              <a:rPr dirty="0"/>
              <a:t>Food</a:t>
            </a:r>
            <a:r>
              <a:rPr spc="-40" dirty="0"/>
              <a:t> </a:t>
            </a:r>
            <a:r>
              <a:rPr spc="-20" dirty="0"/>
              <a:t>Preparation</a:t>
            </a:r>
            <a:r>
              <a:rPr spc="-40" dirty="0"/>
              <a:t> </a:t>
            </a:r>
            <a:r>
              <a:rPr dirty="0"/>
              <a:t>and</a:t>
            </a:r>
            <a:r>
              <a:rPr spc="-40" dirty="0"/>
              <a:t> </a:t>
            </a:r>
            <a:r>
              <a:rPr spc="-10" dirty="0"/>
              <a:t>Nutrition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154" y="725128"/>
            <a:ext cx="6901815" cy="7415876"/>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AQA</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a:t>
            </a:r>
            <a:r>
              <a:rPr lang="en-GB" sz="1150" dirty="0" err="1">
                <a:solidFill>
                  <a:srgbClr val="231F20"/>
                </a:solidFill>
                <a:latin typeface="Montserrat"/>
                <a:cs typeface="Montserrat"/>
              </a:rPr>
              <a:t>rs</a:t>
            </a:r>
            <a:r>
              <a:rPr lang="en-GB" sz="1150" dirty="0">
                <a:solidFill>
                  <a:srgbClr val="231F20"/>
                </a:solidFill>
                <a:latin typeface="Montserrat"/>
                <a:cs typeface="Montserrat"/>
              </a:rPr>
              <a:t> Harvey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7874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0" dirty="0">
                <a:solidFill>
                  <a:srgbClr val="231F20"/>
                </a:solidFill>
                <a:latin typeface="Montserrat"/>
                <a:cs typeface="Montserrat"/>
              </a:rPr>
              <a:t> </a:t>
            </a:r>
            <a:r>
              <a:rPr sz="1150" dirty="0">
                <a:solidFill>
                  <a:srgbClr val="231F20"/>
                </a:solidFill>
                <a:latin typeface="Montserrat"/>
                <a:cs typeface="Montserrat"/>
              </a:rPr>
              <a:t>focuses</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practical</a:t>
            </a:r>
            <a:r>
              <a:rPr sz="1150" spc="-30" dirty="0">
                <a:solidFill>
                  <a:srgbClr val="231F20"/>
                </a:solidFill>
                <a:latin typeface="Montserrat"/>
                <a:cs typeface="Montserrat"/>
              </a:rPr>
              <a:t> </a:t>
            </a:r>
            <a:r>
              <a:rPr sz="1150" dirty="0">
                <a:solidFill>
                  <a:srgbClr val="231F20"/>
                </a:solidFill>
                <a:latin typeface="Montserrat"/>
                <a:cs typeface="Montserrat"/>
              </a:rPr>
              <a:t>cooking</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ensure</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spc="-10" dirty="0">
                <a:solidFill>
                  <a:srgbClr val="231F20"/>
                </a:solidFill>
                <a:latin typeface="Montserrat"/>
                <a:cs typeface="Montserrat"/>
              </a:rPr>
              <a:t>thorough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nutrition,</a:t>
            </a:r>
            <a:r>
              <a:rPr sz="1150" spc="-15" dirty="0">
                <a:solidFill>
                  <a:srgbClr val="231F20"/>
                </a:solidFill>
                <a:latin typeface="Montserrat"/>
                <a:cs typeface="Montserrat"/>
              </a:rPr>
              <a:t> </a:t>
            </a:r>
            <a:r>
              <a:rPr sz="1150" dirty="0">
                <a:solidFill>
                  <a:srgbClr val="231F20"/>
                </a:solidFill>
                <a:latin typeface="Montserrat"/>
                <a:cs typeface="Montserrat"/>
              </a:rPr>
              <a:t>food</a:t>
            </a:r>
            <a:r>
              <a:rPr sz="1150" spc="-15" dirty="0">
                <a:solidFill>
                  <a:srgbClr val="231F20"/>
                </a:solidFill>
                <a:latin typeface="Montserrat"/>
                <a:cs typeface="Montserrat"/>
              </a:rPr>
              <a:t> </a:t>
            </a:r>
            <a:r>
              <a:rPr sz="1150" spc="-10" dirty="0">
                <a:solidFill>
                  <a:srgbClr val="231F20"/>
                </a:solidFill>
                <a:latin typeface="Montserrat"/>
                <a:cs typeface="Montserrat"/>
              </a:rPr>
              <a:t>provenance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working</a:t>
            </a:r>
            <a:r>
              <a:rPr sz="1150" spc="-15" dirty="0">
                <a:solidFill>
                  <a:srgbClr val="231F20"/>
                </a:solidFill>
                <a:latin typeface="Montserrat"/>
                <a:cs typeface="Montserrat"/>
              </a:rPr>
              <a:t> </a:t>
            </a:r>
            <a:r>
              <a:rPr sz="1150" spc="-10" dirty="0">
                <a:solidFill>
                  <a:srgbClr val="231F20"/>
                </a:solidFill>
                <a:latin typeface="Montserrat"/>
                <a:cs typeface="Montserrat"/>
              </a:rPr>
              <a:t>characteristics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food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its</a:t>
            </a:r>
            <a:r>
              <a:rPr sz="1150" spc="-15" dirty="0">
                <a:solidFill>
                  <a:srgbClr val="231F20"/>
                </a:solidFill>
                <a:latin typeface="Montserrat"/>
                <a:cs typeface="Montserrat"/>
              </a:rPr>
              <a:t> </a:t>
            </a:r>
            <a:r>
              <a:rPr sz="1150" dirty="0">
                <a:solidFill>
                  <a:srgbClr val="231F20"/>
                </a:solidFill>
                <a:latin typeface="Montserrat"/>
                <a:cs typeface="Montserrat"/>
              </a:rPr>
              <a:t>heart,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20" dirty="0">
                <a:solidFill>
                  <a:srgbClr val="231F20"/>
                </a:solidFill>
                <a:latin typeface="Montserrat"/>
                <a:cs typeface="Montserrat"/>
              </a:rPr>
              <a:t> </a:t>
            </a:r>
            <a:r>
              <a:rPr sz="1150" dirty="0">
                <a:solidFill>
                  <a:srgbClr val="231F20"/>
                </a:solidFill>
                <a:latin typeface="Montserrat"/>
                <a:cs typeface="Montserrat"/>
              </a:rPr>
              <a:t>focuses</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15" dirty="0">
                <a:solidFill>
                  <a:srgbClr val="231F20"/>
                </a:solidFill>
                <a:latin typeface="Montserrat"/>
                <a:cs typeface="Montserrat"/>
              </a:rPr>
              <a:t> </a:t>
            </a:r>
            <a:r>
              <a:rPr sz="1150" dirty="0">
                <a:solidFill>
                  <a:srgbClr val="231F20"/>
                </a:solidFill>
                <a:latin typeface="Montserrat"/>
                <a:cs typeface="Montserrat"/>
              </a:rPr>
              <a:t>nurturing</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skills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give</a:t>
            </a:r>
            <a:r>
              <a:rPr sz="1150" spc="-25" dirty="0">
                <a:solidFill>
                  <a:srgbClr val="231F20"/>
                </a:solidFill>
                <a:latin typeface="Montserrat"/>
                <a:cs typeface="Montserrat"/>
              </a:rPr>
              <a:t> </a:t>
            </a:r>
            <a:r>
              <a:rPr sz="1150" dirty="0">
                <a:solidFill>
                  <a:srgbClr val="231F20"/>
                </a:solidFill>
                <a:latin typeface="Montserrat"/>
                <a:cs typeface="Montserrat"/>
              </a:rPr>
              <a:t>them</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strong</a:t>
            </a:r>
            <a:r>
              <a:rPr sz="1150" spc="-2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1300" indent="-228600">
              <a:lnSpc>
                <a:spcPts val="1365"/>
              </a:lnSpc>
              <a:spcBef>
                <a:spcPts val="430"/>
              </a:spcBef>
              <a:buChar char="•"/>
              <a:tabLst>
                <a:tab pos="241300" algn="l"/>
              </a:tabLst>
            </a:pPr>
            <a:r>
              <a:rPr sz="1150" dirty="0">
                <a:solidFill>
                  <a:srgbClr val="231F20"/>
                </a:solidFill>
                <a:latin typeface="Montserrat"/>
                <a:cs typeface="Montserrat"/>
              </a:rPr>
              <a:t>Food</a:t>
            </a:r>
            <a:r>
              <a:rPr sz="1150" spc="-25" dirty="0">
                <a:solidFill>
                  <a:srgbClr val="231F20"/>
                </a:solidFill>
                <a:latin typeface="Montserrat"/>
                <a:cs typeface="Montserrat"/>
              </a:rPr>
              <a:t> </a:t>
            </a:r>
            <a:r>
              <a:rPr sz="1150" dirty="0">
                <a:solidFill>
                  <a:srgbClr val="231F20"/>
                </a:solidFill>
                <a:latin typeface="Montserrat"/>
                <a:cs typeface="Montserrat"/>
              </a:rPr>
              <a:t>preparation</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spc="-10" dirty="0">
                <a:solidFill>
                  <a:srgbClr val="231F20"/>
                </a:solidFill>
                <a:latin typeface="Montserrat"/>
                <a:cs typeface="Montserrat"/>
              </a:rPr>
              <a:t>integrated</a:t>
            </a:r>
            <a:r>
              <a:rPr sz="1150" spc="-25" dirty="0">
                <a:solidFill>
                  <a:srgbClr val="231F20"/>
                </a:solidFill>
                <a:latin typeface="Montserrat"/>
                <a:cs typeface="Montserrat"/>
              </a:rPr>
              <a:t> </a:t>
            </a:r>
            <a:r>
              <a:rPr sz="1150" dirty="0">
                <a:solidFill>
                  <a:srgbClr val="231F20"/>
                </a:solidFill>
                <a:latin typeface="Montserrat"/>
                <a:cs typeface="Montserrat"/>
              </a:rPr>
              <a:t>into</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5" dirty="0">
                <a:solidFill>
                  <a:srgbClr val="231F20"/>
                </a:solidFill>
                <a:latin typeface="Montserrat"/>
                <a:cs typeface="Montserrat"/>
              </a:rPr>
              <a:t> </a:t>
            </a:r>
            <a:r>
              <a:rPr sz="1150" dirty="0">
                <a:solidFill>
                  <a:srgbClr val="231F20"/>
                </a:solidFill>
                <a:latin typeface="Montserrat"/>
                <a:cs typeface="Montserrat"/>
              </a:rPr>
              <a:t>core</a:t>
            </a:r>
            <a:r>
              <a:rPr sz="1150" spc="-20" dirty="0">
                <a:solidFill>
                  <a:srgbClr val="231F20"/>
                </a:solidFill>
                <a:latin typeface="Montserrat"/>
                <a:cs typeface="Montserrat"/>
              </a:rPr>
              <a:t> </a:t>
            </a:r>
            <a:r>
              <a:rPr sz="1150" spc="-10" dirty="0">
                <a:solidFill>
                  <a:srgbClr val="231F20"/>
                </a:solidFill>
                <a:latin typeface="Montserrat"/>
                <a:cs typeface="Montserrat"/>
              </a:rPr>
              <a:t>topics:</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nutrition</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health</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science</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safety</a:t>
            </a:r>
            <a:endParaRPr sz="1150" dirty="0">
              <a:latin typeface="Montserrat"/>
              <a:cs typeface="Montserrat"/>
            </a:endParaRPr>
          </a:p>
          <a:p>
            <a:pPr marL="241300" indent="-228600">
              <a:lnSpc>
                <a:spcPts val="1350"/>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choice</a:t>
            </a:r>
            <a:endParaRPr sz="1150" dirty="0">
              <a:latin typeface="Montserrat"/>
              <a:cs typeface="Montserrat"/>
            </a:endParaRPr>
          </a:p>
          <a:p>
            <a:pPr marL="241300" indent="-228600">
              <a:lnSpc>
                <a:spcPts val="1365"/>
              </a:lnSpc>
              <a:buChar char="•"/>
              <a:tabLst>
                <a:tab pos="241300"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provenance.</a:t>
            </a:r>
            <a:endParaRPr sz="1150" dirty="0">
              <a:latin typeface="Montserrat"/>
              <a:cs typeface="Montserrat"/>
            </a:endParaRPr>
          </a:p>
          <a:p>
            <a:pPr marL="12700" marR="732155">
              <a:lnSpc>
                <a:spcPct val="115900"/>
              </a:lnSpc>
              <a:spcBef>
                <a:spcPts val="600"/>
              </a:spcBef>
            </a:pPr>
            <a:r>
              <a:rPr sz="1150" dirty="0">
                <a:solidFill>
                  <a:srgbClr val="231F20"/>
                </a:solidFill>
                <a:latin typeface="Montserrat"/>
                <a:cs typeface="Montserrat"/>
              </a:rPr>
              <a:t>In</a:t>
            </a:r>
            <a:r>
              <a:rPr sz="1150" spc="-25"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focus</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while</a:t>
            </a:r>
            <a:r>
              <a:rPr sz="1150" spc="-20" dirty="0">
                <a:solidFill>
                  <a:srgbClr val="231F20"/>
                </a:solidFill>
                <a:latin typeface="Montserrat"/>
                <a:cs typeface="Montserrat"/>
              </a:rPr>
              <a:t> </a:t>
            </a:r>
            <a:r>
              <a:rPr sz="1150" dirty="0">
                <a:solidFill>
                  <a:srgbClr val="231F20"/>
                </a:solidFill>
                <a:latin typeface="Montserrat"/>
                <a:cs typeface="Montserrat"/>
              </a:rPr>
              <a:t>practicing</a:t>
            </a:r>
            <a:r>
              <a:rPr sz="1150" spc="-20" dirty="0">
                <a:solidFill>
                  <a:srgbClr val="231F20"/>
                </a:solidFill>
                <a:latin typeface="Montserrat"/>
                <a:cs typeface="Montserrat"/>
              </a:rPr>
              <a:t> </a:t>
            </a:r>
            <a:r>
              <a:rPr sz="1150" spc="-25" dirty="0">
                <a:solidFill>
                  <a:srgbClr val="231F20"/>
                </a:solidFill>
                <a:latin typeface="Montserrat"/>
                <a:cs typeface="Montserrat"/>
              </a:rPr>
              <a:t>new </a:t>
            </a:r>
            <a:r>
              <a:rPr sz="1150" dirty="0">
                <a:solidFill>
                  <a:srgbClr val="231F20"/>
                </a:solidFill>
                <a:latin typeface="Montserrat"/>
                <a:cs typeface="Montserrat"/>
              </a:rPr>
              <a:t>techniques</a:t>
            </a:r>
            <a:r>
              <a:rPr sz="1150" spc="-50" dirty="0">
                <a:solidFill>
                  <a:srgbClr val="231F20"/>
                </a:solidFill>
                <a:latin typeface="Montserrat"/>
                <a:cs typeface="Montserrat"/>
              </a:rPr>
              <a:t> </a:t>
            </a:r>
            <a:r>
              <a:rPr sz="1150" spc="-10" dirty="0">
                <a:solidFill>
                  <a:srgbClr val="231F20"/>
                </a:solidFill>
                <a:latin typeface="Montserrat"/>
                <a:cs typeface="Montserrat"/>
              </a:rPr>
              <a:t>alongside.</a:t>
            </a:r>
            <a:endParaRPr sz="1150" dirty="0">
              <a:latin typeface="Montserrat"/>
              <a:cs typeface="Montserrat"/>
            </a:endParaRPr>
          </a:p>
          <a:p>
            <a:pPr marL="12700" marR="5080">
              <a:lnSpc>
                <a:spcPct val="11590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Year</a:t>
            </a:r>
            <a:r>
              <a:rPr sz="1150" spc="-15"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we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apply</a:t>
            </a:r>
            <a:r>
              <a:rPr sz="1150" spc="-15" dirty="0">
                <a:solidFill>
                  <a:srgbClr val="231F20"/>
                </a:solidFill>
                <a:latin typeface="Montserrat"/>
                <a:cs typeface="Montserrat"/>
              </a:rPr>
              <a:t> </a:t>
            </a:r>
            <a:r>
              <a:rPr sz="1150" dirty="0">
                <a:solidFill>
                  <a:srgbClr val="231F20"/>
                </a:solidFill>
                <a:latin typeface="Montserrat"/>
                <a:cs typeface="Montserrat"/>
              </a:rPr>
              <a:t>our</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gained</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1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15" dirty="0">
                <a:solidFill>
                  <a:srgbClr val="231F20"/>
                </a:solidFill>
                <a:latin typeface="Montserrat"/>
                <a:cs typeface="Montserrat"/>
              </a:rPr>
              <a:t> </a:t>
            </a:r>
            <a:r>
              <a:rPr sz="1150" dirty="0">
                <a:solidFill>
                  <a:srgbClr val="231F20"/>
                </a:solidFill>
                <a:latin typeface="Montserrat"/>
                <a:cs typeface="Montserrat"/>
              </a:rPr>
              <a:t>exam</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25" dirty="0">
                <a:solidFill>
                  <a:srgbClr val="231F20"/>
                </a:solidFill>
                <a:latin typeface="Montserrat"/>
                <a:cs typeface="Montserrat"/>
              </a:rPr>
              <a:t>end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year.</a:t>
            </a:r>
            <a:endParaRPr sz="1150" dirty="0">
              <a:latin typeface="Montserrat"/>
              <a:cs typeface="Montserrat"/>
            </a:endParaRPr>
          </a:p>
          <a:p>
            <a:pPr marL="12700">
              <a:lnSpc>
                <a:spcPct val="100000"/>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20" dirty="0">
                <a:solidFill>
                  <a:srgbClr val="231F20"/>
                </a:solidFill>
                <a:latin typeface="Montserrat"/>
                <a:cs typeface="Montserrat"/>
              </a:rPr>
              <a:t> </a:t>
            </a:r>
            <a:r>
              <a:rPr sz="1150" dirty="0">
                <a:solidFill>
                  <a:srgbClr val="231F20"/>
                </a:solidFill>
                <a:latin typeface="Montserrat"/>
                <a:cs typeface="Montserrat"/>
              </a:rPr>
              <a:t>your</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dirty="0">
                <a:solidFill>
                  <a:srgbClr val="231F20"/>
                </a:solidFill>
                <a:latin typeface="Montserrat"/>
                <a:cs typeface="Montserrat"/>
              </a:rPr>
              <a:t>GCSE</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25400">
              <a:lnSpc>
                <a:spcPct val="108700"/>
              </a:lnSpc>
            </a:pPr>
            <a:r>
              <a:rPr sz="1150" dirty="0">
                <a:solidFill>
                  <a:srgbClr val="231F20"/>
                </a:solidFill>
                <a:latin typeface="Montserrat"/>
                <a:cs typeface="Montserrat"/>
              </a:rPr>
              <a:t>NEAs</a:t>
            </a:r>
            <a:r>
              <a:rPr sz="1150" spc="-25" dirty="0">
                <a:solidFill>
                  <a:srgbClr val="231F20"/>
                </a:solidFill>
                <a:latin typeface="Montserrat"/>
                <a:cs typeface="Montserrat"/>
              </a:rPr>
              <a:t> </a:t>
            </a:r>
            <a:r>
              <a:rPr sz="1150" dirty="0">
                <a:solidFill>
                  <a:srgbClr val="231F20"/>
                </a:solidFill>
                <a:latin typeface="Montserrat"/>
                <a:cs typeface="Montserrat"/>
              </a:rPr>
              <a:t>(non-examination</a:t>
            </a:r>
            <a:r>
              <a:rPr sz="1150" spc="-25" dirty="0">
                <a:solidFill>
                  <a:srgbClr val="231F20"/>
                </a:solidFill>
                <a:latin typeface="Montserrat"/>
                <a:cs typeface="Montserrat"/>
              </a:rPr>
              <a:t> </a:t>
            </a:r>
            <a:r>
              <a:rPr sz="1150" dirty="0">
                <a:solidFill>
                  <a:srgbClr val="231F20"/>
                </a:solidFill>
                <a:latin typeface="Montserrat"/>
                <a:cs typeface="Montserrat"/>
              </a:rPr>
              <a:t>assessments)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split</a:t>
            </a:r>
            <a:r>
              <a:rPr sz="1150" spc="-20" dirty="0">
                <a:solidFill>
                  <a:srgbClr val="231F20"/>
                </a:solidFill>
                <a:latin typeface="Montserrat"/>
                <a:cs typeface="Montserrat"/>
              </a:rPr>
              <a:t> </a:t>
            </a:r>
            <a:r>
              <a:rPr sz="1150" dirty="0">
                <a:solidFill>
                  <a:srgbClr val="231F20"/>
                </a:solidFill>
                <a:latin typeface="Montserrat"/>
                <a:cs typeface="Montserrat"/>
              </a:rPr>
              <a:t>into</a:t>
            </a:r>
            <a:r>
              <a:rPr sz="1150" spc="-25" dirty="0">
                <a:solidFill>
                  <a:srgbClr val="231F20"/>
                </a:solidFill>
                <a:latin typeface="Montserrat"/>
                <a:cs typeface="Montserrat"/>
              </a:rPr>
              <a:t> </a:t>
            </a:r>
            <a:r>
              <a:rPr sz="1150" dirty="0">
                <a:solidFill>
                  <a:srgbClr val="231F20"/>
                </a:solidFill>
                <a:latin typeface="Montserrat"/>
                <a:cs typeface="Montserrat"/>
              </a:rPr>
              <a:t>two</a:t>
            </a:r>
            <a:r>
              <a:rPr sz="1150" spc="-25"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NEA</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spc="-10" dirty="0">
                <a:solidFill>
                  <a:srgbClr val="231F20"/>
                </a:solidFill>
                <a:latin typeface="Montserrat"/>
                <a:cs typeface="Montserrat"/>
              </a:rPr>
              <a:t>scientific </a:t>
            </a:r>
            <a:r>
              <a:rPr sz="1150" dirty="0">
                <a:solidFill>
                  <a:srgbClr val="231F20"/>
                </a:solidFill>
                <a:latin typeface="Montserrat"/>
                <a:cs typeface="Montserrat"/>
              </a:rPr>
              <a:t>investigation</a:t>
            </a:r>
            <a:r>
              <a:rPr sz="1150" spc="-30" dirty="0">
                <a:solidFill>
                  <a:srgbClr val="231F20"/>
                </a:solidFill>
                <a:latin typeface="Montserrat"/>
                <a:cs typeface="Montserrat"/>
              </a:rPr>
              <a:t> </a:t>
            </a:r>
            <a:r>
              <a:rPr sz="1150" dirty="0">
                <a:solidFill>
                  <a:srgbClr val="231F20"/>
                </a:solidFill>
                <a:latin typeface="Montserrat"/>
                <a:cs typeface="Montserrat"/>
              </a:rPr>
              <a:t>into</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ingredients</a:t>
            </a:r>
            <a:r>
              <a:rPr sz="1150" spc="-30" dirty="0">
                <a:solidFill>
                  <a:srgbClr val="231F20"/>
                </a:solidFill>
                <a:latin typeface="Montserrat"/>
                <a:cs typeface="Montserrat"/>
              </a:rPr>
              <a:t> </a:t>
            </a:r>
            <a:r>
              <a:rPr sz="1150" dirty="0">
                <a:solidFill>
                  <a:srgbClr val="231F20"/>
                </a:solidFill>
                <a:latin typeface="Montserrat"/>
                <a:cs typeface="Montserrat"/>
              </a:rPr>
              <a:t>work.</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food</a:t>
            </a:r>
            <a:r>
              <a:rPr sz="1150" spc="-30" dirty="0">
                <a:solidFill>
                  <a:srgbClr val="231F20"/>
                </a:solidFill>
                <a:latin typeface="Montserrat"/>
                <a:cs typeface="Montserrat"/>
              </a:rPr>
              <a:t> </a:t>
            </a:r>
            <a:r>
              <a:rPr sz="1150" dirty="0">
                <a:solidFill>
                  <a:srgbClr val="231F20"/>
                </a:solidFill>
                <a:latin typeface="Montserrat"/>
                <a:cs typeface="Montserrat"/>
              </a:rPr>
              <a:t>preparation</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Both</a:t>
            </a:r>
            <a:r>
              <a:rPr sz="1150" spc="-30" dirty="0">
                <a:solidFill>
                  <a:srgbClr val="231F20"/>
                </a:solidFill>
                <a:latin typeface="Montserrat"/>
                <a:cs typeface="Montserrat"/>
              </a:rPr>
              <a:t> </a:t>
            </a:r>
            <a:r>
              <a:rPr sz="1150" spc="-10" dirty="0">
                <a:solidFill>
                  <a:srgbClr val="231F20"/>
                </a:solidFill>
                <a:latin typeface="Montserrat"/>
                <a:cs typeface="Montserrat"/>
              </a:rPr>
              <a:t>require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produce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piece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coursework</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practical</a:t>
            </a:r>
            <a:r>
              <a:rPr sz="1150" spc="-20" dirty="0">
                <a:solidFill>
                  <a:srgbClr val="231F20"/>
                </a:solidFill>
                <a:latin typeface="Montserrat"/>
                <a:cs typeface="Montserrat"/>
              </a:rPr>
              <a:t> </a:t>
            </a:r>
            <a:r>
              <a:rPr sz="1150" spc="-10" dirty="0">
                <a:solidFill>
                  <a:srgbClr val="231F20"/>
                </a:solidFill>
                <a:latin typeface="Montserrat"/>
                <a:cs typeface="Montserrat"/>
              </a:rPr>
              <a:t>outcomes</a:t>
            </a:r>
            <a:r>
              <a:rPr sz="1150" spc="-25" dirty="0">
                <a:solidFill>
                  <a:srgbClr val="231F20"/>
                </a:solidFill>
                <a:latin typeface="Montserrat"/>
                <a:cs typeface="Montserrat"/>
              </a:rPr>
              <a:t> </a:t>
            </a:r>
            <a:r>
              <a:rPr sz="1150" spc="-10" dirty="0">
                <a:solidFill>
                  <a:srgbClr val="231F20"/>
                </a:solidFill>
                <a:latin typeface="Montserrat"/>
                <a:cs typeface="Montserrat"/>
              </a:rPr>
              <a:t>towards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tasks</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25" dirty="0">
                <a:solidFill>
                  <a:srgbClr val="231F20"/>
                </a:solidFill>
                <a:latin typeface="Montserrat"/>
                <a:cs typeface="Montserrat"/>
              </a:rPr>
              <a:t> is </a:t>
            </a:r>
            <a:r>
              <a:rPr sz="1150" dirty="0">
                <a:solidFill>
                  <a:srgbClr val="231F20"/>
                </a:solidFill>
                <a:latin typeface="Montserrat"/>
                <a:cs typeface="Montserrat"/>
              </a:rPr>
              <a:t>worth 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5"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marR="34290">
              <a:lnSpc>
                <a:spcPct val="108700"/>
              </a:lnSpc>
            </a:pP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hour</a:t>
            </a:r>
            <a:r>
              <a:rPr sz="1150" spc="-15" dirty="0">
                <a:solidFill>
                  <a:srgbClr val="231F20"/>
                </a:solidFill>
                <a:latin typeface="Montserrat"/>
                <a:cs typeface="Montserrat"/>
              </a:rPr>
              <a:t> </a:t>
            </a:r>
            <a:r>
              <a:rPr sz="1150" spc="-10" dirty="0">
                <a:solidFill>
                  <a:srgbClr val="231F20"/>
                </a:solidFill>
                <a:latin typeface="Montserrat"/>
                <a:cs typeface="Montserrat"/>
              </a:rPr>
              <a:t>45-</a:t>
            </a:r>
            <a:r>
              <a:rPr sz="1150" dirty="0">
                <a:solidFill>
                  <a:srgbClr val="231F20"/>
                </a:solidFill>
                <a:latin typeface="Montserrat"/>
                <a:cs typeface="Montserrat"/>
              </a:rPr>
              <a:t>minute</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exam</a:t>
            </a:r>
            <a:r>
              <a:rPr sz="1150" spc="-15" dirty="0">
                <a:solidFill>
                  <a:srgbClr val="231F20"/>
                </a:solidFill>
                <a:latin typeface="Montserrat"/>
                <a:cs typeface="Montserrat"/>
              </a:rPr>
              <a:t> </a:t>
            </a:r>
            <a:r>
              <a:rPr sz="1150" spc="-10" dirty="0">
                <a:solidFill>
                  <a:srgbClr val="231F20"/>
                </a:solidFill>
                <a:latin typeface="Montserrat"/>
                <a:cs typeface="Montserrat"/>
              </a:rPr>
              <a:t>covering</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five</a:t>
            </a:r>
            <a:r>
              <a:rPr sz="1150" spc="-15"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course.</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makes</a:t>
            </a:r>
            <a:r>
              <a:rPr sz="1150" spc="-20" dirty="0">
                <a:solidFill>
                  <a:srgbClr val="231F20"/>
                </a:solidFill>
                <a:latin typeface="Montserrat"/>
                <a:cs typeface="Montserrat"/>
              </a:rPr>
              <a:t> </a:t>
            </a:r>
            <a:r>
              <a:rPr sz="1150" dirty="0">
                <a:solidFill>
                  <a:srgbClr val="231F20"/>
                </a:solidFill>
                <a:latin typeface="Montserrat"/>
                <a:cs typeface="Montserrat"/>
              </a:rPr>
              <a:t>up</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other</a:t>
            </a:r>
            <a:r>
              <a:rPr sz="1150" spc="5" dirty="0">
                <a:solidFill>
                  <a:srgbClr val="231F20"/>
                </a:solidFill>
                <a:latin typeface="Montserrat"/>
                <a:cs typeface="Montserrat"/>
              </a:rPr>
              <a:t> </a:t>
            </a:r>
            <a:r>
              <a:rPr sz="1150" dirty="0">
                <a:solidFill>
                  <a:srgbClr val="231F20"/>
                </a:solidFill>
                <a:latin typeface="Montserrat"/>
                <a:cs typeface="Montserrat"/>
              </a:rPr>
              <a:t>50%</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spc="-10" dirty="0">
                <a:solidFill>
                  <a:srgbClr val="231F20"/>
                </a:solidFill>
                <a:latin typeface="Montserrat"/>
                <a:cs typeface="Montserrat"/>
              </a:rPr>
              <a:t>grade.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68630">
              <a:lnSpc>
                <a:spcPct val="100000"/>
              </a:lnSpc>
              <a:spcBef>
                <a:spcPts val="535"/>
              </a:spcBef>
            </a:pPr>
            <a:r>
              <a:rPr sz="1150" spc="-10" dirty="0">
                <a:solidFill>
                  <a:srgbClr val="231F20"/>
                </a:solidFill>
                <a:latin typeface="Montserrat"/>
                <a:cs typeface="Montserrat"/>
              </a:rPr>
              <a:t>Various</a:t>
            </a:r>
            <a:r>
              <a:rPr sz="1150" spc="-15" dirty="0">
                <a:solidFill>
                  <a:srgbClr val="231F20"/>
                </a:solidFill>
                <a:latin typeface="Montserrat"/>
                <a:cs typeface="Montserrat"/>
              </a:rPr>
              <a:t> </a:t>
            </a:r>
            <a:r>
              <a:rPr sz="1150" spc="-10" dirty="0">
                <a:solidFill>
                  <a:srgbClr val="231F20"/>
                </a:solidFill>
                <a:latin typeface="Montserrat"/>
                <a:cs typeface="Montserrat"/>
              </a:rPr>
              <a:t>apprenticeships,</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college</a:t>
            </a:r>
            <a:r>
              <a:rPr sz="1150" spc="-15" dirty="0">
                <a:solidFill>
                  <a:srgbClr val="231F20"/>
                </a:solidFill>
                <a:latin typeface="Montserrat"/>
                <a:cs typeface="Montserrat"/>
              </a:rPr>
              <a:t> </a:t>
            </a:r>
            <a:r>
              <a:rPr sz="1150" dirty="0">
                <a:solidFill>
                  <a:srgbClr val="231F20"/>
                </a:solidFill>
                <a:latin typeface="Montserrat"/>
                <a:cs typeface="Montserrat"/>
              </a:rPr>
              <a:t>courses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university</a:t>
            </a:r>
            <a:r>
              <a:rPr sz="1150" spc="-15" dirty="0">
                <a:solidFill>
                  <a:srgbClr val="231F20"/>
                </a:solidFill>
                <a:latin typeface="Montserrat"/>
                <a:cs typeface="Montserrat"/>
              </a:rPr>
              <a:t> </a:t>
            </a:r>
            <a:r>
              <a:rPr sz="1150" dirty="0">
                <a:solidFill>
                  <a:srgbClr val="231F20"/>
                </a:solidFill>
                <a:latin typeface="Montserrat"/>
                <a:cs typeface="Montserrat"/>
              </a:rPr>
              <a:t>degrees</a:t>
            </a:r>
            <a:r>
              <a:rPr sz="1150" spc="-15"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available: </a:t>
            </a:r>
            <a:r>
              <a:rPr sz="1150" dirty="0">
                <a:solidFill>
                  <a:srgbClr val="231F20"/>
                </a:solidFill>
                <a:latin typeface="Montserrat"/>
                <a:cs typeface="Montserrat"/>
              </a:rPr>
              <a:t>Hospitality</a:t>
            </a:r>
            <a:r>
              <a:rPr sz="1150" spc="-45" dirty="0">
                <a:solidFill>
                  <a:srgbClr val="231F20"/>
                </a:solidFill>
                <a:latin typeface="Montserrat"/>
                <a:cs typeface="Montserrat"/>
              </a:rPr>
              <a:t> </a:t>
            </a:r>
            <a:r>
              <a:rPr sz="1150" dirty="0">
                <a:solidFill>
                  <a:srgbClr val="231F20"/>
                </a:solidFill>
                <a:latin typeface="Montserrat"/>
                <a:cs typeface="Montserrat"/>
              </a:rPr>
              <a:t>team</a:t>
            </a:r>
            <a:r>
              <a:rPr sz="1150" spc="-40" dirty="0">
                <a:solidFill>
                  <a:srgbClr val="231F20"/>
                </a:solidFill>
                <a:latin typeface="Montserrat"/>
                <a:cs typeface="Montserrat"/>
              </a:rPr>
              <a:t> </a:t>
            </a:r>
            <a:r>
              <a:rPr sz="1150" dirty="0">
                <a:solidFill>
                  <a:srgbClr val="231F20"/>
                </a:solidFill>
                <a:latin typeface="Montserrat"/>
                <a:cs typeface="Montserrat"/>
              </a:rPr>
              <a:t>member,</a:t>
            </a:r>
            <a:r>
              <a:rPr sz="1150" spc="-45" dirty="0">
                <a:solidFill>
                  <a:srgbClr val="231F20"/>
                </a:solidFill>
                <a:latin typeface="Montserrat"/>
                <a:cs typeface="Montserrat"/>
              </a:rPr>
              <a:t> </a:t>
            </a:r>
            <a:r>
              <a:rPr sz="1150" dirty="0">
                <a:solidFill>
                  <a:srgbClr val="231F20"/>
                </a:solidFill>
                <a:latin typeface="Montserrat"/>
                <a:cs typeface="Montserrat"/>
              </a:rPr>
              <a:t>Advanced</a:t>
            </a:r>
            <a:r>
              <a:rPr sz="1150" spc="-40" dirty="0">
                <a:solidFill>
                  <a:srgbClr val="231F20"/>
                </a:solidFill>
                <a:latin typeface="Montserrat"/>
                <a:cs typeface="Montserrat"/>
              </a:rPr>
              <a:t> </a:t>
            </a:r>
            <a:r>
              <a:rPr sz="1150" spc="-10" dirty="0">
                <a:solidFill>
                  <a:srgbClr val="231F20"/>
                </a:solidFill>
                <a:latin typeface="Montserrat"/>
                <a:cs typeface="Montserrat"/>
              </a:rPr>
              <a:t>butcher,</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5" dirty="0">
                <a:solidFill>
                  <a:srgbClr val="231F20"/>
                </a:solidFill>
                <a:latin typeface="Montserrat"/>
                <a:cs typeface="Montserrat"/>
              </a:rPr>
              <a:t> </a:t>
            </a:r>
            <a:r>
              <a:rPr sz="1150" dirty="0">
                <a:solidFill>
                  <a:srgbClr val="231F20"/>
                </a:solidFill>
                <a:latin typeface="Montserrat"/>
                <a:cs typeface="Montserrat"/>
              </a:rPr>
              <a:t>Drink</a:t>
            </a:r>
            <a:r>
              <a:rPr sz="1150" spc="-40" dirty="0">
                <a:solidFill>
                  <a:srgbClr val="231F20"/>
                </a:solidFill>
                <a:latin typeface="Montserrat"/>
                <a:cs typeface="Montserrat"/>
              </a:rPr>
              <a:t> </a:t>
            </a:r>
            <a:r>
              <a:rPr sz="1150" dirty="0">
                <a:solidFill>
                  <a:srgbClr val="231F20"/>
                </a:solidFill>
                <a:latin typeface="Montserrat"/>
                <a:cs typeface="Montserrat"/>
              </a:rPr>
              <a:t>Advanced</a:t>
            </a:r>
            <a:r>
              <a:rPr sz="1150" spc="-45" dirty="0">
                <a:solidFill>
                  <a:srgbClr val="231F20"/>
                </a:solidFill>
                <a:latin typeface="Montserrat"/>
                <a:cs typeface="Montserrat"/>
              </a:rPr>
              <a:t> </a:t>
            </a:r>
            <a:r>
              <a:rPr sz="1150" spc="-10" dirty="0">
                <a:solidFill>
                  <a:srgbClr val="231F20"/>
                </a:solidFill>
                <a:latin typeface="Montserrat"/>
                <a:cs typeface="Montserrat"/>
              </a:rPr>
              <a:t>Engineer Professional</a:t>
            </a:r>
            <a:r>
              <a:rPr sz="1150" spc="-25" dirty="0">
                <a:solidFill>
                  <a:srgbClr val="231F20"/>
                </a:solidFill>
                <a:latin typeface="Montserrat"/>
                <a:cs typeface="Montserrat"/>
              </a:rPr>
              <a:t> </a:t>
            </a:r>
            <a:r>
              <a:rPr sz="1150" spc="-10" dirty="0">
                <a:solidFill>
                  <a:srgbClr val="231F20"/>
                </a:solidFill>
                <a:latin typeface="Montserrat"/>
                <a:cs typeface="Montserrat"/>
              </a:rPr>
              <a:t>cookery,</a:t>
            </a:r>
            <a:r>
              <a:rPr sz="1150" spc="-20" dirty="0">
                <a:solidFill>
                  <a:srgbClr val="231F20"/>
                </a:solidFill>
                <a:latin typeface="Montserrat"/>
                <a:cs typeface="Montserrat"/>
              </a:rPr>
              <a:t> </a:t>
            </a:r>
            <a:r>
              <a:rPr sz="1150" spc="-10" dirty="0">
                <a:solidFill>
                  <a:srgbClr val="231F20"/>
                </a:solidFill>
                <a:latin typeface="Montserrat"/>
                <a:cs typeface="Montserrat"/>
              </a:rPr>
              <a:t>Bakery.</a:t>
            </a:r>
            <a:endParaRPr sz="1150" dirty="0">
              <a:latin typeface="Montserrat"/>
              <a:cs typeface="Montserrat"/>
            </a:endParaRPr>
          </a:p>
          <a:p>
            <a:pPr marL="12700" marR="467995">
              <a:lnSpc>
                <a:spcPct val="100000"/>
              </a:lnSpc>
            </a:pPr>
            <a:r>
              <a:rPr sz="1150" dirty="0">
                <a:solidFill>
                  <a:srgbClr val="231F20"/>
                </a:solidFill>
                <a:latin typeface="Montserrat"/>
                <a:cs typeface="Montserrat"/>
              </a:rPr>
              <a:t>BSc</a:t>
            </a:r>
            <a:r>
              <a:rPr sz="1150" spc="-25" dirty="0">
                <a:solidFill>
                  <a:srgbClr val="231F20"/>
                </a:solidFill>
                <a:latin typeface="Montserrat"/>
                <a:cs typeface="Montserrat"/>
              </a:rPr>
              <a:t> </a:t>
            </a:r>
            <a:r>
              <a:rPr sz="1150" dirty="0">
                <a:solidFill>
                  <a:srgbClr val="231F20"/>
                </a:solidFill>
                <a:latin typeface="Montserrat"/>
                <a:cs typeface="Montserrat"/>
              </a:rPr>
              <a:t>(Hons)</a:t>
            </a:r>
            <a:r>
              <a:rPr sz="1150" spc="-20" dirty="0">
                <a:solidFill>
                  <a:srgbClr val="231F20"/>
                </a:solidFill>
                <a:latin typeface="Montserrat"/>
                <a:cs typeface="Montserrat"/>
              </a:rPr>
              <a:t> </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Nutrition,</a:t>
            </a:r>
            <a:r>
              <a:rPr sz="1150" spc="-20" dirty="0">
                <a:solidFill>
                  <a:srgbClr val="231F20"/>
                </a:solidFill>
                <a:latin typeface="Montserrat"/>
                <a:cs typeface="Montserrat"/>
              </a:rPr>
              <a:t> </a:t>
            </a:r>
            <a:r>
              <a:rPr sz="1150" spc="-10" dirty="0">
                <a:solidFill>
                  <a:srgbClr val="231F20"/>
                </a:solidFill>
                <a:latin typeface="Montserrat"/>
                <a:cs typeface="Montserrat"/>
              </a:rPr>
              <a:t>Dietetics,</a:t>
            </a:r>
            <a:r>
              <a:rPr sz="1150" spc="-25" dirty="0">
                <a:solidFill>
                  <a:srgbClr val="231F20"/>
                </a:solidFill>
                <a:latin typeface="Montserrat"/>
                <a:cs typeface="Montserrat"/>
              </a:rPr>
              <a:t> </a:t>
            </a:r>
            <a:r>
              <a:rPr sz="1150" spc="-10" dirty="0">
                <a:solidFill>
                  <a:srgbClr val="231F20"/>
                </a:solidFill>
                <a:latin typeface="Montserrat"/>
                <a:cs typeface="Montserrat"/>
              </a:rPr>
              <a:t>Agri-</a:t>
            </a:r>
            <a:r>
              <a:rPr sz="1150" dirty="0">
                <a:solidFill>
                  <a:srgbClr val="231F20"/>
                </a:solidFill>
                <a:latin typeface="Montserrat"/>
                <a:cs typeface="Montserrat"/>
              </a:rPr>
              <a:t>Food</a:t>
            </a:r>
            <a:r>
              <a:rPr sz="1150" spc="-20" dirty="0">
                <a:solidFill>
                  <a:srgbClr val="231F20"/>
                </a:solidFill>
                <a:latin typeface="Montserrat"/>
                <a:cs typeface="Montserrat"/>
              </a:rPr>
              <a:t> </a:t>
            </a:r>
            <a:r>
              <a:rPr sz="1150" dirty="0">
                <a:solidFill>
                  <a:srgbClr val="231F20"/>
                </a:solidFill>
                <a:latin typeface="Montserrat"/>
                <a:cs typeface="Montserrat"/>
              </a:rPr>
              <a:t>Business</a:t>
            </a:r>
            <a:r>
              <a:rPr sz="1150" spc="-20" dirty="0">
                <a:solidFill>
                  <a:srgbClr val="231F20"/>
                </a:solidFill>
                <a:latin typeface="Montserrat"/>
                <a:cs typeface="Montserrat"/>
              </a:rPr>
              <a:t> </a:t>
            </a:r>
            <a:r>
              <a:rPr sz="1150" dirty="0">
                <a:solidFill>
                  <a:srgbClr val="231F20"/>
                </a:solidFill>
                <a:latin typeface="Montserrat"/>
                <a:cs typeface="Montserrat"/>
              </a:rPr>
              <a:t>Management,</a:t>
            </a:r>
            <a:r>
              <a:rPr sz="1150" spc="-20" dirty="0">
                <a:solidFill>
                  <a:srgbClr val="231F20"/>
                </a:solidFill>
                <a:latin typeface="Montserrat"/>
                <a:cs typeface="Montserrat"/>
              </a:rPr>
              <a:t> </a:t>
            </a:r>
            <a:r>
              <a:rPr sz="1150" dirty="0">
                <a:solidFill>
                  <a:srgbClr val="231F20"/>
                </a:solidFill>
                <a:latin typeface="Montserrat"/>
                <a:cs typeface="Montserrat"/>
              </a:rPr>
              <a:t>Bakery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Patisserie</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endParaRPr sz="1150" dirty="0">
              <a:latin typeface="Montserrat"/>
              <a:cs typeface="Montserrat"/>
            </a:endParaRPr>
          </a:p>
          <a:p>
            <a:pPr marL="12700">
              <a:lnSpc>
                <a:spcPct val="100000"/>
              </a:lnSpc>
            </a:pP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more</a:t>
            </a:r>
            <a:r>
              <a:rPr sz="1150" spc="-20" dirty="0">
                <a:solidFill>
                  <a:srgbClr val="231F20"/>
                </a:solidFill>
                <a:latin typeface="Montserrat"/>
                <a:cs typeface="Montserrat"/>
              </a:rPr>
              <a:t> </a:t>
            </a:r>
            <a:r>
              <a:rPr sz="1150" spc="-10" dirty="0">
                <a:solidFill>
                  <a:srgbClr val="231F20"/>
                </a:solidFill>
                <a:latin typeface="Montserrat"/>
                <a:cs typeface="Montserrat"/>
              </a:rPr>
              <a:t>information</a:t>
            </a:r>
            <a:r>
              <a:rPr sz="1150" spc="-20" dirty="0">
                <a:solidFill>
                  <a:srgbClr val="231F20"/>
                </a:solidFill>
                <a:latin typeface="Montserrat"/>
                <a:cs typeface="Montserrat"/>
              </a:rPr>
              <a:t> </a:t>
            </a:r>
            <a:r>
              <a:rPr sz="1150" dirty="0">
                <a:solidFill>
                  <a:srgbClr val="231F20"/>
                </a:solidFill>
                <a:latin typeface="Montserrat"/>
                <a:cs typeface="Montserrat"/>
              </a:rPr>
              <a:t>please</a:t>
            </a:r>
            <a:r>
              <a:rPr sz="1150" spc="-15" dirty="0">
                <a:solidFill>
                  <a:srgbClr val="231F20"/>
                </a:solidFill>
                <a:latin typeface="Montserrat"/>
                <a:cs typeface="Montserrat"/>
              </a:rPr>
              <a:t> </a:t>
            </a:r>
            <a:r>
              <a:rPr sz="1150" dirty="0">
                <a:solidFill>
                  <a:srgbClr val="231F20"/>
                </a:solidFill>
                <a:latin typeface="Montserrat"/>
                <a:cs typeface="Montserrat"/>
              </a:rPr>
              <a:t>speak</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Ms</a:t>
            </a:r>
            <a:r>
              <a:rPr sz="1150" spc="-20" dirty="0">
                <a:solidFill>
                  <a:srgbClr val="231F20"/>
                </a:solidFill>
                <a:latin typeface="Montserrat"/>
                <a:cs typeface="Montserrat"/>
              </a:rPr>
              <a:t> Stanley-</a:t>
            </a:r>
            <a:r>
              <a:rPr sz="1150" spc="-10" dirty="0">
                <a:solidFill>
                  <a:srgbClr val="231F20"/>
                </a:solidFill>
                <a:latin typeface="Montserrat"/>
                <a:cs typeface="Montserrat"/>
              </a:rPr>
              <a:t>Ahmed.</a:t>
            </a:r>
            <a:endParaRPr sz="1150" dirty="0">
              <a:latin typeface="Montserrat"/>
              <a:cs typeface="Montserrat"/>
            </a:endParaRPr>
          </a:p>
          <a:p>
            <a:pPr marL="12700">
              <a:lnSpc>
                <a:spcPct val="100000"/>
              </a:lnSpc>
              <a:spcBef>
                <a:spcPts val="60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60737" y="8021995"/>
            <a:ext cx="2498725" cy="19304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Agricultural</a:t>
            </a:r>
            <a:r>
              <a:rPr sz="1150" spc="-65" dirty="0">
                <a:solidFill>
                  <a:srgbClr val="231F20"/>
                </a:solidFill>
                <a:latin typeface="Montserrat"/>
                <a:cs typeface="Montserrat"/>
              </a:rPr>
              <a:t> </a:t>
            </a:r>
            <a:r>
              <a:rPr sz="1150" spc="-10" dirty="0">
                <a:solidFill>
                  <a:srgbClr val="231F20"/>
                </a:solidFill>
                <a:latin typeface="Montserrat"/>
                <a:cs typeface="Montserrat"/>
              </a:rPr>
              <a:t>engineer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Baker</a:t>
            </a:r>
            <a:endParaRPr sz="1150">
              <a:latin typeface="Montserrat"/>
              <a:cs typeface="Montserrat"/>
            </a:endParaRPr>
          </a:p>
          <a:p>
            <a:pPr marL="240665" indent="-227965">
              <a:lnSpc>
                <a:spcPct val="100000"/>
              </a:lnSpc>
              <a:spcBef>
                <a:spcPts val="114"/>
              </a:spcBef>
              <a:buChar char="•"/>
              <a:tabLst>
                <a:tab pos="240665" algn="l"/>
              </a:tabLst>
            </a:pPr>
            <a:r>
              <a:rPr sz="1150" spc="-10" dirty="0">
                <a:solidFill>
                  <a:srgbClr val="231F20"/>
                </a:solidFill>
                <a:latin typeface="Montserrat"/>
                <a:cs typeface="Montserrat"/>
              </a:rPr>
              <a:t>Barista</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Butcher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Catering</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Farmer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dirty="0">
                <a:solidFill>
                  <a:srgbClr val="231F20"/>
                </a:solidFill>
                <a:latin typeface="Montserrat"/>
                <a:cs typeface="Montserrat"/>
              </a:rPr>
              <a:t>factory</a:t>
            </a:r>
            <a:r>
              <a:rPr sz="1150" spc="-4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0" dirty="0">
                <a:solidFill>
                  <a:srgbClr val="231F20"/>
                </a:solidFill>
                <a:latin typeface="Montserrat"/>
                <a:cs typeface="Montserrat"/>
              </a:rPr>
              <a:t> </a:t>
            </a:r>
            <a:r>
              <a:rPr sz="1150" dirty="0">
                <a:solidFill>
                  <a:srgbClr val="231F20"/>
                </a:solidFill>
                <a:latin typeface="Montserrat"/>
                <a:cs typeface="Montserrat"/>
              </a:rPr>
              <a:t>manufacturing</a:t>
            </a:r>
            <a:r>
              <a:rPr sz="1150" spc="-35" dirty="0">
                <a:solidFill>
                  <a:srgbClr val="231F20"/>
                </a:solidFill>
                <a:latin typeface="Montserrat"/>
                <a:cs typeface="Montserrat"/>
              </a:rPr>
              <a:t> </a:t>
            </a:r>
            <a:r>
              <a:rPr sz="1150" spc="-10" dirty="0">
                <a:solidFill>
                  <a:srgbClr val="231F20"/>
                </a:solidFill>
                <a:latin typeface="Montserrat"/>
                <a:cs typeface="Montserrat"/>
              </a:rPr>
              <a:t>inspector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Food</a:t>
            </a:r>
            <a:r>
              <a:rPr sz="1150" spc="-45" dirty="0">
                <a:solidFill>
                  <a:srgbClr val="231F20"/>
                </a:solidFill>
                <a:latin typeface="Montserrat"/>
                <a:cs typeface="Montserrat"/>
              </a:rPr>
              <a:t> </a:t>
            </a:r>
            <a:r>
              <a:rPr sz="1150" dirty="0">
                <a:solidFill>
                  <a:srgbClr val="231F20"/>
                </a:solidFill>
                <a:latin typeface="Montserrat"/>
                <a:cs typeface="Montserrat"/>
              </a:rPr>
              <a:t>packaging</a:t>
            </a:r>
            <a:r>
              <a:rPr sz="1150" spc="-40" dirty="0">
                <a:solidFill>
                  <a:srgbClr val="231F20"/>
                </a:solidFill>
                <a:latin typeface="Montserrat"/>
                <a:cs typeface="Montserrat"/>
              </a:rPr>
              <a:t> </a:t>
            </a:r>
            <a:r>
              <a:rPr sz="1150" spc="-10" dirty="0">
                <a:solidFill>
                  <a:srgbClr val="231F20"/>
                </a:solidFill>
                <a:latin typeface="Montserrat"/>
                <a:cs typeface="Montserrat"/>
              </a:rPr>
              <a:t>operative</a:t>
            </a:r>
            <a:endParaRPr sz="1150">
              <a:latin typeface="Montserrat"/>
              <a:cs typeface="Montserrat"/>
            </a:endParaRPr>
          </a:p>
        </p:txBody>
      </p:sp>
      <p:sp>
        <p:nvSpPr>
          <p:cNvPr id="5" name="object 5"/>
          <p:cNvSpPr txBox="1"/>
          <p:nvPr/>
        </p:nvSpPr>
        <p:spPr>
          <a:xfrm>
            <a:off x="3861409" y="8021557"/>
            <a:ext cx="1990725" cy="1739900"/>
          </a:xfrm>
          <a:prstGeom prst="rect">
            <a:avLst/>
          </a:prstGeom>
        </p:spPr>
        <p:txBody>
          <a:bodyPr vert="horz" wrap="square" lIns="0" tIns="27939" rIns="0" bIns="0" rtlCol="0">
            <a:spAutoFit/>
          </a:bodyPr>
          <a:lstStyle/>
          <a:p>
            <a:pPr marL="240665" indent="-227965">
              <a:lnSpc>
                <a:spcPct val="100000"/>
              </a:lnSpc>
              <a:spcBef>
                <a:spcPts val="219"/>
              </a:spcBef>
              <a:buChar char="•"/>
              <a:tabLst>
                <a:tab pos="240665" algn="l"/>
              </a:tabLst>
            </a:pPr>
            <a:r>
              <a:rPr sz="1150" dirty="0">
                <a:solidFill>
                  <a:srgbClr val="231F20"/>
                </a:solidFill>
                <a:latin typeface="Montserrat"/>
                <a:cs typeface="Montserrat"/>
              </a:rPr>
              <a:t>Food</a:t>
            </a:r>
            <a:r>
              <a:rPr sz="1150" spc="-50" dirty="0">
                <a:solidFill>
                  <a:srgbClr val="231F20"/>
                </a:solidFill>
                <a:latin typeface="Montserrat"/>
                <a:cs typeface="Montserrat"/>
              </a:rPr>
              <a:t> </a:t>
            </a:r>
            <a:r>
              <a:rPr sz="1150" spc="-10" dirty="0">
                <a:solidFill>
                  <a:srgbClr val="231F20"/>
                </a:solidFill>
                <a:latin typeface="Montserrat"/>
                <a:cs typeface="Montserrat"/>
              </a:rPr>
              <a:t>scientist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Head</a:t>
            </a:r>
            <a:r>
              <a:rPr sz="1150" spc="-40" dirty="0">
                <a:solidFill>
                  <a:srgbClr val="231F20"/>
                </a:solidFill>
                <a:latin typeface="Montserrat"/>
                <a:cs typeface="Montserrat"/>
              </a:rPr>
              <a:t> </a:t>
            </a:r>
            <a:r>
              <a:rPr sz="1150" spc="-20" dirty="0">
                <a:solidFill>
                  <a:srgbClr val="231F20"/>
                </a:solidFill>
                <a:latin typeface="Montserrat"/>
                <a:cs typeface="Montserrat"/>
              </a:rPr>
              <a:t>chef</a:t>
            </a:r>
            <a:endParaRPr sz="1150">
              <a:latin typeface="Montserrat"/>
              <a:cs typeface="Montserrat"/>
            </a:endParaRPr>
          </a:p>
          <a:p>
            <a:pPr marL="240665" indent="-227965">
              <a:lnSpc>
                <a:spcPct val="100000"/>
              </a:lnSpc>
              <a:spcBef>
                <a:spcPts val="114"/>
              </a:spcBef>
              <a:buChar char="•"/>
              <a:tabLst>
                <a:tab pos="240665" algn="l"/>
              </a:tabLst>
            </a:pPr>
            <a:r>
              <a:rPr sz="1150" dirty="0">
                <a:solidFill>
                  <a:srgbClr val="231F20"/>
                </a:solidFill>
                <a:latin typeface="Montserrat"/>
                <a:cs typeface="Montserrat"/>
              </a:rPr>
              <a:t>Hotel</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Meat</a:t>
            </a:r>
            <a:r>
              <a:rPr sz="1150" spc="-50" dirty="0">
                <a:solidFill>
                  <a:srgbClr val="231F20"/>
                </a:solidFill>
                <a:latin typeface="Montserrat"/>
                <a:cs typeface="Montserrat"/>
              </a:rPr>
              <a:t> </a:t>
            </a:r>
            <a:r>
              <a:rPr sz="1150" dirty="0">
                <a:solidFill>
                  <a:srgbClr val="231F20"/>
                </a:solidFill>
                <a:latin typeface="Montserrat"/>
                <a:cs typeface="Montserrat"/>
              </a:rPr>
              <a:t>process</a:t>
            </a:r>
            <a:r>
              <a:rPr sz="1150" spc="-5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Nutritional</a:t>
            </a:r>
            <a:r>
              <a:rPr sz="1150" spc="-7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Nutritionist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Packaging</a:t>
            </a:r>
            <a:r>
              <a:rPr sz="1150" spc="-55" dirty="0">
                <a:solidFill>
                  <a:srgbClr val="231F20"/>
                </a:solidFill>
                <a:latin typeface="Montserrat"/>
                <a:cs typeface="Montserrat"/>
              </a:rPr>
              <a:t> </a:t>
            </a:r>
            <a:r>
              <a:rPr sz="1150" spc="-10" dirty="0">
                <a:solidFill>
                  <a:srgbClr val="231F20"/>
                </a:solidFill>
                <a:latin typeface="Montserrat"/>
                <a:cs typeface="Montserrat"/>
              </a:rPr>
              <a:t>technologist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Restaurant</a:t>
            </a:r>
            <a:r>
              <a:rPr sz="1150" spc="-6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Street</a:t>
            </a:r>
            <a:r>
              <a:rPr sz="1150" spc="-45" dirty="0">
                <a:solidFill>
                  <a:srgbClr val="231F20"/>
                </a:solidFill>
                <a:latin typeface="Montserrat"/>
                <a:cs typeface="Montserrat"/>
              </a:rPr>
              <a:t> </a:t>
            </a:r>
            <a:r>
              <a:rPr sz="1150" dirty="0">
                <a:solidFill>
                  <a:srgbClr val="231F20"/>
                </a:solidFill>
                <a:latin typeface="Montserrat"/>
                <a:cs typeface="Montserrat"/>
              </a:rPr>
              <a:t>food</a:t>
            </a:r>
            <a:r>
              <a:rPr sz="1150" spc="-45" dirty="0">
                <a:solidFill>
                  <a:srgbClr val="231F20"/>
                </a:solidFill>
                <a:latin typeface="Montserrat"/>
                <a:cs typeface="Montserrat"/>
              </a:rPr>
              <a:t> </a:t>
            </a:r>
            <a:r>
              <a:rPr sz="1150" spc="-10" dirty="0">
                <a:solidFill>
                  <a:srgbClr val="231F20"/>
                </a:solidFill>
                <a:latin typeface="Montserrat"/>
                <a:cs typeface="Montserrat"/>
              </a:rPr>
              <a:t>trader</a:t>
            </a:r>
            <a:endParaRPr sz="1150">
              <a:latin typeface="Montserrat"/>
              <a:cs typeface="Montserra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22420" y="220950"/>
            <a:ext cx="3715385" cy="375920"/>
          </a:xfrm>
          <a:prstGeom prst="rect">
            <a:avLst/>
          </a:prstGeom>
        </p:spPr>
        <p:txBody>
          <a:bodyPr vert="horz" wrap="square" lIns="0" tIns="12700" rIns="0" bIns="0" rtlCol="0">
            <a:spAutoFit/>
          </a:bodyPr>
          <a:lstStyle/>
          <a:p>
            <a:pPr marL="12700">
              <a:lnSpc>
                <a:spcPct val="100000"/>
              </a:lnSpc>
              <a:spcBef>
                <a:spcPts val="100"/>
              </a:spcBef>
            </a:pPr>
            <a:r>
              <a:rPr dirty="0"/>
              <a:t>GCSE</a:t>
            </a:r>
            <a:r>
              <a:rPr spc="-5" dirty="0"/>
              <a:t> </a:t>
            </a:r>
            <a:r>
              <a:rPr dirty="0"/>
              <a:t>Design</a:t>
            </a:r>
            <a:r>
              <a:rPr spc="-5" dirty="0"/>
              <a:t> </a:t>
            </a:r>
            <a:r>
              <a:rPr spc="-10" dirty="0"/>
              <a:t>Technology</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670232"/>
            <a:ext cx="6806565" cy="7746365"/>
          </a:xfrm>
          <a:prstGeom prst="rect">
            <a:avLst/>
          </a:prstGeom>
        </p:spPr>
        <p:txBody>
          <a:bodyPr vert="horz" wrap="square" lIns="0" tIns="40640" rIns="0" bIns="0" rtlCol="0">
            <a:spAutoFit/>
          </a:bodyPr>
          <a:lstStyle/>
          <a:p>
            <a:pPr marL="12700">
              <a:lnSpc>
                <a:spcPct val="100000"/>
              </a:lnSpc>
              <a:spcBef>
                <a:spcPts val="32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219"/>
              </a:spcBef>
            </a:pPr>
            <a:r>
              <a:rPr sz="1150" dirty="0">
                <a:solidFill>
                  <a:srgbClr val="231F20"/>
                </a:solidFill>
                <a:latin typeface="Montserrat"/>
                <a:cs typeface="Montserrat"/>
              </a:rPr>
              <a:t>AQA</a:t>
            </a:r>
            <a:r>
              <a:rPr sz="1150" spc="-5" dirty="0">
                <a:solidFill>
                  <a:srgbClr val="231F20"/>
                </a:solidFill>
                <a:latin typeface="Montserrat"/>
                <a:cs typeface="Montserrat"/>
              </a:rPr>
              <a:t> </a:t>
            </a:r>
            <a:r>
              <a:rPr sz="1150" dirty="0">
                <a:solidFill>
                  <a:srgbClr val="231F20"/>
                </a:solidFill>
                <a:latin typeface="Montserrat"/>
                <a:cs typeface="Montserrat"/>
              </a:rPr>
              <a:t>(Specification no. </a:t>
            </a:r>
            <a:r>
              <a:rPr sz="1150" spc="-20" dirty="0">
                <a:solidFill>
                  <a:srgbClr val="231F20"/>
                </a:solidFill>
                <a:latin typeface="Montserrat"/>
                <a:cs typeface="Montserrat"/>
              </a:rPr>
              <a:t>8552)</a:t>
            </a:r>
            <a:endParaRPr sz="1150">
              <a:latin typeface="Montserrat"/>
              <a:cs typeface="Montserrat"/>
            </a:endParaRPr>
          </a:p>
          <a:p>
            <a:pPr>
              <a:lnSpc>
                <a:spcPct val="100000"/>
              </a:lnSpc>
              <a:spcBef>
                <a:spcPts val="4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Mr</a:t>
            </a:r>
            <a:r>
              <a:rPr sz="1150" spc="-20" dirty="0">
                <a:solidFill>
                  <a:srgbClr val="231F20"/>
                </a:solidFill>
                <a:latin typeface="Montserrat"/>
                <a:cs typeface="Montserrat"/>
              </a:rPr>
              <a:t> Hull</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220"/>
              </a:spcBef>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10</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dirty="0">
                <a:solidFill>
                  <a:srgbClr val="231F20"/>
                </a:solidFill>
                <a:latin typeface="Montserrat"/>
                <a:cs typeface="Montserrat"/>
              </a:rPr>
              <a:t>will</a:t>
            </a:r>
            <a:r>
              <a:rPr sz="1150" b="1" spc="-25" dirty="0">
                <a:solidFill>
                  <a:srgbClr val="231F20"/>
                </a:solidFill>
                <a:latin typeface="Montserrat"/>
                <a:cs typeface="Montserrat"/>
              </a:rPr>
              <a:t> </a:t>
            </a:r>
            <a:r>
              <a:rPr sz="1150" b="1" dirty="0">
                <a:solidFill>
                  <a:srgbClr val="231F20"/>
                </a:solidFill>
                <a:latin typeface="Montserrat"/>
                <a:cs typeface="Montserrat"/>
              </a:rPr>
              <a:t>look</a:t>
            </a:r>
            <a:r>
              <a:rPr sz="1150" b="1" spc="-25" dirty="0">
                <a:solidFill>
                  <a:srgbClr val="231F20"/>
                </a:solidFill>
                <a:latin typeface="Montserrat"/>
                <a:cs typeface="Montserrat"/>
              </a:rPr>
              <a:t> at: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materials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manufacturing</a:t>
            </a:r>
            <a:r>
              <a:rPr sz="1150" spc="-20" dirty="0">
                <a:solidFill>
                  <a:srgbClr val="231F20"/>
                </a:solidFill>
                <a:latin typeface="Montserrat"/>
                <a:cs typeface="Montserrat"/>
              </a:rPr>
              <a:t> </a:t>
            </a:r>
            <a:r>
              <a:rPr sz="1150" spc="-10" dirty="0">
                <a:solidFill>
                  <a:srgbClr val="231F20"/>
                </a:solidFill>
                <a:latin typeface="Montserrat"/>
                <a:cs typeface="Montserrat"/>
              </a:rPr>
              <a:t>methods.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methods</a:t>
            </a:r>
            <a:r>
              <a:rPr sz="1150" spc="-15"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2D</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3D</a:t>
            </a:r>
            <a:r>
              <a:rPr sz="1150" spc="-15" dirty="0">
                <a:solidFill>
                  <a:srgbClr val="231F20"/>
                </a:solidFill>
                <a:latin typeface="Montserrat"/>
                <a:cs typeface="Montserrat"/>
              </a:rPr>
              <a:t> </a:t>
            </a:r>
            <a:r>
              <a:rPr sz="1150" spc="-25" dirty="0">
                <a:solidFill>
                  <a:srgbClr val="231F20"/>
                </a:solidFill>
                <a:latin typeface="Montserrat"/>
                <a:cs typeface="Montserrat"/>
              </a:rPr>
              <a:t>CAD</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Traditional</a:t>
            </a:r>
            <a:r>
              <a:rPr sz="1150" spc="-30" dirty="0">
                <a:solidFill>
                  <a:srgbClr val="231F20"/>
                </a:solidFill>
                <a:latin typeface="Montserrat"/>
                <a:cs typeface="Montserrat"/>
              </a:rPr>
              <a:t> </a:t>
            </a:r>
            <a:r>
              <a:rPr sz="1150" dirty="0">
                <a:solidFill>
                  <a:srgbClr val="231F20"/>
                </a:solidFill>
                <a:latin typeface="Montserrat"/>
                <a:cs typeface="Montserrat"/>
              </a:rPr>
              <a:t>making</a:t>
            </a:r>
            <a:r>
              <a:rPr sz="1150" spc="-30" dirty="0">
                <a:solidFill>
                  <a:srgbClr val="231F20"/>
                </a:solidFill>
                <a:latin typeface="Montserrat"/>
                <a:cs typeface="Montserrat"/>
              </a:rPr>
              <a:t> </a:t>
            </a:r>
            <a:r>
              <a:rPr sz="1150" spc="-10" dirty="0">
                <a:solidFill>
                  <a:srgbClr val="231F20"/>
                </a:solidFill>
                <a:latin typeface="Montserrat"/>
                <a:cs typeface="Montserrat"/>
              </a:rPr>
              <a:t>skills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New</a:t>
            </a:r>
            <a:r>
              <a:rPr sz="1150" spc="-25" dirty="0">
                <a:solidFill>
                  <a:srgbClr val="231F20"/>
                </a:solidFill>
                <a:latin typeface="Montserrat"/>
                <a:cs typeface="Montserrat"/>
              </a:rPr>
              <a:t> </a:t>
            </a:r>
            <a:r>
              <a:rPr sz="1150" dirty="0">
                <a:solidFill>
                  <a:srgbClr val="231F20"/>
                </a:solidFill>
                <a:latin typeface="Montserrat"/>
                <a:cs typeface="Montserrat"/>
              </a:rPr>
              <a:t>making</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laser</a:t>
            </a:r>
            <a:r>
              <a:rPr sz="1150" spc="-20" dirty="0">
                <a:solidFill>
                  <a:srgbClr val="231F20"/>
                </a:solidFill>
                <a:latin typeface="Montserrat"/>
                <a:cs typeface="Montserrat"/>
              </a:rPr>
              <a:t> </a:t>
            </a:r>
            <a:r>
              <a:rPr sz="1150" spc="-10" dirty="0">
                <a:solidFill>
                  <a:srgbClr val="231F20"/>
                </a:solidFill>
                <a:latin typeface="Montserrat"/>
                <a:cs typeface="Montserrat"/>
              </a:rPr>
              <a:t>cutter,</a:t>
            </a:r>
            <a:r>
              <a:rPr sz="1150" spc="-20" dirty="0">
                <a:solidFill>
                  <a:srgbClr val="231F20"/>
                </a:solidFill>
                <a:latin typeface="Montserrat"/>
                <a:cs typeface="Montserrat"/>
              </a:rPr>
              <a:t> </a:t>
            </a:r>
            <a:r>
              <a:rPr sz="1150" dirty="0">
                <a:solidFill>
                  <a:srgbClr val="231F20"/>
                </a:solidFill>
                <a:latin typeface="Montserrat"/>
                <a:cs typeface="Montserrat"/>
              </a:rPr>
              <a:t>3D</a:t>
            </a:r>
            <a:r>
              <a:rPr sz="1150" spc="-25" dirty="0">
                <a:solidFill>
                  <a:srgbClr val="231F20"/>
                </a:solidFill>
                <a:latin typeface="Montserrat"/>
                <a:cs typeface="Montserrat"/>
              </a:rPr>
              <a:t> </a:t>
            </a:r>
            <a:r>
              <a:rPr sz="1150" spc="-10" dirty="0">
                <a:solidFill>
                  <a:srgbClr val="231F20"/>
                </a:solidFill>
                <a:latin typeface="Montserrat"/>
                <a:cs typeface="Montserrat"/>
              </a:rPr>
              <a:t>printing</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Hand</a:t>
            </a:r>
            <a:r>
              <a:rPr sz="1150" spc="-30" dirty="0">
                <a:solidFill>
                  <a:srgbClr val="231F20"/>
                </a:solidFill>
                <a:latin typeface="Montserrat"/>
                <a:cs typeface="Montserrat"/>
              </a:rPr>
              <a:t> </a:t>
            </a:r>
            <a:r>
              <a:rPr sz="1150" dirty="0">
                <a:solidFill>
                  <a:srgbClr val="231F20"/>
                </a:solidFill>
                <a:latin typeface="Montserrat"/>
                <a:cs typeface="Montserrat"/>
              </a:rPr>
              <a:t>drawing</a:t>
            </a:r>
            <a:r>
              <a:rPr sz="1150" spc="-25" dirty="0">
                <a:solidFill>
                  <a:srgbClr val="231F20"/>
                </a:solidFill>
                <a:latin typeface="Montserrat"/>
                <a:cs typeface="Montserrat"/>
              </a:rPr>
              <a:t> </a:t>
            </a:r>
            <a:r>
              <a:rPr sz="1150" spc="-10" dirty="0">
                <a:solidFill>
                  <a:srgbClr val="231F20"/>
                </a:solidFill>
                <a:latin typeface="Montserrat"/>
                <a:cs typeface="Montserrat"/>
              </a:rPr>
              <a:t>techniques.</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Design</a:t>
            </a:r>
            <a:r>
              <a:rPr sz="1150" spc="-45" dirty="0">
                <a:solidFill>
                  <a:srgbClr val="231F20"/>
                </a:solidFill>
                <a:latin typeface="Montserrat"/>
                <a:cs typeface="Montserrat"/>
              </a:rPr>
              <a:t> </a:t>
            </a:r>
            <a:r>
              <a:rPr sz="1150" spc="-10" dirty="0">
                <a:solidFill>
                  <a:srgbClr val="231F20"/>
                </a:solidFill>
                <a:latin typeface="Montserrat"/>
                <a:cs typeface="Montserrat"/>
              </a:rPr>
              <a:t>history</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Environmental</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sustainable</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0" dirty="0">
                <a:solidFill>
                  <a:srgbClr val="231F20"/>
                </a:solidFill>
                <a:latin typeface="Montserrat"/>
                <a:cs typeface="Montserrat"/>
              </a:rPr>
              <a:t> </a:t>
            </a:r>
            <a:r>
              <a:rPr sz="1150" spc="-10" dirty="0">
                <a:solidFill>
                  <a:srgbClr val="231F20"/>
                </a:solidFill>
                <a:latin typeface="Montserrat"/>
                <a:cs typeface="Montserrat"/>
              </a:rPr>
              <a:t>practices.</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Inclusive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adaptive</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Ergonomics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anthropometrics.</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Problem</a:t>
            </a:r>
            <a:r>
              <a:rPr sz="1150" spc="-20" dirty="0">
                <a:solidFill>
                  <a:srgbClr val="231F20"/>
                </a:solidFill>
                <a:latin typeface="Montserrat"/>
                <a:cs typeface="Montserrat"/>
              </a:rPr>
              <a:t> </a:t>
            </a:r>
            <a:r>
              <a:rPr sz="1150" spc="-10" dirty="0">
                <a:solidFill>
                  <a:srgbClr val="231F20"/>
                </a:solidFill>
                <a:latin typeface="Montserrat"/>
                <a:cs typeface="Montserrat"/>
              </a:rPr>
              <a:t>solving.</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Applied </a:t>
            </a:r>
            <a:r>
              <a:rPr sz="1150" spc="-10" dirty="0">
                <a:solidFill>
                  <a:srgbClr val="231F20"/>
                </a:solidFill>
                <a:latin typeface="Montserrat"/>
                <a:cs typeface="Montserrat"/>
              </a:rPr>
              <a:t>maths</a:t>
            </a:r>
            <a:endParaRPr sz="1150">
              <a:latin typeface="Montserrat"/>
              <a:cs typeface="Montserrat"/>
            </a:endParaRPr>
          </a:p>
          <a:p>
            <a:pPr>
              <a:lnSpc>
                <a:spcPct val="100000"/>
              </a:lnSpc>
              <a:spcBef>
                <a:spcPts val="420"/>
              </a:spcBef>
              <a:buClr>
                <a:srgbClr val="231F20"/>
              </a:buClr>
              <a:buFont typeface="Montserrat"/>
              <a:buChar char="•"/>
            </a:pPr>
            <a:endParaRPr sz="1150">
              <a:latin typeface="Montserrat"/>
              <a:cs typeface="Montserrat"/>
            </a:endParaRPr>
          </a:p>
          <a:p>
            <a:pPr marL="12700">
              <a:lnSpc>
                <a:spcPct val="100000"/>
              </a:lnSpc>
            </a:pPr>
            <a:r>
              <a:rPr sz="1150" b="1" dirty="0">
                <a:solidFill>
                  <a:srgbClr val="231F20"/>
                </a:solidFill>
                <a:latin typeface="Montserrat"/>
                <a:cs typeface="Montserrat"/>
              </a:rPr>
              <a:t>In</a:t>
            </a:r>
            <a:r>
              <a:rPr sz="1150" b="1" spc="-25" dirty="0">
                <a:solidFill>
                  <a:srgbClr val="231F20"/>
                </a:solidFill>
                <a:latin typeface="Montserrat"/>
                <a:cs typeface="Montserrat"/>
              </a:rPr>
              <a:t> </a:t>
            </a:r>
            <a:r>
              <a:rPr sz="1150" b="1" spc="-10" dirty="0">
                <a:solidFill>
                  <a:srgbClr val="231F20"/>
                </a:solidFill>
                <a:latin typeface="Montserrat"/>
                <a:cs typeface="Montserrat"/>
              </a:rPr>
              <a:t>Year</a:t>
            </a:r>
            <a:r>
              <a:rPr sz="1150" b="1" spc="-25" dirty="0">
                <a:solidFill>
                  <a:srgbClr val="231F20"/>
                </a:solidFill>
                <a:latin typeface="Montserrat"/>
                <a:cs typeface="Montserrat"/>
              </a:rPr>
              <a:t> </a:t>
            </a:r>
            <a:r>
              <a:rPr sz="1150" b="1" dirty="0">
                <a:solidFill>
                  <a:srgbClr val="231F20"/>
                </a:solidFill>
                <a:latin typeface="Montserrat"/>
                <a:cs typeface="Montserrat"/>
              </a:rPr>
              <a:t>11</a:t>
            </a:r>
            <a:r>
              <a:rPr sz="1150" b="1" spc="-25" dirty="0">
                <a:solidFill>
                  <a:srgbClr val="231F20"/>
                </a:solidFill>
                <a:latin typeface="Montserrat"/>
                <a:cs typeface="Montserrat"/>
              </a:rPr>
              <a:t> </a:t>
            </a:r>
            <a:r>
              <a:rPr sz="1150" b="1" dirty="0">
                <a:solidFill>
                  <a:srgbClr val="231F20"/>
                </a:solidFill>
                <a:latin typeface="Montserrat"/>
                <a:cs typeface="Montserrat"/>
              </a:rPr>
              <a:t>you</a:t>
            </a:r>
            <a:r>
              <a:rPr sz="1150" b="1" spc="-20" dirty="0">
                <a:solidFill>
                  <a:srgbClr val="231F20"/>
                </a:solidFill>
                <a:latin typeface="Montserrat"/>
                <a:cs typeface="Montserrat"/>
              </a:rPr>
              <a:t> </a:t>
            </a:r>
            <a:r>
              <a:rPr sz="1150" b="1" spc="-10" dirty="0">
                <a:solidFill>
                  <a:srgbClr val="231F20"/>
                </a:solidFill>
                <a:latin typeface="Montserrat"/>
                <a:cs typeface="Montserrat"/>
              </a:rPr>
              <a:t>will:</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Apply</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outlined</a:t>
            </a:r>
            <a:r>
              <a:rPr sz="1150" spc="-30" dirty="0">
                <a:solidFill>
                  <a:srgbClr val="231F20"/>
                </a:solidFill>
                <a:latin typeface="Montserrat"/>
                <a:cs typeface="Montserrat"/>
              </a:rPr>
              <a:t> </a:t>
            </a:r>
            <a:r>
              <a:rPr sz="1150" dirty="0">
                <a:solidFill>
                  <a:srgbClr val="231F20"/>
                </a:solidFill>
                <a:latin typeface="Montserrat"/>
                <a:cs typeface="Montserrat"/>
              </a:rPr>
              <a:t>above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NEA</a:t>
            </a:r>
            <a:r>
              <a:rPr sz="1150" spc="-30" dirty="0">
                <a:solidFill>
                  <a:srgbClr val="231F20"/>
                </a:solidFill>
                <a:latin typeface="Montserrat"/>
                <a:cs typeface="Montserrat"/>
              </a:rPr>
              <a:t> </a:t>
            </a:r>
            <a:r>
              <a:rPr sz="1150" spc="-10" dirty="0">
                <a:solidFill>
                  <a:srgbClr val="231F20"/>
                </a:solidFill>
                <a:latin typeface="Montserrat"/>
                <a:cs typeface="Montserrat"/>
              </a:rPr>
              <a:t>project.</a:t>
            </a:r>
            <a:endParaRPr sz="1150">
              <a:latin typeface="Montserrat"/>
              <a:cs typeface="Montserrat"/>
            </a:endParaRPr>
          </a:p>
          <a:p>
            <a:pPr>
              <a:lnSpc>
                <a:spcPct val="100000"/>
              </a:lnSpc>
              <a:spcBef>
                <a:spcPts val="415"/>
              </a:spcBef>
              <a:buClr>
                <a:srgbClr val="231F20"/>
              </a:buClr>
              <a:buFont typeface="Montserrat"/>
              <a:buChar char="•"/>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0" dirty="0">
                <a:solidFill>
                  <a:srgbClr val="231F20"/>
                </a:solidFill>
                <a:latin typeface="Montserrat"/>
                <a:cs typeface="Montserrat"/>
              </a:rPr>
              <a:t> </a:t>
            </a:r>
            <a:r>
              <a:rPr sz="1150" dirty="0">
                <a:solidFill>
                  <a:srgbClr val="231F20"/>
                </a:solidFill>
                <a:latin typeface="Montserrat"/>
                <a:cs typeface="Montserrat"/>
              </a:rPr>
              <a:t>there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two</a:t>
            </a:r>
            <a:r>
              <a:rPr sz="1150" spc="-20"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final</a:t>
            </a:r>
            <a:r>
              <a:rPr sz="1150" spc="-20" dirty="0">
                <a:solidFill>
                  <a:srgbClr val="231F20"/>
                </a:solidFill>
                <a:latin typeface="Montserrat"/>
                <a:cs typeface="Montserrat"/>
              </a:rPr>
              <a:t> </a:t>
            </a:r>
            <a:r>
              <a:rPr sz="1150" spc="-10" dirty="0">
                <a:solidFill>
                  <a:srgbClr val="231F20"/>
                </a:solidFill>
                <a:latin typeface="Montserrat"/>
                <a:cs typeface="Montserrat"/>
              </a:rPr>
              <a:t>grade:</a:t>
            </a:r>
            <a:endParaRPr sz="1150">
              <a:latin typeface="Montserrat"/>
              <a:cs typeface="Montserrat"/>
            </a:endParaRPr>
          </a:p>
          <a:p>
            <a:pPr marL="240665" marR="127635" indent="-228600">
              <a:lnSpc>
                <a:spcPct val="115900"/>
              </a:lnSpc>
              <a:buChar char="•"/>
              <a:tabLst>
                <a:tab pos="240665" algn="l"/>
              </a:tabLst>
            </a:pP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NEA</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5"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a:t>
            </a:r>
            <a:r>
              <a:rPr sz="1150" dirty="0">
                <a:solidFill>
                  <a:srgbClr val="231F20"/>
                </a:solidFill>
                <a:latin typeface="Montserrat"/>
                <a:cs typeface="Montserrat"/>
              </a:rPr>
              <a:t>mark)</a:t>
            </a:r>
            <a:r>
              <a:rPr sz="1150" spc="-15"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coursework</a:t>
            </a:r>
            <a:r>
              <a:rPr sz="1150" spc="-15"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where</a:t>
            </a:r>
            <a:r>
              <a:rPr sz="1150" spc="-15" dirty="0">
                <a:solidFill>
                  <a:srgbClr val="231F20"/>
                </a:solidFill>
                <a:latin typeface="Montserrat"/>
                <a:cs typeface="Montserrat"/>
              </a:rPr>
              <a:t> </a:t>
            </a:r>
            <a:r>
              <a:rPr sz="1150" dirty="0">
                <a:solidFill>
                  <a:srgbClr val="231F20"/>
                </a:solidFill>
                <a:latin typeface="Montserrat"/>
                <a:cs typeface="Montserrat"/>
              </a:rPr>
              <a:t>you</a:t>
            </a:r>
            <a:r>
              <a:rPr sz="1150" spc="-1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spc="-10" dirty="0">
                <a:solidFill>
                  <a:srgbClr val="231F20"/>
                </a:solidFill>
                <a:latin typeface="Montserrat"/>
                <a:cs typeface="Montserrat"/>
              </a:rPr>
              <a:t>expected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make</a:t>
            </a:r>
            <a:r>
              <a:rPr sz="1150" spc="-20" dirty="0">
                <a:solidFill>
                  <a:srgbClr val="231F20"/>
                </a:solidFill>
                <a:latin typeface="Montserrat"/>
                <a:cs typeface="Montserrat"/>
              </a:rPr>
              <a:t> </a:t>
            </a:r>
            <a:r>
              <a:rPr sz="1150" dirty="0">
                <a:solidFill>
                  <a:srgbClr val="231F20"/>
                </a:solidFill>
                <a:latin typeface="Montserrat"/>
                <a:cs typeface="Montserrat"/>
              </a:rPr>
              <a:t>something</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response</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brief</a:t>
            </a:r>
            <a:r>
              <a:rPr sz="1150" spc="-20" dirty="0">
                <a:solidFill>
                  <a:srgbClr val="231F20"/>
                </a:solidFill>
                <a:latin typeface="Montserrat"/>
                <a:cs typeface="Montserrat"/>
              </a:rPr>
              <a:t> </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examination</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two</a:t>
            </a:r>
            <a:r>
              <a:rPr sz="1150" spc="-10" dirty="0">
                <a:solidFill>
                  <a:srgbClr val="231F20"/>
                </a:solidFill>
                <a:latin typeface="Montserrat"/>
                <a:cs typeface="Montserrat"/>
              </a:rPr>
              <a:t> </a:t>
            </a:r>
            <a:r>
              <a:rPr sz="1150" dirty="0">
                <a:solidFill>
                  <a:srgbClr val="231F20"/>
                </a:solidFill>
                <a:latin typeface="Montserrat"/>
                <a:cs typeface="Montserrat"/>
              </a:rPr>
              <a:t>hour</a:t>
            </a:r>
            <a:r>
              <a:rPr sz="1150" spc="-10" dirty="0">
                <a:solidFill>
                  <a:srgbClr val="231F20"/>
                </a:solidFill>
                <a:latin typeface="Montserrat"/>
                <a:cs typeface="Montserrat"/>
              </a:rPr>
              <a:t> written </a:t>
            </a:r>
            <a:r>
              <a:rPr sz="1150" dirty="0">
                <a:solidFill>
                  <a:srgbClr val="231F20"/>
                </a:solidFill>
                <a:latin typeface="Montserrat"/>
                <a:cs typeface="Montserrat"/>
              </a:rPr>
              <a:t>examination</a:t>
            </a:r>
            <a:r>
              <a:rPr sz="1150" spc="-10" dirty="0">
                <a:solidFill>
                  <a:srgbClr val="231F20"/>
                </a:solidFill>
                <a:latin typeface="Montserrat"/>
                <a:cs typeface="Montserrat"/>
              </a:rPr>
              <a:t> </a:t>
            </a:r>
            <a:r>
              <a:rPr sz="1150" dirty="0">
                <a:solidFill>
                  <a:srgbClr val="231F20"/>
                </a:solidFill>
                <a:latin typeface="Montserrat"/>
                <a:cs typeface="Montserrat"/>
              </a:rPr>
              <a:t>(50%</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dirty="0">
                <a:solidFill>
                  <a:srgbClr val="231F20"/>
                </a:solidFill>
                <a:latin typeface="Montserrat"/>
                <a:cs typeface="Montserrat"/>
              </a:rPr>
              <a:t>final</a:t>
            </a:r>
            <a:r>
              <a:rPr sz="1150" spc="-10" dirty="0">
                <a:solidFill>
                  <a:srgbClr val="231F20"/>
                </a:solidFill>
                <a:latin typeface="Montserrat"/>
                <a:cs typeface="Montserrat"/>
              </a:rPr>
              <a:t> mark)</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Technology</a:t>
            </a:r>
            <a:endParaRPr sz="1150">
              <a:latin typeface="Montserrat"/>
              <a:cs typeface="Montserrat"/>
            </a:endParaRPr>
          </a:p>
          <a:p>
            <a:pPr marL="12700" marR="508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20"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20"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Maths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25" dirty="0">
                <a:solidFill>
                  <a:srgbClr val="231F20"/>
                </a:solidFill>
                <a:latin typeface="Montserrat"/>
                <a:cs typeface="Montserrat"/>
              </a:rPr>
              <a:t>go </a:t>
            </a:r>
            <a:r>
              <a:rPr sz="1150" dirty="0">
                <a:solidFill>
                  <a:srgbClr val="231F20"/>
                </a:solidFill>
                <a:latin typeface="Montserrat"/>
                <a:cs typeface="Montserrat"/>
              </a:rPr>
              <a:t>down</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0"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route.</a:t>
            </a:r>
            <a:endParaRPr sz="1150">
              <a:latin typeface="Montserrat"/>
              <a:cs typeface="Montserrat"/>
            </a:endParaRPr>
          </a:p>
          <a:p>
            <a:pPr marL="12700" marR="368300">
              <a:lnSpc>
                <a:spcPct val="115900"/>
              </a:lnSpc>
            </a:pPr>
            <a:r>
              <a:rPr sz="1150" dirty="0">
                <a:solidFill>
                  <a:srgbClr val="231F20"/>
                </a:solidFill>
                <a:latin typeface="Montserrat"/>
                <a:cs typeface="Montserrat"/>
              </a:rPr>
              <a:t>Design</a:t>
            </a:r>
            <a:r>
              <a:rPr sz="1150" spc="-20" dirty="0">
                <a:solidFill>
                  <a:srgbClr val="231F20"/>
                </a:solidFill>
                <a:latin typeface="Montserrat"/>
                <a:cs typeface="Montserrat"/>
              </a:rPr>
              <a:t> </a:t>
            </a:r>
            <a:r>
              <a:rPr sz="1150" spc="-10" dirty="0">
                <a:solidFill>
                  <a:srgbClr val="231F20"/>
                </a:solidFill>
                <a:latin typeface="Montserrat"/>
                <a:cs typeface="Montserrat"/>
              </a:rPr>
              <a:t>Technology</a:t>
            </a:r>
            <a:r>
              <a:rPr sz="1150" spc="-15" dirty="0">
                <a:solidFill>
                  <a:srgbClr val="231F20"/>
                </a:solidFill>
                <a:latin typeface="Montserrat"/>
                <a:cs typeface="Montserrat"/>
              </a:rPr>
              <a:t> </a:t>
            </a:r>
            <a:r>
              <a:rPr sz="1150" dirty="0">
                <a:solidFill>
                  <a:srgbClr val="231F20"/>
                </a:solidFill>
                <a:latin typeface="Montserrat"/>
                <a:cs typeface="Montserrat"/>
              </a:rPr>
              <a:t>can</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studied</a:t>
            </a:r>
            <a:r>
              <a:rPr sz="1150" spc="-20" dirty="0">
                <a:solidFill>
                  <a:srgbClr val="231F20"/>
                </a:solidFill>
                <a:latin typeface="Montserrat"/>
                <a:cs typeface="Montserrat"/>
              </a:rPr>
              <a:t>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Art</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2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20"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go</a:t>
            </a:r>
            <a:r>
              <a:rPr sz="1150" spc="-15" dirty="0">
                <a:solidFill>
                  <a:srgbClr val="231F20"/>
                </a:solidFill>
                <a:latin typeface="Montserrat"/>
                <a:cs typeface="Montserrat"/>
              </a:rPr>
              <a:t> </a:t>
            </a:r>
            <a:r>
              <a:rPr sz="1150" spc="-20" dirty="0">
                <a:solidFill>
                  <a:srgbClr val="231F20"/>
                </a:solidFill>
                <a:latin typeface="Montserrat"/>
                <a:cs typeface="Montserrat"/>
              </a:rPr>
              <a:t>into </a:t>
            </a:r>
            <a:r>
              <a:rPr sz="1150" dirty="0">
                <a:solidFill>
                  <a:srgbClr val="231F20"/>
                </a:solidFill>
                <a:latin typeface="Montserrat"/>
                <a:cs typeface="Montserrat"/>
              </a:rPr>
              <a:t>more</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design</a:t>
            </a:r>
            <a:r>
              <a:rPr sz="1150" spc="-15" dirty="0">
                <a:solidFill>
                  <a:srgbClr val="231F20"/>
                </a:solidFill>
                <a:latin typeface="Montserrat"/>
                <a:cs typeface="Montserrat"/>
              </a:rPr>
              <a:t> </a:t>
            </a:r>
            <a:r>
              <a:rPr sz="1150" dirty="0">
                <a:solidFill>
                  <a:srgbClr val="231F20"/>
                </a:solidFill>
                <a:latin typeface="Montserrat"/>
                <a:cs typeface="Montserrat"/>
              </a:rPr>
              <a:t>field.</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also</a:t>
            </a:r>
            <a:r>
              <a:rPr sz="1150" spc="-15" dirty="0">
                <a:solidFill>
                  <a:srgbClr val="231F20"/>
                </a:solidFill>
                <a:latin typeface="Montserrat"/>
                <a:cs typeface="Montserrat"/>
              </a:rPr>
              <a:t> </a:t>
            </a:r>
            <a:r>
              <a:rPr sz="1150" spc="-10" dirty="0">
                <a:solidFill>
                  <a:srgbClr val="231F20"/>
                </a:solidFill>
                <a:latin typeface="Montserrat"/>
                <a:cs typeface="Montserrat"/>
              </a:rPr>
              <a:t>works </a:t>
            </a:r>
            <a:r>
              <a:rPr sz="1150" dirty="0">
                <a:solidFill>
                  <a:srgbClr val="231F20"/>
                </a:solidFill>
                <a:latin typeface="Montserrat"/>
                <a:cs typeface="Montserrat"/>
              </a:rPr>
              <a:t>alongside</a:t>
            </a:r>
            <a:r>
              <a:rPr sz="1150" spc="-15" dirty="0">
                <a:solidFill>
                  <a:srgbClr val="231F20"/>
                </a:solidFill>
                <a:latin typeface="Montserrat"/>
                <a:cs typeface="Montserrat"/>
              </a:rPr>
              <a:t> </a:t>
            </a:r>
            <a:r>
              <a:rPr sz="1150" dirty="0">
                <a:solidFill>
                  <a:srgbClr val="231F20"/>
                </a:solidFill>
                <a:latin typeface="Montserrat"/>
                <a:cs typeface="Montserrat"/>
              </a:rPr>
              <a:t>BTECs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Business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20" dirty="0">
                <a:solidFill>
                  <a:srgbClr val="231F20"/>
                </a:solidFill>
                <a:latin typeface="Montserrat"/>
                <a:cs typeface="Montserrat"/>
              </a:rPr>
              <a:t>ICT.</a:t>
            </a:r>
            <a:endParaRPr sz="1150">
              <a:latin typeface="Montserrat"/>
              <a:cs typeface="Montserrat"/>
            </a:endParaRPr>
          </a:p>
          <a:p>
            <a:pPr>
              <a:lnSpc>
                <a:spcPct val="100000"/>
              </a:lnSpc>
              <a:spcBef>
                <a:spcPts val="4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220"/>
              </a:spcBef>
            </a:pPr>
            <a:r>
              <a:rPr sz="1150" dirty="0">
                <a:solidFill>
                  <a:srgbClr val="231F20"/>
                </a:solidFill>
                <a:latin typeface="Montserrat"/>
                <a:cs typeface="Montserrat"/>
              </a:rPr>
              <a:t>Any</a:t>
            </a:r>
            <a:r>
              <a:rPr sz="1150" spc="-20" dirty="0">
                <a:solidFill>
                  <a:srgbClr val="231F20"/>
                </a:solidFill>
                <a:latin typeface="Montserrat"/>
                <a:cs typeface="Montserrat"/>
              </a:rPr>
              <a:t> </a:t>
            </a:r>
            <a:r>
              <a:rPr sz="1150" dirty="0">
                <a:solidFill>
                  <a:srgbClr val="231F20"/>
                </a:solidFill>
                <a:latin typeface="Montserrat"/>
                <a:cs typeface="Montserrat"/>
              </a:rPr>
              <a:t>field</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aerospace,</a:t>
            </a:r>
            <a:r>
              <a:rPr sz="1150" spc="-20" dirty="0">
                <a:solidFill>
                  <a:srgbClr val="231F20"/>
                </a:solidFill>
                <a:latin typeface="Montserrat"/>
                <a:cs typeface="Montserrat"/>
              </a:rPr>
              <a:t> </a:t>
            </a:r>
            <a:r>
              <a:rPr sz="1150" spc="-10" dirty="0">
                <a:solidFill>
                  <a:srgbClr val="231F20"/>
                </a:solidFill>
                <a:latin typeface="Montserrat"/>
                <a:cs typeface="Montserrat"/>
              </a:rPr>
              <a:t>automotive,</a:t>
            </a:r>
            <a:r>
              <a:rPr sz="1150" spc="-15" dirty="0">
                <a:solidFill>
                  <a:srgbClr val="231F20"/>
                </a:solidFill>
                <a:latin typeface="Montserrat"/>
                <a:cs typeface="Montserrat"/>
              </a:rPr>
              <a:t> </a:t>
            </a:r>
            <a:r>
              <a:rPr sz="1150" dirty="0">
                <a:solidFill>
                  <a:srgbClr val="231F20"/>
                </a:solidFill>
                <a:latin typeface="Montserrat"/>
                <a:cs typeface="Montserrat"/>
              </a:rPr>
              <a:t>civil,</a:t>
            </a:r>
            <a:r>
              <a:rPr sz="1150" spc="-15" dirty="0">
                <a:solidFill>
                  <a:srgbClr val="231F20"/>
                </a:solidFill>
                <a:latin typeface="Montserrat"/>
                <a:cs typeface="Montserrat"/>
              </a:rPr>
              <a:t> </a:t>
            </a:r>
            <a:r>
              <a:rPr sz="1150" dirty="0">
                <a:solidFill>
                  <a:srgbClr val="231F20"/>
                </a:solidFill>
                <a:latin typeface="Montserrat"/>
                <a:cs typeface="Montserrat"/>
              </a:rPr>
              <a:t>mechanical</a:t>
            </a:r>
            <a:r>
              <a:rPr sz="1150" spc="-15" dirty="0">
                <a:solidFill>
                  <a:srgbClr val="231F20"/>
                </a:solidFill>
                <a:latin typeface="Montserrat"/>
                <a:cs typeface="Montserrat"/>
              </a:rPr>
              <a:t> </a:t>
            </a:r>
            <a:r>
              <a:rPr sz="1150" spc="-20" dirty="0">
                <a:solidFill>
                  <a:srgbClr val="231F20"/>
                </a:solidFill>
                <a:latin typeface="Montserrat"/>
                <a:cs typeface="Montserrat"/>
              </a:rPr>
              <a:t>etc.</a:t>
            </a:r>
            <a:endParaRPr sz="1150">
              <a:latin typeface="Montserrat"/>
              <a:cs typeface="Montserrat"/>
            </a:endParaRPr>
          </a:p>
        </p:txBody>
      </p:sp>
      <p:sp>
        <p:nvSpPr>
          <p:cNvPr id="4" name="object 4"/>
          <p:cNvSpPr txBox="1"/>
          <p:nvPr/>
        </p:nvSpPr>
        <p:spPr>
          <a:xfrm>
            <a:off x="347300" y="8413949"/>
            <a:ext cx="245491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Architecture</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Product</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Industrial</a:t>
            </a:r>
            <a:r>
              <a:rPr sz="1150" spc="-3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CAD</a:t>
            </a:r>
            <a:r>
              <a:rPr sz="1150" spc="-45" dirty="0">
                <a:solidFill>
                  <a:srgbClr val="231F20"/>
                </a:solidFill>
                <a:latin typeface="Montserrat"/>
                <a:cs typeface="Montserrat"/>
              </a:rPr>
              <a:t> </a:t>
            </a:r>
            <a:r>
              <a:rPr sz="1150" spc="-10" dirty="0">
                <a:solidFill>
                  <a:srgbClr val="231F20"/>
                </a:solidFill>
                <a:latin typeface="Montserrat"/>
                <a:cs typeface="Montserrat"/>
              </a:rPr>
              <a:t>designers</a:t>
            </a:r>
            <a:endParaRPr sz="1150">
              <a:latin typeface="Montserrat"/>
              <a:cs typeface="Montserrat"/>
            </a:endParaRPr>
          </a:p>
        </p:txBody>
      </p:sp>
      <p:sp>
        <p:nvSpPr>
          <p:cNvPr id="5" name="object 5"/>
          <p:cNvSpPr txBox="1"/>
          <p:nvPr/>
        </p:nvSpPr>
        <p:spPr>
          <a:xfrm>
            <a:off x="3843445" y="8413803"/>
            <a:ext cx="2331720" cy="6350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dirty="0">
                <a:solidFill>
                  <a:srgbClr val="231F20"/>
                </a:solidFill>
                <a:latin typeface="Montserrat"/>
                <a:cs typeface="Montserrat"/>
              </a:rPr>
              <a:t>Manufacturing</a:t>
            </a:r>
            <a:r>
              <a:rPr sz="1150" spc="-30" dirty="0">
                <a:solidFill>
                  <a:srgbClr val="231F20"/>
                </a:solidFill>
                <a:latin typeface="Montserrat"/>
                <a:cs typeface="Montserrat"/>
              </a:rPr>
              <a:t> </a:t>
            </a:r>
            <a:r>
              <a:rPr sz="1150" spc="-10" dirty="0">
                <a:solidFill>
                  <a:srgbClr val="231F20"/>
                </a:solidFill>
                <a:latin typeface="Montserrat"/>
                <a:cs typeface="Montserrat"/>
              </a:rPr>
              <a:t>technologies</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Furniture</a:t>
            </a:r>
            <a:r>
              <a:rPr sz="1150" spc="-70"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Interior</a:t>
            </a:r>
            <a:r>
              <a:rPr sz="1150" spc="-65" dirty="0">
                <a:solidFill>
                  <a:srgbClr val="231F20"/>
                </a:solidFill>
                <a:latin typeface="Montserrat"/>
                <a:cs typeface="Montserrat"/>
              </a:rPr>
              <a:t> </a:t>
            </a:r>
            <a:r>
              <a:rPr sz="1150" spc="-10" dirty="0">
                <a:solidFill>
                  <a:srgbClr val="231F20"/>
                </a:solidFill>
                <a:latin typeface="Montserrat"/>
                <a:cs typeface="Montserrat"/>
              </a:rPr>
              <a:t>Design</a:t>
            </a:r>
            <a:endParaRPr sz="1150">
              <a:latin typeface="Montserrat"/>
              <a:cs typeface="Montserra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GCSE</a:t>
            </a:r>
            <a:r>
              <a:rPr spc="-80" dirty="0"/>
              <a:t> </a:t>
            </a:r>
            <a:r>
              <a:rPr dirty="0"/>
              <a:t>Separate</a:t>
            </a:r>
            <a:r>
              <a:rPr spc="-80" dirty="0"/>
              <a:t> </a:t>
            </a:r>
            <a:r>
              <a:rPr dirty="0"/>
              <a:t>Science</a:t>
            </a:r>
            <a:r>
              <a:rPr spc="-80" dirty="0"/>
              <a:t> </a:t>
            </a:r>
            <a:r>
              <a:rPr dirty="0"/>
              <a:t>(Triple</a:t>
            </a:r>
            <a:r>
              <a:rPr spc="-75" dirty="0"/>
              <a:t> </a:t>
            </a:r>
            <a:r>
              <a:rPr spc="-10" dirty="0"/>
              <a:t>Science)</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27939"/>
            <a:ext cx="6861175" cy="6724404"/>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spc="-25" dirty="0">
                <a:solidFill>
                  <a:srgbClr val="231F20"/>
                </a:solidFill>
                <a:latin typeface="Montserrat"/>
                <a:cs typeface="Montserrat"/>
              </a:rPr>
              <a:t>AQA</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Dr</a:t>
            </a:r>
            <a:r>
              <a:rPr sz="1150" spc="-15" dirty="0">
                <a:solidFill>
                  <a:srgbClr val="231F20"/>
                </a:solidFill>
                <a:latin typeface="Montserrat"/>
                <a:cs typeface="Montserrat"/>
              </a:rPr>
              <a:t> </a:t>
            </a:r>
            <a:r>
              <a:rPr sz="1150" spc="-10" dirty="0">
                <a:solidFill>
                  <a:srgbClr val="231F20"/>
                </a:solidFill>
                <a:latin typeface="Montserrat"/>
                <a:cs typeface="Montserrat"/>
              </a:rPr>
              <a:t>Watkins</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56210">
              <a:lnSpc>
                <a:spcPct val="108700"/>
              </a:lnSpc>
            </a:pPr>
            <a:r>
              <a:rPr lang="en-GB" sz="1150" dirty="0">
                <a:solidFill>
                  <a:srgbClr val="231F20"/>
                </a:solidFill>
                <a:latin typeface="Montserrat"/>
                <a:cs typeface="Montserrat"/>
              </a:rPr>
              <a:t>S</a:t>
            </a:r>
            <a:r>
              <a:rPr sz="1150" dirty="0" err="1">
                <a:solidFill>
                  <a:srgbClr val="231F20"/>
                </a:solidFill>
                <a:latin typeface="Montserrat"/>
                <a:cs typeface="Montserrat"/>
              </a:rPr>
              <a:t>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spc="-10" dirty="0">
                <a:solidFill>
                  <a:srgbClr val="231F20"/>
                </a:solidFill>
                <a:latin typeface="Montserrat"/>
                <a:cs typeface="Montserrat"/>
              </a:rPr>
              <a:t>demonstrated</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talent</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Science</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opportunity</a:t>
            </a:r>
            <a:r>
              <a:rPr sz="1150" spc="-15"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study</a:t>
            </a:r>
            <a:r>
              <a:rPr sz="1150" spc="-25"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Chemistry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Biology</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greater</a:t>
            </a:r>
            <a:r>
              <a:rPr sz="1150" spc="-20" dirty="0">
                <a:solidFill>
                  <a:srgbClr val="231F20"/>
                </a:solidFill>
                <a:latin typeface="Montserrat"/>
                <a:cs typeface="Montserrat"/>
              </a:rPr>
              <a:t> </a:t>
            </a:r>
            <a:r>
              <a:rPr sz="1150" dirty="0">
                <a:solidFill>
                  <a:srgbClr val="231F20"/>
                </a:solidFill>
                <a:latin typeface="Montserrat"/>
                <a:cs typeface="Montserrat"/>
              </a:rPr>
              <a:t>depth,</a:t>
            </a:r>
            <a:r>
              <a:rPr sz="1150" spc="-20" dirty="0">
                <a:solidFill>
                  <a:srgbClr val="231F20"/>
                </a:solidFill>
                <a:latin typeface="Montserrat"/>
                <a:cs typeface="Montserrat"/>
              </a:rPr>
              <a:t> </a:t>
            </a:r>
            <a:r>
              <a:rPr sz="1150" dirty="0">
                <a:solidFill>
                  <a:srgbClr val="231F20"/>
                </a:solidFill>
                <a:latin typeface="Montserrat"/>
                <a:cs typeface="Montserrat"/>
              </a:rPr>
              <a:t>resulting</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award</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GCSE </a:t>
            </a:r>
            <a:r>
              <a:rPr sz="1150" dirty="0">
                <a:solidFill>
                  <a:srgbClr val="231F20"/>
                </a:solidFill>
                <a:latin typeface="Montserrat"/>
                <a:cs typeface="Montserrat"/>
              </a:rPr>
              <a:t>Science</a:t>
            </a:r>
            <a:r>
              <a:rPr sz="1150" spc="-15" dirty="0">
                <a:solidFill>
                  <a:srgbClr val="231F20"/>
                </a:solidFill>
                <a:latin typeface="Montserrat"/>
                <a:cs typeface="Montserrat"/>
              </a:rPr>
              <a:t> </a:t>
            </a:r>
            <a:r>
              <a:rPr sz="1150" dirty="0">
                <a:solidFill>
                  <a:srgbClr val="231F20"/>
                </a:solidFill>
                <a:latin typeface="Montserrat"/>
                <a:cs typeface="Montserrat"/>
              </a:rPr>
              <a:t>qualifications.</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who</a:t>
            </a:r>
            <a:r>
              <a:rPr sz="1150" spc="-10" dirty="0">
                <a:solidFill>
                  <a:srgbClr val="231F20"/>
                </a:solidFill>
                <a:latin typeface="Montserrat"/>
                <a:cs typeface="Montserrat"/>
              </a:rPr>
              <a:t> </a:t>
            </a:r>
            <a:r>
              <a:rPr sz="1150" dirty="0">
                <a:solidFill>
                  <a:srgbClr val="231F20"/>
                </a:solidFill>
                <a:latin typeface="Montserrat"/>
                <a:cs typeface="Montserrat"/>
              </a:rPr>
              <a:t>would</a:t>
            </a:r>
            <a:r>
              <a:rPr sz="1150" spc="-15" dirty="0">
                <a:solidFill>
                  <a:srgbClr val="231F20"/>
                </a:solidFill>
                <a:latin typeface="Montserrat"/>
                <a:cs typeface="Montserrat"/>
              </a:rPr>
              <a:t> </a:t>
            </a:r>
            <a:r>
              <a:rPr sz="1150" dirty="0">
                <a:solidFill>
                  <a:srgbClr val="231F20"/>
                </a:solidFill>
                <a:latin typeface="Montserrat"/>
                <a:cs typeface="Montserrat"/>
              </a:rPr>
              <a:t>like</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10" dirty="0">
                <a:solidFill>
                  <a:srgbClr val="231F20"/>
                </a:solidFill>
                <a:latin typeface="Montserrat"/>
                <a:cs typeface="Montserrat"/>
              </a:rPr>
              <a:t> considered</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option</a:t>
            </a:r>
            <a:r>
              <a:rPr sz="1150" spc="-10" dirty="0">
                <a:solidFill>
                  <a:srgbClr val="231F20"/>
                </a:solidFill>
                <a:latin typeface="Montserrat"/>
                <a:cs typeface="Montserrat"/>
              </a:rPr>
              <a:t> </a:t>
            </a:r>
            <a:r>
              <a:rPr sz="1150" dirty="0">
                <a:solidFill>
                  <a:srgbClr val="231F20"/>
                </a:solidFill>
                <a:latin typeface="Montserrat"/>
                <a:cs typeface="Montserrat"/>
              </a:rPr>
              <a:t>need</a:t>
            </a:r>
            <a:r>
              <a:rPr sz="1150" spc="-15" dirty="0">
                <a:solidFill>
                  <a:srgbClr val="231F20"/>
                </a:solidFill>
                <a:latin typeface="Montserrat"/>
                <a:cs typeface="Montserrat"/>
              </a:rPr>
              <a:t> </a:t>
            </a:r>
            <a:r>
              <a:rPr sz="1150" spc="-25" dirty="0">
                <a:solidFill>
                  <a:srgbClr val="231F20"/>
                </a:solidFill>
                <a:latin typeface="Montserrat"/>
                <a:cs typeface="Montserrat"/>
              </a:rPr>
              <a:t>to </a:t>
            </a:r>
            <a:r>
              <a:rPr sz="1150" dirty="0">
                <a:solidFill>
                  <a:srgbClr val="231F20"/>
                </a:solidFill>
                <a:latin typeface="Montserrat"/>
                <a:cs typeface="Montserrat"/>
              </a:rPr>
              <a:t>choose</a:t>
            </a:r>
            <a:r>
              <a:rPr sz="1150" spc="-30" dirty="0">
                <a:solidFill>
                  <a:srgbClr val="231F20"/>
                </a:solidFill>
                <a:latin typeface="Montserrat"/>
                <a:cs typeface="Montserrat"/>
              </a:rPr>
              <a:t> </a:t>
            </a:r>
            <a:r>
              <a:rPr sz="1150" dirty="0">
                <a:solidFill>
                  <a:srgbClr val="231F20"/>
                </a:solidFill>
                <a:latin typeface="Montserrat"/>
                <a:cs typeface="Montserrat"/>
              </a:rPr>
              <a:t>Triple</a:t>
            </a:r>
            <a:r>
              <a:rPr sz="1150" spc="-30" dirty="0">
                <a:solidFill>
                  <a:srgbClr val="231F20"/>
                </a:solidFill>
                <a:latin typeface="Montserrat"/>
                <a:cs typeface="Montserrat"/>
              </a:rPr>
              <a:t> </a:t>
            </a:r>
            <a:r>
              <a:rPr sz="1150" dirty="0">
                <a:solidFill>
                  <a:srgbClr val="231F20"/>
                </a:solidFill>
                <a:latin typeface="Montserrat"/>
                <a:cs typeface="Montserrat"/>
              </a:rPr>
              <a:t>Science</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option</a:t>
            </a:r>
            <a:r>
              <a:rPr sz="1150" spc="-30" dirty="0">
                <a:solidFill>
                  <a:srgbClr val="231F20"/>
                </a:solidFill>
                <a:latin typeface="Montserrat"/>
                <a:cs typeface="Montserrat"/>
              </a:rPr>
              <a:t> </a:t>
            </a:r>
            <a:r>
              <a:rPr sz="1150" spc="-10" dirty="0">
                <a:solidFill>
                  <a:srgbClr val="231F20"/>
                </a:solidFill>
                <a:latin typeface="Montserrat"/>
                <a:cs typeface="Montserrat"/>
              </a:rPr>
              <a:t>block.</a:t>
            </a:r>
            <a:endParaRPr sz="1150" dirty="0">
              <a:latin typeface="Montserrat"/>
              <a:cs typeface="Montserrat"/>
            </a:endParaRPr>
          </a:p>
          <a:p>
            <a:pPr>
              <a:lnSpc>
                <a:spcPct val="100000"/>
              </a:lnSpc>
              <a:spcBef>
                <a:spcPts val="95"/>
              </a:spcBef>
            </a:pPr>
            <a:endParaRPr sz="1150" dirty="0">
              <a:latin typeface="Montserrat"/>
              <a:cs typeface="Montserrat"/>
            </a:endParaRPr>
          </a:p>
          <a:p>
            <a:pPr marL="12700" marR="165735">
              <a:lnSpc>
                <a:spcPct val="108700"/>
              </a:lnSpc>
              <a:spcBef>
                <a:spcPts val="5"/>
              </a:spcBef>
            </a:pPr>
            <a:r>
              <a:rPr sz="1150" dirty="0">
                <a:solidFill>
                  <a:srgbClr val="231F20"/>
                </a:solidFill>
                <a:latin typeface="Montserrat"/>
                <a:cs typeface="Montserrat"/>
              </a:rPr>
              <a:t>Our</a:t>
            </a:r>
            <a:r>
              <a:rPr sz="1150" spc="-20" dirty="0">
                <a:solidFill>
                  <a:srgbClr val="231F20"/>
                </a:solidFill>
                <a:latin typeface="Montserrat"/>
                <a:cs typeface="Montserrat"/>
              </a:rPr>
              <a:t> </a:t>
            </a:r>
            <a:r>
              <a:rPr sz="1150" spc="-10" dirty="0">
                <a:solidFill>
                  <a:srgbClr val="231F20"/>
                </a:solidFill>
                <a:latin typeface="Montserrat"/>
                <a:cs typeface="Montserrat"/>
              </a:rPr>
              <a:t>curriculum follows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spiral</a:t>
            </a:r>
            <a:r>
              <a:rPr sz="1150" spc="-10" dirty="0">
                <a:solidFill>
                  <a:srgbClr val="231F20"/>
                </a:solidFill>
                <a:latin typeface="Montserrat"/>
                <a:cs typeface="Montserrat"/>
              </a:rPr>
              <a:t> </a:t>
            </a:r>
            <a:r>
              <a:rPr sz="1150" dirty="0">
                <a:solidFill>
                  <a:srgbClr val="231F20"/>
                </a:solidFill>
                <a:latin typeface="Montserrat"/>
                <a:cs typeface="Montserrat"/>
              </a:rPr>
              <a:t>five</a:t>
            </a:r>
            <a:r>
              <a:rPr sz="1150" spc="-10" dirty="0">
                <a:solidFill>
                  <a:srgbClr val="231F20"/>
                </a:solidFill>
                <a:latin typeface="Montserrat"/>
                <a:cs typeface="Montserrat"/>
              </a:rPr>
              <a:t> </a:t>
            </a:r>
            <a:r>
              <a:rPr sz="1150" dirty="0">
                <a:solidFill>
                  <a:srgbClr val="231F20"/>
                </a:solidFill>
                <a:latin typeface="Montserrat"/>
                <a:cs typeface="Montserrat"/>
              </a:rPr>
              <a:t>year</a:t>
            </a:r>
            <a:r>
              <a:rPr sz="1150" spc="-10" dirty="0">
                <a:solidFill>
                  <a:srgbClr val="231F20"/>
                </a:solidFill>
                <a:latin typeface="Montserrat"/>
                <a:cs typeface="Montserrat"/>
              </a:rPr>
              <a:t> </a:t>
            </a:r>
            <a:r>
              <a:rPr sz="1150" dirty="0">
                <a:solidFill>
                  <a:srgbClr val="231F20"/>
                </a:solidFill>
                <a:latin typeface="Montserrat"/>
                <a:cs typeface="Montserrat"/>
              </a:rPr>
              <a:t>plan</a:t>
            </a:r>
            <a:r>
              <a:rPr sz="1150" spc="-10" dirty="0">
                <a:solidFill>
                  <a:srgbClr val="231F20"/>
                </a:solidFill>
                <a:latin typeface="Montserrat"/>
                <a:cs typeface="Montserrat"/>
              </a:rPr>
              <a:t> </a:t>
            </a:r>
            <a:r>
              <a:rPr sz="1150" dirty="0">
                <a:solidFill>
                  <a:srgbClr val="231F20"/>
                </a:solidFill>
                <a:latin typeface="Montserrat"/>
                <a:cs typeface="Montserrat"/>
              </a:rPr>
              <a:t>which</a:t>
            </a:r>
            <a:r>
              <a:rPr sz="1150" spc="-15" dirty="0">
                <a:solidFill>
                  <a:srgbClr val="231F20"/>
                </a:solidFill>
                <a:latin typeface="Montserrat"/>
                <a:cs typeface="Montserrat"/>
              </a:rPr>
              <a:t> </a:t>
            </a:r>
            <a:r>
              <a:rPr sz="1150" dirty="0">
                <a:solidFill>
                  <a:srgbClr val="231F20"/>
                </a:solidFill>
                <a:latin typeface="Montserrat"/>
                <a:cs typeface="Montserrat"/>
              </a:rPr>
              <a:t>builds</a:t>
            </a:r>
            <a:r>
              <a:rPr sz="1150" spc="-10" dirty="0">
                <a:solidFill>
                  <a:srgbClr val="231F20"/>
                </a:solidFill>
                <a:latin typeface="Montserrat"/>
                <a:cs typeface="Montserrat"/>
              </a:rPr>
              <a:t> </a:t>
            </a:r>
            <a:r>
              <a:rPr sz="1150" dirty="0">
                <a:solidFill>
                  <a:srgbClr val="231F20"/>
                </a:solidFill>
                <a:latin typeface="Montserrat"/>
                <a:cs typeface="Montserrat"/>
              </a:rPr>
              <a:t>on</a:t>
            </a:r>
            <a:r>
              <a:rPr sz="1150" spc="-10" dirty="0">
                <a:solidFill>
                  <a:srgbClr val="231F20"/>
                </a:solidFill>
                <a:latin typeface="Montserrat"/>
                <a:cs typeface="Montserrat"/>
              </a:rPr>
              <a:t> </a:t>
            </a:r>
            <a:r>
              <a:rPr sz="1150" dirty="0">
                <a:solidFill>
                  <a:srgbClr val="231F20"/>
                </a:solidFill>
                <a:latin typeface="Montserrat"/>
                <a:cs typeface="Montserrat"/>
              </a:rPr>
              <a:t>prior</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helps </a:t>
            </a:r>
            <a:r>
              <a:rPr sz="1150" dirty="0">
                <a:solidFill>
                  <a:srgbClr val="231F20"/>
                </a:solidFill>
                <a:latin typeface="Montserrat"/>
                <a:cs typeface="Montserrat"/>
              </a:rPr>
              <a:t>students</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make</a:t>
            </a:r>
            <a:r>
              <a:rPr sz="1150" spc="-30" dirty="0">
                <a:solidFill>
                  <a:srgbClr val="231F20"/>
                </a:solidFill>
                <a:latin typeface="Montserrat"/>
                <a:cs typeface="Montserrat"/>
              </a:rPr>
              <a:t> </a:t>
            </a:r>
            <a:r>
              <a:rPr sz="1150" dirty="0">
                <a:solidFill>
                  <a:srgbClr val="231F20"/>
                </a:solidFill>
                <a:latin typeface="Montserrat"/>
                <a:cs typeface="Montserrat"/>
              </a:rPr>
              <a:t>connections.</a:t>
            </a:r>
            <a:r>
              <a:rPr sz="1150" spc="-35" dirty="0">
                <a:solidFill>
                  <a:srgbClr val="231F20"/>
                </a:solidFill>
                <a:latin typeface="Montserrat"/>
                <a:cs typeface="Montserrat"/>
              </a:rPr>
              <a:t> </a:t>
            </a:r>
            <a:r>
              <a:rPr sz="1150" dirty="0">
                <a:solidFill>
                  <a:srgbClr val="231F20"/>
                </a:solidFill>
                <a:latin typeface="Montserrat"/>
                <a:cs typeface="Montserrat"/>
              </a:rPr>
              <a:t>Across</a:t>
            </a:r>
            <a:r>
              <a:rPr sz="1150" spc="-30" dirty="0">
                <a:solidFill>
                  <a:srgbClr val="231F20"/>
                </a:solidFill>
                <a:latin typeface="Montserrat"/>
                <a:cs typeface="Montserrat"/>
              </a:rPr>
              <a:t> </a:t>
            </a:r>
            <a:r>
              <a:rPr sz="1150" dirty="0">
                <a:solidFill>
                  <a:srgbClr val="231F20"/>
                </a:solidFill>
                <a:latin typeface="Montserrat"/>
                <a:cs typeface="Montserrat"/>
              </a:rPr>
              <a:t>all</a:t>
            </a:r>
            <a:r>
              <a:rPr sz="1150" spc="-30" dirty="0">
                <a:solidFill>
                  <a:srgbClr val="231F20"/>
                </a:solidFill>
                <a:latin typeface="Montserrat"/>
                <a:cs typeface="Montserrat"/>
              </a:rPr>
              <a:t> </a:t>
            </a:r>
            <a:r>
              <a:rPr sz="1150" dirty="0">
                <a:solidFill>
                  <a:srgbClr val="231F20"/>
                </a:solidFill>
                <a:latin typeface="Montserrat"/>
                <a:cs typeface="Montserrat"/>
              </a:rPr>
              <a:t>year</a:t>
            </a:r>
            <a:r>
              <a:rPr sz="1150" spc="-35" dirty="0">
                <a:solidFill>
                  <a:srgbClr val="231F20"/>
                </a:solidFill>
                <a:latin typeface="Montserrat"/>
                <a:cs typeface="Montserrat"/>
              </a:rPr>
              <a:t> </a:t>
            </a:r>
            <a:r>
              <a:rPr sz="1150" dirty="0">
                <a:solidFill>
                  <a:srgbClr val="231F20"/>
                </a:solidFill>
                <a:latin typeface="Montserrat"/>
                <a:cs typeface="Montserrat"/>
              </a:rPr>
              <a:t>groups</a:t>
            </a:r>
            <a:r>
              <a:rPr sz="1150" spc="-30"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spc="-10" dirty="0">
                <a:solidFill>
                  <a:srgbClr val="231F20"/>
                </a:solidFill>
                <a:latin typeface="Montserrat"/>
                <a:cs typeface="Montserrat"/>
              </a:rPr>
              <a:t>receive</a:t>
            </a:r>
            <a:r>
              <a:rPr sz="1150" spc="-30" dirty="0">
                <a:solidFill>
                  <a:srgbClr val="231F20"/>
                </a:solidFill>
                <a:latin typeface="Montserrat"/>
                <a:cs typeface="Montserrat"/>
              </a:rPr>
              <a:t> </a:t>
            </a:r>
            <a:r>
              <a:rPr sz="1150" dirty="0">
                <a:solidFill>
                  <a:srgbClr val="231F20"/>
                </a:solidFill>
                <a:latin typeface="Montserrat"/>
                <a:cs typeface="Montserrat"/>
              </a:rPr>
              <a:t>one</a:t>
            </a:r>
            <a:r>
              <a:rPr sz="1150" spc="-35" dirty="0">
                <a:solidFill>
                  <a:srgbClr val="231F20"/>
                </a:solidFill>
                <a:latin typeface="Montserrat"/>
                <a:cs typeface="Montserrat"/>
              </a:rPr>
              <a:t> </a:t>
            </a:r>
            <a:r>
              <a:rPr sz="1150" dirty="0">
                <a:solidFill>
                  <a:srgbClr val="231F20"/>
                </a:solidFill>
                <a:latin typeface="Montserrat"/>
                <a:cs typeface="Montserrat"/>
              </a:rPr>
              <a:t>lesson</a:t>
            </a:r>
            <a:r>
              <a:rPr sz="1150" spc="-30" dirty="0">
                <a:solidFill>
                  <a:srgbClr val="231F20"/>
                </a:solidFill>
                <a:latin typeface="Montserrat"/>
                <a:cs typeface="Montserrat"/>
              </a:rPr>
              <a:t> </a:t>
            </a:r>
            <a:r>
              <a:rPr sz="1150" spc="-25" dirty="0">
                <a:solidFill>
                  <a:srgbClr val="231F20"/>
                </a:solidFill>
                <a:latin typeface="Montserrat"/>
                <a:cs typeface="Montserrat"/>
              </a:rPr>
              <a:t>of</a:t>
            </a:r>
            <a:r>
              <a:rPr sz="1150" spc="500" dirty="0">
                <a:solidFill>
                  <a:srgbClr val="231F20"/>
                </a:solidFill>
                <a:latin typeface="Montserrat"/>
                <a:cs typeface="Montserrat"/>
              </a:rPr>
              <a:t> </a:t>
            </a:r>
            <a:r>
              <a:rPr sz="1150" spc="-10" dirty="0">
                <a:solidFill>
                  <a:srgbClr val="231F20"/>
                </a:solidFill>
                <a:latin typeface="Montserrat"/>
                <a:cs typeface="Montserrat"/>
              </a:rPr>
              <a:t>Biology,</a:t>
            </a:r>
            <a:r>
              <a:rPr sz="1150" spc="-25" dirty="0">
                <a:solidFill>
                  <a:srgbClr val="231F20"/>
                </a:solidFill>
                <a:latin typeface="Montserrat"/>
                <a:cs typeface="Montserrat"/>
              </a:rPr>
              <a:t> </a:t>
            </a:r>
            <a:r>
              <a:rPr sz="1150" dirty="0">
                <a:solidFill>
                  <a:srgbClr val="231F20"/>
                </a:solidFill>
                <a:latin typeface="Montserrat"/>
                <a:cs typeface="Montserrat"/>
              </a:rPr>
              <a:t>Chemistry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Physics</a:t>
            </a:r>
            <a:r>
              <a:rPr sz="1150" spc="-20" dirty="0">
                <a:solidFill>
                  <a:srgbClr val="231F20"/>
                </a:solidFill>
                <a:latin typeface="Montserrat"/>
                <a:cs typeface="Montserrat"/>
              </a:rPr>
              <a:t> </a:t>
            </a:r>
            <a:r>
              <a:rPr sz="1150" dirty="0">
                <a:solidFill>
                  <a:srgbClr val="231F20"/>
                </a:solidFill>
                <a:latin typeface="Montserrat"/>
                <a:cs typeface="Montserrat"/>
              </a:rPr>
              <a:t>each</a:t>
            </a:r>
            <a:r>
              <a:rPr sz="1150" spc="-25" dirty="0">
                <a:solidFill>
                  <a:srgbClr val="231F20"/>
                </a:solidFill>
                <a:latin typeface="Montserrat"/>
                <a:cs typeface="Montserrat"/>
              </a:rPr>
              <a:t> </a:t>
            </a:r>
            <a:r>
              <a:rPr sz="1150" dirty="0">
                <a:solidFill>
                  <a:srgbClr val="231F20"/>
                </a:solidFill>
                <a:latin typeface="Montserrat"/>
                <a:cs typeface="Montserrat"/>
              </a:rPr>
              <a:t>week</a:t>
            </a:r>
            <a:r>
              <a:rPr sz="1150" spc="-20" dirty="0">
                <a:solidFill>
                  <a:srgbClr val="231F20"/>
                </a:solidFill>
                <a:latin typeface="Montserrat"/>
                <a:cs typeface="Montserrat"/>
              </a:rPr>
              <a:t> </a:t>
            </a:r>
            <a:r>
              <a:rPr sz="1150" dirty="0">
                <a:solidFill>
                  <a:srgbClr val="231F20"/>
                </a:solidFill>
                <a:latin typeface="Montserrat"/>
                <a:cs typeface="Montserrat"/>
              </a:rPr>
              <a:t>lasting</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single</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hour</a:t>
            </a:r>
            <a:r>
              <a:rPr sz="1150" spc="-20" dirty="0">
                <a:solidFill>
                  <a:srgbClr val="231F20"/>
                </a:solidFill>
                <a:latin typeface="Montserrat"/>
                <a:cs typeface="Montserrat"/>
              </a:rPr>
              <a:t> </a:t>
            </a:r>
            <a:r>
              <a:rPr sz="1150" dirty="0">
                <a:solidFill>
                  <a:srgbClr val="231F20"/>
                </a:solidFill>
                <a:latin typeface="Montserrat"/>
                <a:cs typeface="Montserrat"/>
              </a:rPr>
              <a:t>20</a:t>
            </a:r>
            <a:r>
              <a:rPr sz="1150" spc="-25" dirty="0">
                <a:solidFill>
                  <a:srgbClr val="231F20"/>
                </a:solidFill>
                <a:latin typeface="Montserrat"/>
                <a:cs typeface="Montserrat"/>
              </a:rPr>
              <a:t> </a:t>
            </a:r>
            <a:r>
              <a:rPr sz="1150" dirty="0">
                <a:solidFill>
                  <a:srgbClr val="231F20"/>
                </a:solidFill>
                <a:latin typeface="Montserrat"/>
                <a:cs typeface="Montserrat"/>
              </a:rPr>
              <a:t>session.</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Stage</a:t>
            </a:r>
            <a:r>
              <a:rPr sz="1150" spc="-20" dirty="0">
                <a:solidFill>
                  <a:srgbClr val="231F20"/>
                </a:solidFill>
                <a:latin typeface="Montserrat"/>
                <a:cs typeface="Montserrat"/>
              </a:rPr>
              <a:t> </a:t>
            </a:r>
            <a:r>
              <a:rPr sz="1150" spc="-50" dirty="0">
                <a:solidFill>
                  <a:srgbClr val="231F20"/>
                </a:solidFill>
                <a:latin typeface="Montserrat"/>
                <a:cs typeface="Montserrat"/>
              </a:rPr>
              <a:t>3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spend</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20" dirty="0">
                <a:solidFill>
                  <a:srgbClr val="231F20"/>
                </a:solidFill>
                <a:latin typeface="Montserrat"/>
                <a:cs typeface="Montserrat"/>
              </a:rPr>
              <a:t> </a:t>
            </a:r>
            <a:r>
              <a:rPr sz="1150" dirty="0">
                <a:solidFill>
                  <a:srgbClr val="231F20"/>
                </a:solidFill>
                <a:latin typeface="Montserrat"/>
                <a:cs typeface="Montserrat"/>
              </a:rPr>
              <a:t>learning</a:t>
            </a:r>
            <a:r>
              <a:rPr sz="1150" spc="-20" dirty="0">
                <a:solidFill>
                  <a:srgbClr val="231F20"/>
                </a:solidFill>
                <a:latin typeface="Montserrat"/>
                <a:cs typeface="Montserrat"/>
              </a:rPr>
              <a:t> </a:t>
            </a:r>
            <a:r>
              <a:rPr sz="1150" dirty="0">
                <a:solidFill>
                  <a:srgbClr val="231F20"/>
                </a:solidFill>
                <a:latin typeface="Montserrat"/>
                <a:cs typeface="Montserrat"/>
              </a:rPr>
              <a:t>key</a:t>
            </a:r>
            <a:r>
              <a:rPr sz="1150" spc="-20" dirty="0">
                <a:solidFill>
                  <a:srgbClr val="231F20"/>
                </a:solidFill>
                <a:latin typeface="Montserrat"/>
                <a:cs typeface="Montserrat"/>
              </a:rPr>
              <a:t> </a:t>
            </a:r>
            <a:r>
              <a:rPr sz="1150" dirty="0">
                <a:solidFill>
                  <a:srgbClr val="231F20"/>
                </a:solidFill>
                <a:latin typeface="Montserrat"/>
                <a:cs typeface="Montserrat"/>
              </a:rPr>
              <a:t>practical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foundations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spc="-10" dirty="0">
                <a:solidFill>
                  <a:srgbClr val="231F20"/>
                </a:solidFill>
                <a:latin typeface="Montserrat"/>
                <a:cs typeface="Montserrat"/>
              </a:rPr>
              <a:t>across </a:t>
            </a:r>
            <a:r>
              <a:rPr sz="1150" dirty="0">
                <a:solidFill>
                  <a:srgbClr val="231F20"/>
                </a:solidFill>
                <a:latin typeface="Montserrat"/>
                <a:cs typeface="Montserrat"/>
              </a:rPr>
              <a:t>the</a:t>
            </a:r>
            <a:r>
              <a:rPr sz="1150" spc="-35" dirty="0">
                <a:solidFill>
                  <a:srgbClr val="231F20"/>
                </a:solidFill>
                <a:latin typeface="Montserrat"/>
                <a:cs typeface="Montserrat"/>
              </a:rPr>
              <a:t> </a:t>
            </a:r>
            <a:r>
              <a:rPr sz="1150" dirty="0">
                <a:solidFill>
                  <a:srgbClr val="231F20"/>
                </a:solidFill>
                <a:latin typeface="Montserrat"/>
                <a:cs typeface="Montserrat"/>
              </a:rPr>
              <a:t>disciplines.</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35" dirty="0">
                <a:solidFill>
                  <a:srgbClr val="231F20"/>
                </a:solidFill>
                <a:latin typeface="Montserrat"/>
                <a:cs typeface="Montserrat"/>
              </a:rPr>
              <a:t> </a:t>
            </a:r>
            <a:r>
              <a:rPr sz="1150" dirty="0">
                <a:solidFill>
                  <a:srgbClr val="231F20"/>
                </a:solidFill>
                <a:latin typeface="Montserrat"/>
                <a:cs typeface="Montserrat"/>
              </a:rPr>
              <a:t>then</a:t>
            </a:r>
            <a:r>
              <a:rPr sz="1150" spc="-30" dirty="0">
                <a:solidFill>
                  <a:srgbClr val="231F20"/>
                </a:solidFill>
                <a:latin typeface="Montserrat"/>
                <a:cs typeface="Montserrat"/>
              </a:rPr>
              <a:t> </a:t>
            </a:r>
            <a:r>
              <a:rPr sz="1150" dirty="0">
                <a:solidFill>
                  <a:srgbClr val="231F20"/>
                </a:solidFill>
                <a:latin typeface="Montserrat"/>
                <a:cs typeface="Montserrat"/>
              </a:rPr>
              <a:t>allows</a:t>
            </a:r>
            <a:r>
              <a:rPr sz="1150" spc="-30" dirty="0">
                <a:solidFill>
                  <a:srgbClr val="231F20"/>
                </a:solidFill>
                <a:latin typeface="Montserrat"/>
                <a:cs typeface="Montserrat"/>
              </a:rPr>
              <a:t> </a:t>
            </a:r>
            <a:r>
              <a:rPr sz="1150" dirty="0">
                <a:solidFill>
                  <a:srgbClr val="231F20"/>
                </a:solidFill>
                <a:latin typeface="Montserrat"/>
                <a:cs typeface="Montserrat"/>
              </a:rPr>
              <a:t>us</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concentrate</a:t>
            </a:r>
            <a:r>
              <a:rPr sz="1150" spc="-35"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more</a:t>
            </a:r>
            <a:r>
              <a:rPr sz="1150" spc="-35" dirty="0">
                <a:solidFill>
                  <a:srgbClr val="231F20"/>
                </a:solidFill>
                <a:latin typeface="Montserrat"/>
                <a:cs typeface="Montserrat"/>
              </a:rPr>
              <a:t> </a:t>
            </a:r>
            <a:r>
              <a:rPr sz="1150" dirty="0">
                <a:solidFill>
                  <a:srgbClr val="231F20"/>
                </a:solidFill>
                <a:latin typeface="Montserrat"/>
                <a:cs typeface="Montserrat"/>
              </a:rPr>
              <a:t>advanced</a:t>
            </a:r>
            <a:r>
              <a:rPr sz="1150" spc="-30" dirty="0">
                <a:solidFill>
                  <a:srgbClr val="231F20"/>
                </a:solidFill>
                <a:latin typeface="Montserrat"/>
                <a:cs typeface="Montserrat"/>
              </a:rPr>
              <a:t> </a:t>
            </a:r>
            <a:r>
              <a:rPr sz="1150" dirty="0">
                <a:solidFill>
                  <a:srgbClr val="231F20"/>
                </a:solidFill>
                <a:latin typeface="Montserrat"/>
                <a:cs typeface="Montserrat"/>
              </a:rPr>
              <a:t>concepts</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Key</a:t>
            </a:r>
            <a:r>
              <a:rPr sz="1150" spc="-30" dirty="0">
                <a:solidFill>
                  <a:srgbClr val="231F20"/>
                </a:solidFill>
                <a:latin typeface="Montserrat"/>
                <a:cs typeface="Montserrat"/>
              </a:rPr>
              <a:t> </a:t>
            </a:r>
            <a:r>
              <a:rPr sz="1150" spc="-10" dirty="0">
                <a:solidFill>
                  <a:srgbClr val="231F20"/>
                </a:solidFill>
                <a:latin typeface="Montserrat"/>
                <a:cs typeface="Montserrat"/>
              </a:rPr>
              <a:t>Stage</a:t>
            </a:r>
            <a:endParaRPr sz="1150" dirty="0">
              <a:latin typeface="Montserrat"/>
              <a:cs typeface="Montserrat"/>
            </a:endParaRPr>
          </a:p>
          <a:p>
            <a:pPr marL="12700" marR="381000">
              <a:lnSpc>
                <a:spcPct val="108700"/>
              </a:lnSpc>
            </a:pPr>
            <a:r>
              <a:rPr sz="1150" dirty="0">
                <a:solidFill>
                  <a:srgbClr val="231F20"/>
                </a:solidFill>
                <a:latin typeface="Montserrat"/>
                <a:cs typeface="Montserrat"/>
              </a:rPr>
              <a:t>4.</a:t>
            </a:r>
            <a:r>
              <a:rPr sz="1150" spc="254"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encouraged</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practicals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analytical</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enquiry</a:t>
            </a:r>
            <a:r>
              <a:rPr sz="1150" spc="-30" dirty="0">
                <a:solidFill>
                  <a:srgbClr val="231F20"/>
                </a:solidFill>
                <a:latin typeface="Montserrat"/>
                <a:cs typeface="Montserrat"/>
              </a:rPr>
              <a:t> </a:t>
            </a:r>
            <a:r>
              <a:rPr sz="1150" spc="-10" dirty="0">
                <a:solidFill>
                  <a:srgbClr val="231F20"/>
                </a:solidFill>
                <a:latin typeface="Montserrat"/>
                <a:cs typeface="Montserrat"/>
              </a:rPr>
              <a:t>skills.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marR="557530">
              <a:lnSpc>
                <a:spcPct val="108700"/>
              </a:lnSpc>
            </a:pP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both</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10</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20" dirty="0">
                <a:solidFill>
                  <a:srgbClr val="231F20"/>
                </a:solidFill>
                <a:latin typeface="Montserrat"/>
                <a:cs typeface="Montserrat"/>
              </a:rPr>
              <a:t> </a:t>
            </a:r>
            <a:r>
              <a:rPr sz="1150" dirty="0">
                <a:solidFill>
                  <a:srgbClr val="231F20"/>
                </a:solidFill>
                <a:latin typeface="Montserrat"/>
                <a:cs typeface="Montserrat"/>
              </a:rPr>
              <a:t>three</a:t>
            </a:r>
            <a:r>
              <a:rPr sz="1150" spc="-15" dirty="0">
                <a:solidFill>
                  <a:srgbClr val="231F20"/>
                </a:solidFill>
                <a:latin typeface="Montserrat"/>
                <a:cs typeface="Montserrat"/>
              </a:rPr>
              <a:t> </a:t>
            </a:r>
            <a:r>
              <a:rPr sz="1150" dirty="0">
                <a:solidFill>
                  <a:srgbClr val="231F20"/>
                </a:solidFill>
                <a:latin typeface="Montserrat"/>
                <a:cs typeface="Montserrat"/>
              </a:rPr>
              <a:t>assessment</a:t>
            </a:r>
            <a:r>
              <a:rPr sz="1150" spc="-20" dirty="0">
                <a:solidFill>
                  <a:srgbClr val="231F20"/>
                </a:solidFill>
                <a:latin typeface="Montserrat"/>
                <a:cs typeface="Montserrat"/>
              </a:rPr>
              <a:t> </a:t>
            </a:r>
            <a:r>
              <a:rPr sz="1150" dirty="0">
                <a:solidFill>
                  <a:srgbClr val="231F20"/>
                </a:solidFill>
                <a:latin typeface="Montserrat"/>
                <a:cs typeface="Montserrat"/>
              </a:rPr>
              <a:t>points</a:t>
            </a:r>
            <a:r>
              <a:rPr sz="1150" spc="-20" dirty="0">
                <a:solidFill>
                  <a:srgbClr val="231F20"/>
                </a:solidFill>
                <a:latin typeface="Montserrat"/>
                <a:cs typeface="Montserrat"/>
              </a:rPr>
              <a:t> </a:t>
            </a:r>
            <a:r>
              <a:rPr sz="1150" spc="-10" dirty="0">
                <a:solidFill>
                  <a:srgbClr val="231F20"/>
                </a:solidFill>
                <a:latin typeface="Montserrat"/>
                <a:cs typeface="Montserrat"/>
              </a:rPr>
              <a:t>within </a:t>
            </a:r>
            <a:r>
              <a:rPr sz="1150" dirty="0">
                <a:solidFill>
                  <a:srgbClr val="231F20"/>
                </a:solidFill>
                <a:latin typeface="Montserrat"/>
                <a:cs typeface="Montserrat"/>
              </a:rPr>
              <a:t>Science,</a:t>
            </a:r>
            <a:r>
              <a:rPr sz="1150" spc="-30" dirty="0">
                <a:solidFill>
                  <a:srgbClr val="231F20"/>
                </a:solidFill>
                <a:latin typeface="Montserrat"/>
                <a:cs typeface="Montserrat"/>
              </a:rPr>
              <a:t> </a:t>
            </a:r>
            <a:r>
              <a:rPr sz="1150" dirty="0">
                <a:solidFill>
                  <a:srgbClr val="231F20"/>
                </a:solidFill>
                <a:latin typeface="Montserrat"/>
                <a:cs typeface="Montserrat"/>
              </a:rPr>
              <a:t>concentrating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25" dirty="0">
                <a:solidFill>
                  <a:srgbClr val="231F20"/>
                </a:solidFill>
                <a:latin typeface="Montserrat"/>
                <a:cs typeface="Montserrat"/>
              </a:rPr>
              <a:t> </a:t>
            </a:r>
            <a:r>
              <a:rPr sz="1150" dirty="0">
                <a:solidFill>
                  <a:srgbClr val="231F20"/>
                </a:solidFill>
                <a:latin typeface="Montserrat"/>
                <a:cs typeface="Montserrat"/>
              </a:rPr>
              <a:t>learnt</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current</a:t>
            </a:r>
            <a:r>
              <a:rPr sz="1150" spc="-30" dirty="0">
                <a:solidFill>
                  <a:srgbClr val="231F20"/>
                </a:solidFill>
                <a:latin typeface="Montserrat"/>
                <a:cs typeface="Montserrat"/>
              </a:rPr>
              <a:t> </a:t>
            </a:r>
            <a:r>
              <a:rPr sz="1150" dirty="0">
                <a:solidFill>
                  <a:srgbClr val="231F20"/>
                </a:solidFill>
                <a:latin typeface="Montserrat"/>
                <a:cs typeface="Montserrat"/>
              </a:rPr>
              <a:t>year</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well</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spc="-10" dirty="0">
                <a:solidFill>
                  <a:srgbClr val="231F20"/>
                </a:solidFill>
                <a:latin typeface="Montserrat"/>
                <a:cs typeface="Montserrat"/>
              </a:rPr>
              <a:t>synoptic knowledge</a:t>
            </a:r>
            <a:r>
              <a:rPr sz="1150" spc="-20" dirty="0">
                <a:solidFill>
                  <a:srgbClr val="231F20"/>
                </a:solidFill>
                <a:latin typeface="Montserrat"/>
                <a:cs typeface="Montserrat"/>
              </a:rPr>
              <a:t> </a:t>
            </a:r>
            <a:r>
              <a:rPr sz="1150" dirty="0">
                <a:solidFill>
                  <a:srgbClr val="231F20"/>
                </a:solidFill>
                <a:latin typeface="Montserrat"/>
                <a:cs typeface="Montserrat"/>
              </a:rPr>
              <a:t>built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previous</a:t>
            </a:r>
            <a:r>
              <a:rPr sz="1150" spc="-20" dirty="0">
                <a:solidFill>
                  <a:srgbClr val="231F20"/>
                </a:solidFill>
                <a:latin typeface="Montserrat"/>
                <a:cs typeface="Montserrat"/>
              </a:rPr>
              <a:t> </a:t>
            </a:r>
            <a:r>
              <a:rPr sz="1150" spc="-10" dirty="0">
                <a:solidFill>
                  <a:srgbClr val="231F20"/>
                </a:solidFill>
                <a:latin typeface="Montserrat"/>
                <a:cs typeface="Montserrat"/>
              </a:rPr>
              <a:t>years.</a:t>
            </a:r>
            <a:r>
              <a:rPr lang="en-GB" sz="1150" spc="-10" dirty="0">
                <a:solidFill>
                  <a:srgbClr val="231F20"/>
                </a:solidFill>
                <a:latin typeface="Montserrat"/>
                <a:cs typeface="Montserrat"/>
              </a:rPr>
              <a:t> Exams for this qualification are 1 hour 45 Minutes compared to 90 Minutes for Combined Science.</a:t>
            </a:r>
            <a:endParaRPr sz="1150" dirty="0">
              <a:latin typeface="Montserrat"/>
              <a:cs typeface="Montserrat"/>
            </a:endParaRPr>
          </a:p>
          <a:p>
            <a:pPr>
              <a:lnSpc>
                <a:spcPct val="100000"/>
              </a:lnSpc>
              <a:spcBef>
                <a:spcPts val="220"/>
              </a:spcBef>
            </a:pPr>
            <a:endParaRPr lang="en-GB" sz="1150" dirty="0">
              <a:latin typeface="Montserrat"/>
              <a:cs typeface="Montserrat"/>
            </a:endParaRPr>
          </a:p>
          <a:p>
            <a:pPr>
              <a:lnSpc>
                <a:spcPct val="100000"/>
              </a:lnSpc>
              <a:spcBef>
                <a:spcPts val="220"/>
              </a:spcBef>
            </a:pPr>
            <a:r>
              <a:rPr lang="en-GB" sz="1150" b="1" dirty="0">
                <a:latin typeface="Montserrat"/>
                <a:cs typeface="Montserrat"/>
              </a:rPr>
              <a:t>Keep in mind</a:t>
            </a:r>
          </a:p>
          <a:p>
            <a:pPr>
              <a:lnSpc>
                <a:spcPct val="100000"/>
              </a:lnSpc>
              <a:spcBef>
                <a:spcPts val="220"/>
              </a:spcBef>
            </a:pPr>
            <a:r>
              <a:rPr lang="en-GB" sz="1150" dirty="0">
                <a:latin typeface="Montserrat"/>
                <a:cs typeface="Montserrat"/>
              </a:rPr>
              <a:t>This qualification involves in depth study of Science. You must have a natural curiosity. There is also a large quantity of mathematical content meaning students need to study higher tier maths.</a:t>
            </a:r>
          </a:p>
          <a:p>
            <a:pPr>
              <a:lnSpc>
                <a:spcPct val="100000"/>
              </a:lnSpc>
              <a:spcBef>
                <a:spcPts val="2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787140">
              <a:lnSpc>
                <a:spcPct val="108700"/>
              </a:lnSpc>
            </a:pPr>
            <a:r>
              <a:rPr sz="1150" spc="-20" dirty="0">
                <a:solidFill>
                  <a:srgbClr val="231F20"/>
                </a:solidFill>
                <a:latin typeface="Montserrat"/>
                <a:cs typeface="Montserrat"/>
              </a:rPr>
              <a:t>A-</a:t>
            </a:r>
            <a:r>
              <a:rPr sz="1150" dirty="0">
                <a:solidFill>
                  <a:srgbClr val="231F20"/>
                </a:solidFill>
                <a:latin typeface="Montserrat"/>
                <a:cs typeface="Montserrat"/>
              </a:rPr>
              <a:t>levels</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Biology,</a:t>
            </a:r>
            <a:r>
              <a:rPr sz="1150" spc="-20" dirty="0">
                <a:solidFill>
                  <a:srgbClr val="231F20"/>
                </a:solidFill>
                <a:latin typeface="Montserrat"/>
                <a:cs typeface="Montserrat"/>
              </a:rPr>
              <a:t> </a:t>
            </a:r>
            <a:r>
              <a:rPr sz="1150" dirty="0">
                <a:solidFill>
                  <a:srgbClr val="231F20"/>
                </a:solidFill>
                <a:latin typeface="Montserrat"/>
                <a:cs typeface="Montserrat"/>
              </a:rPr>
              <a:t>Chemistry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Physics </a:t>
            </a:r>
            <a:r>
              <a:rPr sz="1150" dirty="0">
                <a:solidFill>
                  <a:srgbClr val="231F20"/>
                </a:solidFill>
                <a:latin typeface="Montserrat"/>
                <a:cs typeface="Montserrat"/>
              </a:rPr>
              <a:t>BTEC</a:t>
            </a:r>
            <a:r>
              <a:rPr sz="1150" spc="-10" dirty="0">
                <a:solidFill>
                  <a:srgbClr val="231F20"/>
                </a:solidFill>
                <a:latin typeface="Montserrat"/>
                <a:cs typeface="Montserrat"/>
              </a:rPr>
              <a:t> </a:t>
            </a:r>
            <a:r>
              <a:rPr sz="1150" dirty="0">
                <a:solidFill>
                  <a:srgbClr val="231F20"/>
                </a:solidFill>
                <a:latin typeface="Montserrat"/>
                <a:cs typeface="Montserrat"/>
              </a:rPr>
              <a:t>nationals</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Applied</a:t>
            </a:r>
            <a:r>
              <a:rPr sz="1150" spc="-5" dirty="0">
                <a:solidFill>
                  <a:srgbClr val="231F20"/>
                </a:solidFill>
                <a:latin typeface="Montserrat"/>
                <a:cs typeface="Montserrat"/>
              </a:rPr>
              <a:t> </a:t>
            </a:r>
            <a:r>
              <a:rPr sz="1150" spc="-10" dirty="0">
                <a:solidFill>
                  <a:srgbClr val="231F20"/>
                </a:solidFill>
                <a:latin typeface="Montserrat"/>
                <a:cs typeface="Montserrat"/>
              </a:rPr>
              <a:t>Science</a:t>
            </a:r>
            <a:endParaRPr sz="1150" dirty="0">
              <a:latin typeface="Montserrat"/>
              <a:cs typeface="Montserrat"/>
            </a:endParaRPr>
          </a:p>
        </p:txBody>
      </p:sp>
      <p:sp>
        <p:nvSpPr>
          <p:cNvPr id="4" name="object 4"/>
          <p:cNvSpPr txBox="1"/>
          <p:nvPr/>
        </p:nvSpPr>
        <p:spPr>
          <a:xfrm>
            <a:off x="347300" y="8330972"/>
            <a:ext cx="1636395" cy="1634489"/>
          </a:xfrm>
          <a:prstGeom prst="rect">
            <a:avLst/>
          </a:prstGeom>
        </p:spPr>
        <p:txBody>
          <a:bodyPr vert="horz" wrap="square" lIns="0" tIns="65405" rIns="0" bIns="0" rtlCol="0">
            <a:spAutoFit/>
          </a:bodyPr>
          <a:lstStyle/>
          <a:p>
            <a:pPr marL="12700">
              <a:lnSpc>
                <a:spcPct val="100000"/>
              </a:lnSpc>
              <a:spcBef>
                <a:spcPts val="515"/>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240665" indent="-179705">
              <a:lnSpc>
                <a:spcPct val="100000"/>
              </a:lnSpc>
              <a:spcBef>
                <a:spcPts val="430"/>
              </a:spcBef>
              <a:buChar char="•"/>
              <a:tabLst>
                <a:tab pos="240665" algn="l"/>
              </a:tabLst>
            </a:pPr>
            <a:r>
              <a:rPr sz="1200" spc="-10" dirty="0">
                <a:solidFill>
                  <a:srgbClr val="231F20"/>
                </a:solidFill>
                <a:latin typeface="Montserrat"/>
                <a:cs typeface="Montserrat"/>
              </a:rPr>
              <a:t>Nurse</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Doctor</a:t>
            </a:r>
            <a:endParaRPr sz="1200" dirty="0">
              <a:latin typeface="Montserrat"/>
              <a:cs typeface="Montserrat"/>
            </a:endParaRPr>
          </a:p>
          <a:p>
            <a:pPr marL="240665" indent="-179705">
              <a:lnSpc>
                <a:spcPct val="100000"/>
              </a:lnSpc>
              <a:spcBef>
                <a:spcPts val="60"/>
              </a:spcBef>
              <a:buChar char="•"/>
              <a:tabLst>
                <a:tab pos="240665" algn="l"/>
              </a:tabLst>
            </a:pPr>
            <a:r>
              <a:rPr sz="1200" dirty="0">
                <a:solidFill>
                  <a:srgbClr val="231F20"/>
                </a:solidFill>
                <a:latin typeface="Montserrat"/>
                <a:cs typeface="Montserrat"/>
              </a:rPr>
              <a:t>Social</a:t>
            </a:r>
            <a:r>
              <a:rPr sz="1200" spc="-35" dirty="0">
                <a:solidFill>
                  <a:srgbClr val="231F20"/>
                </a:solidFill>
                <a:latin typeface="Montserrat"/>
                <a:cs typeface="Montserrat"/>
              </a:rPr>
              <a:t> </a:t>
            </a:r>
            <a:r>
              <a:rPr sz="1200" dirty="0">
                <a:solidFill>
                  <a:srgbClr val="231F20"/>
                </a:solidFill>
                <a:latin typeface="Montserrat"/>
                <a:cs typeface="Montserrat"/>
              </a:rPr>
              <a:t>care</a:t>
            </a:r>
            <a:r>
              <a:rPr sz="1200" spc="-30" dirty="0">
                <a:solidFill>
                  <a:srgbClr val="231F20"/>
                </a:solidFill>
                <a:latin typeface="Montserrat"/>
                <a:cs typeface="Montserrat"/>
              </a:rPr>
              <a:t> </a:t>
            </a:r>
            <a:r>
              <a:rPr sz="1200" spc="-10" dirty="0">
                <a:solidFill>
                  <a:srgbClr val="231F20"/>
                </a:solidFill>
                <a:latin typeface="Montserrat"/>
                <a:cs typeface="Montserrat"/>
              </a:rPr>
              <a:t>worker</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Physiotherapist</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Forensics</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Ecologist</a:t>
            </a:r>
            <a:endParaRPr sz="1200" dirty="0">
              <a:latin typeface="Montserrat"/>
              <a:cs typeface="Montserrat"/>
            </a:endParaRPr>
          </a:p>
          <a:p>
            <a:pPr marL="240665" indent="-179705">
              <a:lnSpc>
                <a:spcPct val="100000"/>
              </a:lnSpc>
              <a:spcBef>
                <a:spcPts val="60"/>
              </a:spcBef>
              <a:buChar char="•"/>
              <a:tabLst>
                <a:tab pos="240665" algn="l"/>
              </a:tabLst>
            </a:pPr>
            <a:r>
              <a:rPr sz="1200" spc="-10" dirty="0">
                <a:solidFill>
                  <a:srgbClr val="231F20"/>
                </a:solidFill>
                <a:latin typeface="Montserrat"/>
                <a:cs typeface="Montserrat"/>
              </a:rPr>
              <a:t>Zoologist</a:t>
            </a:r>
            <a:endParaRPr sz="1200" dirty="0">
              <a:latin typeface="Montserrat"/>
              <a:cs typeface="Montserrat"/>
            </a:endParaRPr>
          </a:p>
        </p:txBody>
      </p:sp>
      <p:sp>
        <p:nvSpPr>
          <p:cNvPr id="5" name="object 5"/>
          <p:cNvSpPr txBox="1"/>
          <p:nvPr/>
        </p:nvSpPr>
        <p:spPr>
          <a:xfrm>
            <a:off x="2726705" y="8600688"/>
            <a:ext cx="1661160" cy="13512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Veterinary</a:t>
            </a:r>
            <a:r>
              <a:rPr sz="1200" spc="-30" dirty="0">
                <a:solidFill>
                  <a:srgbClr val="231F20"/>
                </a:solidFill>
                <a:latin typeface="Montserrat"/>
                <a:cs typeface="Montserrat"/>
              </a:rPr>
              <a:t> </a:t>
            </a:r>
            <a:r>
              <a:rPr sz="1200" spc="-10" dirty="0">
                <a:solidFill>
                  <a:srgbClr val="231F20"/>
                </a:solidFill>
                <a:latin typeface="Montserrat"/>
                <a:cs typeface="Montserrat"/>
              </a:rPr>
              <a:t>Nurse</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Science</a:t>
            </a:r>
            <a:r>
              <a:rPr sz="1200" spc="-55" dirty="0">
                <a:solidFill>
                  <a:srgbClr val="231F20"/>
                </a:solidFill>
                <a:latin typeface="Montserrat"/>
                <a:cs typeface="Montserrat"/>
              </a:rPr>
              <a:t> </a:t>
            </a:r>
            <a:r>
              <a:rPr sz="1200" spc="-10" dirty="0">
                <a:solidFill>
                  <a:srgbClr val="231F20"/>
                </a:solidFill>
                <a:latin typeface="Montserrat"/>
                <a:cs typeface="Montserrat"/>
              </a:rPr>
              <a:t>Technician</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Lawyer</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Consultant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Politics</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Teaching</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Research</a:t>
            </a:r>
            <a:r>
              <a:rPr sz="1200" spc="-60" dirty="0">
                <a:solidFill>
                  <a:srgbClr val="231F20"/>
                </a:solidFill>
                <a:latin typeface="Montserrat"/>
                <a:cs typeface="Montserrat"/>
              </a:rPr>
              <a:t> </a:t>
            </a:r>
            <a:r>
              <a:rPr sz="1200" spc="-10" dirty="0">
                <a:solidFill>
                  <a:srgbClr val="231F20"/>
                </a:solidFill>
                <a:latin typeface="Montserrat"/>
                <a:cs typeface="Montserrat"/>
              </a:rPr>
              <a:t>Scientist</a:t>
            </a:r>
            <a:endParaRPr sz="1200" dirty="0">
              <a:latin typeface="Montserrat"/>
              <a:cs typeface="Montserrat"/>
            </a:endParaRPr>
          </a:p>
        </p:txBody>
      </p:sp>
      <p:sp>
        <p:nvSpPr>
          <p:cNvPr id="6" name="object 6"/>
          <p:cNvSpPr txBox="1"/>
          <p:nvPr/>
        </p:nvSpPr>
        <p:spPr>
          <a:xfrm>
            <a:off x="5012539" y="8619401"/>
            <a:ext cx="1908175" cy="13512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Midwife</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Physiotherapist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Product</a:t>
            </a:r>
            <a:r>
              <a:rPr sz="1200" spc="-15" dirty="0">
                <a:solidFill>
                  <a:srgbClr val="231F20"/>
                </a:solidFill>
                <a:latin typeface="Montserrat"/>
                <a:cs typeface="Montserrat"/>
              </a:rPr>
              <a:t> </a:t>
            </a:r>
            <a:r>
              <a:rPr sz="1200" spc="-10" dirty="0">
                <a:solidFill>
                  <a:srgbClr val="231F20"/>
                </a:solidFill>
                <a:latin typeface="Montserrat"/>
                <a:cs typeface="Montserrat"/>
              </a:rPr>
              <a:t>Development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Analyst</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Marine</a:t>
            </a:r>
            <a:r>
              <a:rPr sz="1200" spc="-55" dirty="0">
                <a:solidFill>
                  <a:srgbClr val="231F20"/>
                </a:solidFill>
                <a:latin typeface="Montserrat"/>
                <a:cs typeface="Montserrat"/>
              </a:rPr>
              <a:t> </a:t>
            </a:r>
            <a:r>
              <a:rPr sz="1200" spc="-10" dirty="0">
                <a:solidFill>
                  <a:srgbClr val="231F20"/>
                </a:solidFill>
                <a:latin typeface="Montserrat"/>
                <a:cs typeface="Montserrat"/>
              </a:rPr>
              <a:t>Biologist</a:t>
            </a:r>
            <a:endParaRPr sz="1200" dirty="0">
              <a:latin typeface="Montserrat"/>
              <a:cs typeface="Montserrat"/>
            </a:endParaRPr>
          </a:p>
          <a:p>
            <a:pPr marL="192405" indent="-179705">
              <a:lnSpc>
                <a:spcPct val="100000"/>
              </a:lnSpc>
              <a:spcBef>
                <a:spcPts val="60"/>
              </a:spcBef>
              <a:buChar char="•"/>
              <a:tabLst>
                <a:tab pos="192405" algn="l"/>
              </a:tabLst>
            </a:pPr>
            <a:r>
              <a:rPr sz="1200" spc="-10" dirty="0">
                <a:solidFill>
                  <a:srgbClr val="231F20"/>
                </a:solidFill>
                <a:latin typeface="Montserrat"/>
                <a:cs typeface="Montserrat"/>
              </a:rPr>
              <a:t>Engineer</a:t>
            </a:r>
            <a:endParaRPr sz="1200" dirty="0">
              <a:latin typeface="Montserrat"/>
              <a:cs typeface="Montserrat"/>
            </a:endParaRPr>
          </a:p>
          <a:p>
            <a:pPr marL="192405" indent="-179705">
              <a:lnSpc>
                <a:spcPct val="100000"/>
              </a:lnSpc>
              <a:spcBef>
                <a:spcPts val="60"/>
              </a:spcBef>
              <a:buChar char="•"/>
              <a:tabLst>
                <a:tab pos="192405" algn="l"/>
              </a:tabLst>
            </a:pPr>
            <a:r>
              <a:rPr sz="1200" dirty="0">
                <a:solidFill>
                  <a:srgbClr val="231F20"/>
                </a:solidFill>
                <a:latin typeface="Montserrat"/>
                <a:cs typeface="Montserrat"/>
              </a:rPr>
              <a:t>Scientific</a:t>
            </a:r>
            <a:r>
              <a:rPr sz="1200" spc="55" dirty="0">
                <a:solidFill>
                  <a:srgbClr val="231F20"/>
                </a:solidFill>
                <a:latin typeface="Montserrat"/>
                <a:cs typeface="Montserrat"/>
              </a:rPr>
              <a:t> </a:t>
            </a:r>
            <a:r>
              <a:rPr sz="1200" spc="-10" dirty="0">
                <a:solidFill>
                  <a:srgbClr val="231F20"/>
                </a:solidFill>
                <a:latin typeface="Montserrat"/>
                <a:cs typeface="Montserrat"/>
              </a:rPr>
              <a:t>Journalist</a:t>
            </a:r>
            <a:endParaRPr sz="1200" dirty="0">
              <a:latin typeface="Montserrat"/>
              <a:cs typeface="Montserrat"/>
            </a:endParaRPr>
          </a:p>
        </p:txBody>
      </p:sp>
      <p:sp>
        <p:nvSpPr>
          <p:cNvPr id="8" name="TextBox 7">
            <a:extLst>
              <a:ext uri="{FF2B5EF4-FFF2-40B4-BE49-F238E27FC236}">
                <a16:creationId xmlns:a16="http://schemas.microsoft.com/office/drawing/2014/main" id="{563ED55E-ADEA-4ACD-9EEE-FF0E318F90A9}"/>
              </a:ext>
            </a:extLst>
          </p:cNvPr>
          <p:cNvSpPr txBox="1"/>
          <p:nvPr/>
        </p:nvSpPr>
        <p:spPr>
          <a:xfrm>
            <a:off x="3549651" y="6337300"/>
            <a:ext cx="4038600" cy="1815882"/>
          </a:xfrm>
          <a:prstGeom prst="rect">
            <a:avLst/>
          </a:prstGeom>
          <a:solidFill>
            <a:schemeClr val="accent6">
              <a:lumMod val="60000"/>
              <a:lumOff val="40000"/>
            </a:schemeClr>
          </a:solidFill>
        </p:spPr>
        <p:txBody>
          <a:bodyPr wrap="square" rtlCol="0">
            <a:spAutoFit/>
          </a:bodyPr>
          <a:lstStyle/>
          <a:p>
            <a:pPr lvl="0">
              <a:buSzPts val="1000"/>
              <a:tabLst>
                <a:tab pos="457200" algn="l"/>
              </a:tabLst>
            </a:pPr>
            <a:r>
              <a:rPr lang="en-GB" sz="1400" b="1" dirty="0">
                <a:solidFill>
                  <a:schemeClr val="tx1"/>
                </a:solidFill>
                <a:latin typeface="Calibri" panose="020F0502020204030204" pitchFamily="34" charset="0"/>
                <a:ea typeface="Calibri" panose="020F0502020204030204" pitchFamily="34" charset="0"/>
              </a:rPr>
              <a:t>Keep in mind..</a:t>
            </a:r>
            <a:endParaRPr lang="en-GB" sz="1400" b="1" dirty="0">
              <a:solidFill>
                <a:schemeClr val="tx1"/>
              </a:solidFill>
              <a:effectLst/>
              <a:latin typeface="Calibri" panose="020F0502020204030204" pitchFamily="34" charset="0"/>
              <a:ea typeface="Calibri" panose="020F0502020204030204" pitchFamily="34" charset="0"/>
            </a:endParaRPr>
          </a:p>
          <a:p>
            <a:pPr lvl="0">
              <a:buSzPts val="1000"/>
              <a:tabLst>
                <a:tab pos="457200" algn="l"/>
              </a:tabLst>
            </a:pPr>
            <a:endParaRPr lang="en-GB" sz="1400" b="1" dirty="0">
              <a:solidFill>
                <a:schemeClr val="tx1"/>
              </a:solidFill>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Students need to be studying higher tier maths.</a:t>
            </a: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This course is </a:t>
            </a:r>
            <a:r>
              <a:rPr lang="en-GB" sz="1400" u="sng" dirty="0">
                <a:solidFill>
                  <a:schemeClr val="tx1"/>
                </a:solidFill>
                <a:effectLst/>
                <a:latin typeface="Calibri" panose="020F0502020204030204" pitchFamily="34" charset="0"/>
                <a:ea typeface="Calibri" panose="020F0502020204030204" pitchFamily="34" charset="0"/>
              </a:rPr>
              <a:t>not</a:t>
            </a:r>
            <a:r>
              <a:rPr lang="en-GB" sz="1400" dirty="0">
                <a:solidFill>
                  <a:schemeClr val="tx1"/>
                </a:solidFill>
                <a:effectLst/>
                <a:latin typeface="Calibri" panose="020F0502020204030204" pitchFamily="34" charset="0"/>
                <a:ea typeface="Calibri" panose="020F0502020204030204" pitchFamily="34" charset="0"/>
              </a:rPr>
              <a:t> needed to progress onto Science A-levels.</a:t>
            </a:r>
          </a:p>
          <a:p>
            <a:pPr marL="342900" lvl="0" indent="-342900">
              <a:buSzPts val="1000"/>
              <a:buFont typeface="Symbol" panose="05050102010706020507" pitchFamily="18" charset="2"/>
              <a:buChar char=""/>
              <a:tabLst>
                <a:tab pos="457200" algn="l"/>
              </a:tabLst>
            </a:pPr>
            <a:r>
              <a:rPr lang="en-GB" sz="1400" dirty="0">
                <a:solidFill>
                  <a:schemeClr val="tx1"/>
                </a:solidFill>
                <a:effectLst/>
                <a:latin typeface="Calibri" panose="020F0502020204030204" pitchFamily="34" charset="0"/>
                <a:ea typeface="Calibri" panose="020F0502020204030204" pitchFamily="34" charset="0"/>
              </a:rPr>
              <a:t>Acceptance onto this course will need teacher approval of suitability.</a:t>
            </a:r>
          </a:p>
          <a:p>
            <a:pPr marL="342900" lvl="0" indent="-342900">
              <a:buSzPts val="1000"/>
              <a:buFont typeface="Symbol" panose="05050102010706020507" pitchFamily="18" charset="2"/>
              <a:buChar char=""/>
              <a:tabLst>
                <a:tab pos="457200" algn="l"/>
              </a:tabLst>
            </a:pPr>
            <a:r>
              <a:rPr lang="en-GB" sz="1400" dirty="0">
                <a:solidFill>
                  <a:schemeClr val="tx1"/>
                </a:solidFill>
                <a:latin typeface="Calibri" panose="020F0502020204030204" pitchFamily="34" charset="0"/>
                <a:ea typeface="Calibri" panose="020F0502020204030204" pitchFamily="34" charset="0"/>
              </a:rPr>
              <a:t>There is a lot of extra revision required.</a:t>
            </a:r>
            <a:endParaRPr lang="en-GB" sz="1400" dirty="0">
              <a:solidFill>
                <a:schemeClr val="tx1"/>
              </a:solidFill>
              <a:effectLst/>
              <a:latin typeface="Calibri" panose="020F0502020204030204" pitchFamily="34" charset="0"/>
              <a:ea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350" y="177355"/>
            <a:ext cx="7367905" cy="467995"/>
          </a:xfrm>
          <a:custGeom>
            <a:avLst/>
            <a:gdLst/>
            <a:ahLst/>
            <a:cxnLst/>
            <a:rect l="l" t="t" r="r" b="b"/>
            <a:pathLst>
              <a:path w="7367905" h="467995">
                <a:moveTo>
                  <a:pt x="7367295" y="0"/>
                </a:moveTo>
                <a:lnTo>
                  <a:pt x="0" y="0"/>
                </a:lnTo>
                <a:lnTo>
                  <a:pt x="0" y="467995"/>
                </a:lnTo>
                <a:lnTo>
                  <a:pt x="7367295" y="467995"/>
                </a:lnTo>
                <a:lnTo>
                  <a:pt x="7367295" y="0"/>
                </a:lnTo>
                <a:close/>
              </a:path>
            </a:pathLst>
          </a:custGeom>
          <a:solidFill>
            <a:srgbClr val="25408F"/>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520700">
              <a:lnSpc>
                <a:spcPct val="100000"/>
              </a:lnSpc>
              <a:spcBef>
                <a:spcPts val="100"/>
              </a:spcBef>
            </a:pPr>
            <a:r>
              <a:rPr dirty="0"/>
              <a:t>The</a:t>
            </a:r>
            <a:r>
              <a:rPr spc="-60" dirty="0"/>
              <a:t> </a:t>
            </a:r>
            <a:r>
              <a:rPr dirty="0"/>
              <a:t>Options</a:t>
            </a:r>
            <a:r>
              <a:rPr spc="-55" dirty="0"/>
              <a:t> </a:t>
            </a:r>
            <a:r>
              <a:rPr dirty="0"/>
              <a:t>Process</a:t>
            </a:r>
            <a:r>
              <a:rPr spc="-55" dirty="0"/>
              <a:t> </a:t>
            </a:r>
            <a:r>
              <a:rPr dirty="0"/>
              <a:t>and</a:t>
            </a:r>
            <a:r>
              <a:rPr spc="-55" dirty="0"/>
              <a:t> </a:t>
            </a:r>
            <a:r>
              <a:rPr spc="-10" dirty="0"/>
              <a:t>Pathways</a:t>
            </a:r>
          </a:p>
        </p:txBody>
      </p:sp>
      <p:sp>
        <p:nvSpPr>
          <p:cNvPr id="5" name="object 5"/>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4" name="object 4"/>
          <p:cNvSpPr txBox="1"/>
          <p:nvPr/>
        </p:nvSpPr>
        <p:spPr>
          <a:xfrm>
            <a:off x="347300" y="681105"/>
            <a:ext cx="6901180" cy="9576404"/>
          </a:xfrm>
          <a:prstGeom prst="rect">
            <a:avLst/>
          </a:prstGeom>
        </p:spPr>
        <p:txBody>
          <a:bodyPr vert="horz" wrap="square" lIns="0" tIns="12700" rIns="0" bIns="0" rtlCol="0">
            <a:spAutoFit/>
          </a:bodyPr>
          <a:lstStyle/>
          <a:p>
            <a:pPr marL="12700" marR="55244">
              <a:lnSpc>
                <a:spcPct val="121500"/>
              </a:lnSpc>
              <a:spcBef>
                <a:spcPts val="100"/>
              </a:spcBef>
            </a:pP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has</a:t>
            </a:r>
            <a:r>
              <a:rPr lang="en-GB" sz="1200" spc="-30" dirty="0">
                <a:solidFill>
                  <a:srgbClr val="231F20"/>
                </a:solidFill>
                <a:latin typeface="Montserrat"/>
                <a:cs typeface="Montserrat"/>
              </a:rPr>
              <a:t> </a:t>
            </a:r>
            <a:r>
              <a:rPr lang="en-GB" sz="1200" dirty="0">
                <a:solidFill>
                  <a:srgbClr val="231F20"/>
                </a:solidFill>
                <a:latin typeface="Montserrat"/>
                <a:cs typeface="Montserrat"/>
              </a:rPr>
              <a:t>worked</a:t>
            </a:r>
            <a:r>
              <a:rPr lang="en-GB" sz="1200" spc="-30" dirty="0">
                <a:solidFill>
                  <a:srgbClr val="231F20"/>
                </a:solidFill>
                <a:latin typeface="Montserrat"/>
                <a:cs typeface="Montserrat"/>
              </a:rPr>
              <a:t> </a:t>
            </a:r>
            <a:r>
              <a:rPr lang="en-GB" sz="1200" dirty="0">
                <a:solidFill>
                  <a:srgbClr val="231F20"/>
                </a:solidFill>
                <a:latin typeface="Montserrat"/>
                <a:cs typeface="Montserrat"/>
              </a:rPr>
              <a:t>hard</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30" dirty="0">
                <a:solidFill>
                  <a:srgbClr val="231F20"/>
                </a:solidFill>
                <a:latin typeface="Montserrat"/>
                <a:cs typeface="Montserrat"/>
              </a:rPr>
              <a:t> </a:t>
            </a:r>
            <a:r>
              <a:rPr lang="en-GB" sz="1200" dirty="0">
                <a:solidFill>
                  <a:srgbClr val="231F20"/>
                </a:solidFill>
                <a:latin typeface="Montserrat"/>
                <a:cs typeface="Montserrat"/>
              </a:rPr>
              <a:t>2</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suit</a:t>
            </a:r>
            <a:r>
              <a:rPr lang="en-GB" sz="1200" spc="-25" dirty="0">
                <a:solidFill>
                  <a:srgbClr val="231F20"/>
                </a:solidFill>
                <a:latin typeface="Montserrat"/>
                <a:cs typeface="Montserrat"/>
              </a:rPr>
              <a:t> </a:t>
            </a:r>
            <a:r>
              <a:rPr lang="en-GB" sz="1200" dirty="0">
                <a:solidFill>
                  <a:srgbClr val="231F20"/>
                </a:solidFill>
                <a:latin typeface="Montserrat"/>
                <a:cs typeface="Montserrat"/>
              </a:rPr>
              <a:t>all</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needs.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includes</a:t>
            </a:r>
            <a:r>
              <a:rPr lang="en-GB" sz="1200" spc="-30" dirty="0">
                <a:solidFill>
                  <a:srgbClr val="231F20"/>
                </a:solidFill>
                <a:latin typeface="Montserrat"/>
                <a:cs typeface="Montserrat"/>
              </a:rPr>
              <a:t> </a:t>
            </a:r>
            <a:r>
              <a:rPr lang="en-GB" sz="1200" dirty="0">
                <a:solidFill>
                  <a:srgbClr val="231F20"/>
                </a:solidFill>
                <a:latin typeface="Montserrat"/>
                <a:cs typeface="Montserrat"/>
              </a:rPr>
              <a:t>both</a:t>
            </a:r>
            <a:r>
              <a:rPr lang="en-GB" sz="1200" spc="-30"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traditional</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courses.</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English</a:t>
            </a:r>
            <a:r>
              <a:rPr lang="en-GB" sz="1200" b="1" spc="5" dirty="0">
                <a:solidFill>
                  <a:srgbClr val="231F20"/>
                </a:solidFill>
                <a:latin typeface="Montserrat"/>
                <a:cs typeface="Montserrat"/>
              </a:rPr>
              <a:t> </a:t>
            </a:r>
            <a:r>
              <a:rPr lang="en-GB" sz="1200" b="1" spc="-10" dirty="0">
                <a:solidFill>
                  <a:srgbClr val="231F20"/>
                </a:solidFill>
                <a:latin typeface="Montserrat"/>
                <a:cs typeface="Montserrat"/>
              </a:rPr>
              <a:t>Baccalaureate</a:t>
            </a:r>
            <a:endParaRPr lang="en-GB" sz="1200" dirty="0">
              <a:latin typeface="Montserrat"/>
              <a:cs typeface="Montserrat"/>
            </a:endParaRPr>
          </a:p>
          <a:p>
            <a:pPr marL="12700" marR="22860">
              <a:lnSpc>
                <a:spcPct val="121500"/>
              </a:lnSpc>
            </a:pP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2010</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Government</a:t>
            </a:r>
            <a:r>
              <a:rPr lang="en-GB" sz="1200" spc="-25" dirty="0">
                <a:solidFill>
                  <a:srgbClr val="231F20"/>
                </a:solidFill>
                <a:latin typeface="Montserrat"/>
                <a:cs typeface="Montserrat"/>
              </a:rPr>
              <a:t> </a:t>
            </a:r>
            <a:r>
              <a:rPr lang="en-GB" sz="1200" dirty="0">
                <a:solidFill>
                  <a:srgbClr val="231F20"/>
                </a:solidFill>
                <a:latin typeface="Montserrat"/>
                <a:cs typeface="Montserrat"/>
              </a:rPr>
              <a:t>introduced</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0"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Baccalaureate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strongly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follow.</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involves</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studying</a:t>
            </a:r>
            <a:r>
              <a:rPr lang="en-GB" sz="1200" spc="-20" dirty="0">
                <a:solidFill>
                  <a:srgbClr val="231F20"/>
                </a:solidFill>
                <a:latin typeface="Montserrat"/>
                <a:cs typeface="Montserrat"/>
              </a:rPr>
              <a:t> </a:t>
            </a:r>
            <a:r>
              <a:rPr lang="en-GB" sz="1200" dirty="0">
                <a:solidFill>
                  <a:srgbClr val="231F20"/>
                </a:solidFill>
                <a:latin typeface="Montserrat"/>
                <a:cs typeface="Montserrat"/>
              </a:rPr>
              <a:t>five</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areas:</a:t>
            </a:r>
            <a:r>
              <a:rPr lang="en-GB" sz="1200" spc="-25" dirty="0">
                <a:solidFill>
                  <a:srgbClr val="231F20"/>
                </a:solidFill>
                <a:latin typeface="Montserrat"/>
                <a:cs typeface="Montserrat"/>
              </a:rPr>
              <a:t> </a:t>
            </a:r>
            <a:r>
              <a:rPr lang="en-GB" sz="1200" dirty="0">
                <a:solidFill>
                  <a:srgbClr val="231F20"/>
                </a:solidFill>
                <a:latin typeface="Montserrat"/>
                <a:cs typeface="Montserrat"/>
              </a:rPr>
              <a:t>English,</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Mathematics, </a:t>
            </a:r>
            <a:r>
              <a:rPr lang="en-GB" sz="1200" dirty="0">
                <a:solidFill>
                  <a:srgbClr val="231F20"/>
                </a:solidFill>
                <a:latin typeface="Montserrat"/>
                <a:cs typeface="Montserrat"/>
              </a:rPr>
              <a:t>Science,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5" dirty="0">
                <a:solidFill>
                  <a:srgbClr val="231F20"/>
                </a:solidFill>
                <a:latin typeface="Montserrat"/>
                <a:cs typeface="Montserrat"/>
              </a:rPr>
              <a:t> </a:t>
            </a:r>
            <a:r>
              <a:rPr lang="en-GB" sz="1200" dirty="0">
                <a:solidFill>
                  <a:srgbClr val="231F20"/>
                </a:solidFill>
                <a:latin typeface="Montserrat"/>
                <a:cs typeface="Montserrat"/>
              </a:rPr>
              <a:t>Modern</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Foreign</a:t>
            </a:r>
            <a:r>
              <a:rPr lang="en-GB" sz="1200" spc="-30" dirty="0">
                <a:solidFill>
                  <a:srgbClr val="231F20"/>
                </a:solidFill>
                <a:latin typeface="Montserrat"/>
                <a:cs typeface="Montserrat"/>
              </a:rPr>
              <a:t> </a:t>
            </a:r>
            <a:r>
              <a:rPr lang="en-GB" sz="1200" dirty="0">
                <a:solidFill>
                  <a:srgbClr val="231F20"/>
                </a:solidFill>
                <a:latin typeface="Montserrat"/>
                <a:cs typeface="Montserrat"/>
              </a:rPr>
              <a:t>Language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either</a:t>
            </a:r>
            <a:r>
              <a:rPr lang="en-GB" sz="1200" spc="-30" dirty="0">
                <a:solidFill>
                  <a:srgbClr val="231F20"/>
                </a:solidFill>
                <a:latin typeface="Montserrat"/>
                <a:cs typeface="Montserrat"/>
              </a:rPr>
              <a:t> </a:t>
            </a:r>
            <a:r>
              <a:rPr lang="en-GB" sz="1200" dirty="0">
                <a:solidFill>
                  <a:srgbClr val="231F20"/>
                </a:solidFill>
                <a:latin typeface="Montserrat"/>
                <a:cs typeface="Montserrat"/>
              </a:rPr>
              <a:t>Geography</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History.</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likely</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that </a:t>
            </a:r>
            <a:r>
              <a:rPr lang="en-GB" sz="1200" spc="-10" dirty="0">
                <a:solidFill>
                  <a:srgbClr val="231F20"/>
                </a:solidFill>
                <a:latin typeface="Montserrat"/>
                <a:cs typeface="Montserrat"/>
              </a:rPr>
              <a:t>successful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attainment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these</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15" dirty="0">
                <a:solidFill>
                  <a:srgbClr val="231F20"/>
                </a:solidFill>
                <a:latin typeface="Montserrat"/>
                <a:cs typeface="Montserrat"/>
              </a:rPr>
              <a:t> </a:t>
            </a:r>
            <a:r>
              <a:rPr lang="en-GB" sz="1200" dirty="0">
                <a:solidFill>
                  <a:srgbClr val="231F20"/>
                </a:solidFill>
                <a:latin typeface="Montserrat"/>
                <a:cs typeface="Montserrat"/>
              </a:rPr>
              <a:t>at</a:t>
            </a:r>
            <a:r>
              <a:rPr lang="en-GB" sz="1200" spc="-1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15" dirty="0">
                <a:solidFill>
                  <a:srgbClr val="231F20"/>
                </a:solidFill>
                <a:latin typeface="Montserrat"/>
                <a:cs typeface="Montserrat"/>
              </a:rPr>
              <a:t> 5 -9</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enhance</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application </a:t>
            </a: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wish</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go</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university</a:t>
            </a:r>
            <a:r>
              <a:rPr lang="en-GB" sz="1200" spc="-15" dirty="0">
                <a:solidFill>
                  <a:srgbClr val="231F20"/>
                </a:solidFill>
                <a:latin typeface="Montserrat"/>
                <a:cs typeface="Montserrat"/>
              </a:rPr>
              <a:t> </a:t>
            </a:r>
            <a:r>
              <a:rPr lang="en-GB" sz="1200" dirty="0">
                <a:solidFill>
                  <a:srgbClr val="231F20"/>
                </a:solidFill>
                <a:latin typeface="Montserrat"/>
                <a:cs typeface="Montserrat"/>
              </a:rPr>
              <a:t>and</a:t>
            </a:r>
            <a:r>
              <a:rPr lang="en-GB" sz="1200" spc="-1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recognised</a:t>
            </a:r>
            <a:r>
              <a:rPr lang="en-GB" sz="1200" spc="-15" dirty="0">
                <a:solidFill>
                  <a:srgbClr val="231F20"/>
                </a:solidFill>
                <a:latin typeface="Montserrat"/>
                <a:cs typeface="Montserrat"/>
              </a:rPr>
              <a:t> </a:t>
            </a:r>
            <a:r>
              <a:rPr lang="en-GB" sz="1200" dirty="0">
                <a:solidFill>
                  <a:srgbClr val="231F20"/>
                </a:solidFill>
                <a:latin typeface="Montserrat"/>
                <a:cs typeface="Montserrat"/>
              </a:rPr>
              <a:t>by</a:t>
            </a:r>
            <a:r>
              <a:rPr lang="en-GB" sz="1200" spc="-15" dirty="0">
                <a:solidFill>
                  <a:srgbClr val="231F20"/>
                </a:solidFill>
                <a:latin typeface="Montserrat"/>
                <a:cs typeface="Montserrat"/>
              </a:rPr>
              <a:t> </a:t>
            </a:r>
            <a:r>
              <a:rPr lang="en-GB" sz="1200" dirty="0">
                <a:solidFill>
                  <a:srgbClr val="231F20"/>
                </a:solidFill>
                <a:latin typeface="Montserrat"/>
                <a:cs typeface="Montserrat"/>
              </a:rPr>
              <a:t>employers.</a:t>
            </a:r>
            <a:r>
              <a:rPr lang="en-GB" sz="1200" spc="28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Academy therefore</a:t>
            </a:r>
            <a:r>
              <a:rPr lang="en-GB" sz="1200" spc="-40" dirty="0">
                <a:solidFill>
                  <a:srgbClr val="231F20"/>
                </a:solidFill>
                <a:latin typeface="Montserrat"/>
                <a:cs typeface="Montserrat"/>
              </a:rPr>
              <a:t> </a:t>
            </a:r>
            <a:r>
              <a:rPr lang="en-GB" sz="1200" dirty="0">
                <a:solidFill>
                  <a:srgbClr val="231F20"/>
                </a:solidFill>
                <a:latin typeface="Montserrat"/>
                <a:cs typeface="Montserrat"/>
              </a:rPr>
              <a:t>encourages</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40" dirty="0">
                <a:solidFill>
                  <a:srgbClr val="231F20"/>
                </a:solidFill>
                <a:latin typeface="Montserrat"/>
                <a:cs typeface="Montserrat"/>
              </a:rPr>
              <a:t> </a:t>
            </a:r>
            <a:r>
              <a:rPr lang="en-GB" sz="1200" dirty="0">
                <a:solidFill>
                  <a:srgbClr val="231F20"/>
                </a:solidFill>
                <a:latin typeface="Montserrat"/>
                <a:cs typeface="Montserrat"/>
              </a:rPr>
              <a:t>where</a:t>
            </a:r>
            <a:r>
              <a:rPr lang="en-GB" sz="1200" spc="-35" dirty="0">
                <a:solidFill>
                  <a:srgbClr val="231F20"/>
                </a:solidFill>
                <a:latin typeface="Montserrat"/>
                <a:cs typeface="Montserrat"/>
              </a:rPr>
              <a:t> </a:t>
            </a:r>
            <a:r>
              <a:rPr lang="en-GB" sz="1200" dirty="0">
                <a:solidFill>
                  <a:srgbClr val="231F20"/>
                </a:solidFill>
                <a:latin typeface="Montserrat"/>
                <a:cs typeface="Montserrat"/>
              </a:rPr>
              <a:t>appropriate,</a:t>
            </a:r>
            <a:r>
              <a:rPr lang="en-GB" sz="1200" spc="-40"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dirty="0">
                <a:solidFill>
                  <a:srgbClr val="231F20"/>
                </a:solidFill>
                <a:latin typeface="Montserrat"/>
                <a:cs typeface="Montserrat"/>
              </a:rPr>
              <a:t>this</a:t>
            </a:r>
            <a:r>
              <a:rPr lang="en-GB" sz="1200" spc="-4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5" dirty="0">
                <a:solidFill>
                  <a:srgbClr val="231F20"/>
                </a:solidFill>
                <a:latin typeface="Montserrat"/>
                <a:cs typeface="Montserrat"/>
              </a:rPr>
              <a:t> </a:t>
            </a:r>
            <a:r>
              <a:rPr lang="en-GB" sz="1200" dirty="0">
                <a:solidFill>
                  <a:srgbClr val="231F20"/>
                </a:solidFill>
                <a:latin typeface="Montserrat"/>
                <a:cs typeface="Montserrat"/>
              </a:rPr>
              <a:t>via</a:t>
            </a:r>
            <a:r>
              <a:rPr lang="en-GB" sz="1200" spc="-40" dirty="0">
                <a:solidFill>
                  <a:srgbClr val="231F20"/>
                </a:solidFill>
                <a:latin typeface="Montserrat"/>
                <a:cs typeface="Montserrat"/>
              </a:rPr>
              <a:t> </a:t>
            </a:r>
            <a:r>
              <a:rPr lang="en-GB" sz="1200" spc="-25" dirty="0">
                <a:solidFill>
                  <a:srgbClr val="231F20"/>
                </a:solidFill>
                <a:latin typeface="Montserrat"/>
                <a:cs typeface="Montserrat"/>
              </a:rPr>
              <a:t>the </a:t>
            </a:r>
            <a:r>
              <a:rPr lang="en-GB" sz="1200" dirty="0">
                <a:solidFill>
                  <a:srgbClr val="231F20"/>
                </a:solidFill>
                <a:latin typeface="Montserrat"/>
                <a:cs typeface="Montserrat"/>
              </a:rPr>
              <a:t>curriculum</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pathway</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also</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5"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20" dirty="0">
                <a:solidFill>
                  <a:srgbClr val="231F20"/>
                </a:solidFill>
                <a:latin typeface="Montserrat"/>
                <a:cs typeface="Montserrat"/>
              </a:rPr>
              <a:t> </a:t>
            </a:r>
            <a:r>
              <a:rPr lang="en-GB" sz="1200" dirty="0">
                <a:solidFill>
                  <a:srgbClr val="231F20"/>
                </a:solidFill>
                <a:latin typeface="Montserrat"/>
                <a:cs typeface="Montserrat"/>
              </a:rPr>
              <a:t>of</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students.</a:t>
            </a:r>
            <a:endParaRPr lang="en-GB" sz="1200" dirty="0">
              <a:latin typeface="Montserrat"/>
              <a:cs typeface="Montserrat"/>
            </a:endParaRPr>
          </a:p>
          <a:p>
            <a:pPr>
              <a:lnSpc>
                <a:spcPct val="100000"/>
              </a:lnSpc>
              <a:spcBef>
                <a:spcPts val="550"/>
              </a:spcBef>
            </a:pPr>
            <a:r>
              <a:rPr lang="en-GB" sz="800" dirty="0">
                <a:latin typeface="Montserrat"/>
                <a:cs typeface="Montserrat"/>
              </a:rPr>
              <a:t> </a:t>
            </a:r>
          </a:p>
          <a:p>
            <a:pPr marL="12700">
              <a:lnSpc>
                <a:spcPct val="100000"/>
              </a:lnSpc>
            </a:pPr>
            <a:r>
              <a:rPr lang="en-GB" sz="1200" b="1" dirty="0">
                <a:solidFill>
                  <a:srgbClr val="231F20"/>
                </a:solidFill>
                <a:latin typeface="Montserrat"/>
                <a:cs typeface="Montserrat"/>
              </a:rPr>
              <a:t>BTEC</a:t>
            </a:r>
            <a:r>
              <a:rPr lang="en-GB" sz="1200" b="1" spc="-35" dirty="0">
                <a:solidFill>
                  <a:srgbClr val="231F20"/>
                </a:solidFill>
                <a:latin typeface="Montserrat"/>
                <a:cs typeface="Montserrat"/>
              </a:rPr>
              <a:t> </a:t>
            </a:r>
            <a:r>
              <a:rPr lang="en-GB" sz="1250" b="1" i="1" dirty="0">
                <a:solidFill>
                  <a:srgbClr val="231F20"/>
                </a:solidFill>
                <a:latin typeface="Montserrat"/>
                <a:cs typeface="Montserrat"/>
              </a:rPr>
              <a:t>–</a:t>
            </a:r>
            <a:r>
              <a:rPr lang="en-GB" sz="1250" b="1" i="1" spc="-30" dirty="0">
                <a:solidFill>
                  <a:srgbClr val="231F20"/>
                </a:solidFill>
                <a:latin typeface="Montserrat"/>
                <a:cs typeface="Montserrat"/>
              </a:rPr>
              <a:t> </a:t>
            </a:r>
            <a:r>
              <a:rPr lang="en-GB" sz="1250" b="1" i="1" spc="-20" dirty="0">
                <a:solidFill>
                  <a:srgbClr val="231F20"/>
                </a:solidFill>
                <a:latin typeface="Montserrat"/>
                <a:cs typeface="Montserrat"/>
              </a:rPr>
              <a:t>This</a:t>
            </a:r>
            <a:r>
              <a:rPr lang="en-GB" sz="1250" b="1" i="1" spc="-30" dirty="0">
                <a:solidFill>
                  <a:srgbClr val="231F20"/>
                </a:solidFill>
                <a:latin typeface="Montserrat"/>
                <a:cs typeface="Montserrat"/>
              </a:rPr>
              <a:t> </a:t>
            </a:r>
            <a:r>
              <a:rPr lang="en-GB" sz="1250" b="1" i="1" dirty="0">
                <a:solidFill>
                  <a:srgbClr val="231F20"/>
                </a:solidFill>
                <a:latin typeface="Montserrat"/>
                <a:cs typeface="Montserrat"/>
              </a:rPr>
              <a:t>is</a:t>
            </a:r>
            <a:r>
              <a:rPr lang="en-GB" sz="1250" b="1" i="1" spc="-30" dirty="0">
                <a:solidFill>
                  <a:srgbClr val="231F20"/>
                </a:solidFill>
                <a:latin typeface="Montserrat"/>
                <a:cs typeface="Montserrat"/>
              </a:rPr>
              <a:t> </a:t>
            </a:r>
            <a:r>
              <a:rPr lang="en-GB" sz="1250" b="1" i="1" spc="-135" dirty="0">
                <a:solidFill>
                  <a:srgbClr val="231F20"/>
                </a:solidFill>
                <a:latin typeface="Montserrat"/>
                <a:cs typeface="Montserrat"/>
              </a:rPr>
              <a:t>a</a:t>
            </a:r>
            <a:r>
              <a:rPr lang="en-GB" sz="1250" b="1" i="1" spc="-15" dirty="0">
                <a:solidFill>
                  <a:srgbClr val="231F20"/>
                </a:solidFill>
                <a:latin typeface="Montserrat"/>
                <a:cs typeface="Montserrat"/>
              </a:rPr>
              <a:t> </a:t>
            </a:r>
            <a:r>
              <a:rPr lang="en-GB" sz="1250" b="1" i="1" spc="-55" dirty="0">
                <a:solidFill>
                  <a:srgbClr val="231F20"/>
                </a:solidFill>
                <a:latin typeface="Montserrat"/>
                <a:cs typeface="Montserrat"/>
              </a:rPr>
              <a:t>national</a:t>
            </a:r>
            <a:r>
              <a:rPr lang="en-GB" sz="1250" b="1" i="1" spc="-30" dirty="0">
                <a:solidFill>
                  <a:srgbClr val="231F20"/>
                </a:solidFill>
                <a:latin typeface="Montserrat"/>
                <a:cs typeface="Montserrat"/>
              </a:rPr>
              <a:t> </a:t>
            </a:r>
            <a:r>
              <a:rPr lang="en-GB" sz="1250" b="1" i="1" spc="-50" dirty="0">
                <a:solidFill>
                  <a:srgbClr val="231F20"/>
                </a:solidFill>
                <a:latin typeface="Montserrat"/>
                <a:cs typeface="Montserrat"/>
              </a:rPr>
              <a:t>vocational</a:t>
            </a:r>
            <a:r>
              <a:rPr lang="en-GB" sz="1250" b="1" i="1" spc="-30" dirty="0">
                <a:solidFill>
                  <a:srgbClr val="231F20"/>
                </a:solidFill>
                <a:latin typeface="Montserrat"/>
                <a:cs typeface="Montserrat"/>
              </a:rPr>
              <a:t> </a:t>
            </a:r>
            <a:r>
              <a:rPr lang="en-GB" sz="1250" b="1" i="1" spc="-10" dirty="0">
                <a:solidFill>
                  <a:srgbClr val="231F20"/>
                </a:solidFill>
                <a:latin typeface="Montserrat"/>
                <a:cs typeface="Montserrat"/>
              </a:rPr>
              <a:t>qualification.</a:t>
            </a:r>
            <a:endParaRPr lang="en-GB" sz="1250" dirty="0">
              <a:latin typeface="Montserrat"/>
              <a:cs typeface="Montserrat"/>
            </a:endParaRPr>
          </a:p>
          <a:p>
            <a:pPr marL="12700" marR="191135">
              <a:lnSpc>
                <a:spcPts val="1750"/>
              </a:lnSpc>
              <a:spcBef>
                <a:spcPts val="100"/>
              </a:spcBef>
            </a:pP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recognises</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competence</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work</a:t>
            </a:r>
            <a:r>
              <a:rPr lang="en-GB" sz="1200" spc="-30" dirty="0">
                <a:solidFill>
                  <a:srgbClr val="231F20"/>
                </a:solidFill>
                <a:latin typeface="Montserrat"/>
                <a:cs typeface="Montserrat"/>
              </a:rPr>
              <a:t> </a:t>
            </a:r>
            <a:r>
              <a:rPr lang="en-GB" sz="1200" dirty="0">
                <a:solidFill>
                  <a:srgbClr val="231F20"/>
                </a:solidFill>
                <a:latin typeface="Montserrat"/>
                <a:cs typeface="Montserrat"/>
              </a:rPr>
              <a:t>related</a:t>
            </a:r>
            <a:r>
              <a:rPr lang="en-GB" sz="1200" spc="-30" dirty="0">
                <a:solidFill>
                  <a:srgbClr val="231F20"/>
                </a:solidFill>
                <a:latin typeface="Montserrat"/>
                <a:cs typeface="Montserrat"/>
              </a:rPr>
              <a:t> </a:t>
            </a:r>
            <a:r>
              <a:rPr lang="en-GB" sz="1200" dirty="0">
                <a:solidFill>
                  <a:srgbClr val="231F20"/>
                </a:solidFill>
                <a:latin typeface="Montserrat"/>
                <a:cs typeface="Montserrat"/>
              </a:rPr>
              <a:t>area.</a:t>
            </a:r>
            <a:r>
              <a:rPr lang="en-GB" sz="1200" spc="254" dirty="0">
                <a:solidFill>
                  <a:srgbClr val="231F20"/>
                </a:solidFill>
                <a:latin typeface="Montserrat"/>
                <a:cs typeface="Montserrat"/>
              </a:rPr>
              <a:t> </a:t>
            </a:r>
            <a:r>
              <a:rPr lang="en-GB" sz="1200" spc="-10" dirty="0">
                <a:solidFill>
                  <a:srgbClr val="231F20"/>
                </a:solidFill>
                <a:latin typeface="Montserrat"/>
                <a:cs typeface="Montserrat"/>
              </a:rPr>
              <a:t>Assessment</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is </a:t>
            </a:r>
            <a:r>
              <a:rPr lang="en-GB" sz="1200" dirty="0">
                <a:solidFill>
                  <a:srgbClr val="231F20"/>
                </a:solidFill>
                <a:latin typeface="Montserrat"/>
                <a:cs typeface="Montserrat"/>
              </a:rPr>
              <a:t>largely</a:t>
            </a:r>
            <a:r>
              <a:rPr lang="en-GB" sz="1200" spc="-35" dirty="0">
                <a:solidFill>
                  <a:srgbClr val="231F20"/>
                </a:solidFill>
                <a:latin typeface="Montserrat"/>
                <a:cs typeface="Montserrat"/>
              </a:rPr>
              <a:t> </a:t>
            </a:r>
            <a:r>
              <a:rPr lang="en-GB" sz="1200" dirty="0">
                <a:solidFill>
                  <a:srgbClr val="231F20"/>
                </a:solidFill>
                <a:latin typeface="Montserrat"/>
                <a:cs typeface="Montserrat"/>
              </a:rPr>
              <a:t>through</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internally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0" dirty="0">
                <a:solidFill>
                  <a:srgbClr val="231F20"/>
                </a:solidFill>
                <a:latin typeface="Montserrat"/>
                <a:cs typeface="Montserrat"/>
              </a:rPr>
              <a:t> </a:t>
            </a:r>
            <a:r>
              <a:rPr lang="en-GB" sz="1200" dirty="0">
                <a:solidFill>
                  <a:srgbClr val="231F20"/>
                </a:solidFill>
                <a:latin typeface="Montserrat"/>
                <a:cs typeface="Montserrat"/>
              </a:rPr>
              <a:t>units,</a:t>
            </a:r>
            <a:r>
              <a:rPr lang="en-GB" sz="1200" spc="-30" dirty="0">
                <a:solidFill>
                  <a:srgbClr val="231F20"/>
                </a:solidFill>
                <a:latin typeface="Montserrat"/>
                <a:cs typeface="Montserrat"/>
              </a:rPr>
              <a:t> </a:t>
            </a:r>
            <a:r>
              <a:rPr lang="en-GB" sz="1200" dirty="0">
                <a:solidFill>
                  <a:srgbClr val="231F20"/>
                </a:solidFill>
                <a:latin typeface="Montserrat"/>
                <a:cs typeface="Montserrat"/>
              </a:rPr>
              <a:t>which</a:t>
            </a:r>
            <a:r>
              <a:rPr lang="en-GB" sz="1200" spc="-30"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0" dirty="0">
                <a:solidFill>
                  <a:srgbClr val="231F20"/>
                </a:solidFill>
                <a:latin typeface="Montserrat"/>
                <a:cs typeface="Montserrat"/>
              </a:rPr>
              <a:t> </a:t>
            </a:r>
            <a:r>
              <a:rPr lang="en-GB" sz="1200" dirty="0">
                <a:solidFill>
                  <a:srgbClr val="231F20"/>
                </a:solidFill>
                <a:latin typeface="Montserrat"/>
                <a:cs typeface="Montserrat"/>
              </a:rPr>
              <a:t>moderated,</a:t>
            </a:r>
            <a:r>
              <a:rPr lang="en-GB" sz="1200" spc="-30" dirty="0">
                <a:solidFill>
                  <a:srgbClr val="231F20"/>
                </a:solidFill>
                <a:latin typeface="Montserrat"/>
                <a:cs typeface="Montserrat"/>
              </a:rPr>
              <a:t> </a:t>
            </a:r>
            <a:r>
              <a:rPr lang="en-GB" sz="1200" dirty="0">
                <a:solidFill>
                  <a:srgbClr val="231F20"/>
                </a:solidFill>
                <a:latin typeface="Montserrat"/>
                <a:cs typeface="Montserrat"/>
              </a:rPr>
              <a:t>together</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with </a:t>
            </a:r>
            <a:r>
              <a:rPr lang="en-GB" sz="1200" dirty="0">
                <a:solidFill>
                  <a:srgbClr val="231F20"/>
                </a:solidFill>
                <a:latin typeface="Montserrat"/>
                <a:cs typeface="Montserrat"/>
              </a:rPr>
              <a:t>an</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externally</a:t>
            </a:r>
            <a:r>
              <a:rPr lang="en-GB" sz="1200" spc="-35" dirty="0">
                <a:solidFill>
                  <a:srgbClr val="231F20"/>
                </a:solidFill>
                <a:latin typeface="Montserrat"/>
                <a:cs typeface="Montserrat"/>
              </a:rPr>
              <a:t> </a:t>
            </a:r>
            <a:r>
              <a:rPr lang="en-GB" sz="1200" dirty="0">
                <a:solidFill>
                  <a:srgbClr val="231F20"/>
                </a:solidFill>
                <a:latin typeface="Montserrat"/>
                <a:cs typeface="Montserrat"/>
              </a:rPr>
              <a:t>assessed</a:t>
            </a:r>
            <a:r>
              <a:rPr lang="en-GB" sz="1200" spc="-35" dirty="0">
                <a:solidFill>
                  <a:srgbClr val="231F20"/>
                </a:solidFill>
                <a:latin typeface="Montserrat"/>
                <a:cs typeface="Montserrat"/>
              </a:rPr>
              <a:t> </a:t>
            </a:r>
            <a:r>
              <a:rPr lang="en-GB" sz="1200" dirty="0">
                <a:solidFill>
                  <a:srgbClr val="231F20"/>
                </a:solidFill>
                <a:latin typeface="Montserrat"/>
                <a:cs typeface="Montserrat"/>
              </a:rPr>
              <a:t>exam.</a:t>
            </a:r>
            <a:r>
              <a:rPr lang="en-GB" sz="1200" spc="-35" dirty="0">
                <a:solidFill>
                  <a:srgbClr val="231F20"/>
                </a:solidFill>
                <a:latin typeface="Montserrat"/>
                <a:cs typeface="Montserrat"/>
              </a:rPr>
              <a:t> </a:t>
            </a:r>
            <a:r>
              <a:rPr lang="en-GB" sz="1200" dirty="0">
                <a:solidFill>
                  <a:srgbClr val="231F20"/>
                </a:solidFill>
                <a:latin typeface="Montserrat"/>
                <a:cs typeface="Montserrat"/>
              </a:rPr>
              <a:t>These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5" dirty="0">
                <a:solidFill>
                  <a:srgbClr val="231F20"/>
                </a:solidFill>
                <a:latin typeface="Montserrat"/>
                <a:cs typeface="Montserrat"/>
              </a:rPr>
              <a:t> </a:t>
            </a:r>
            <a:r>
              <a:rPr lang="en-GB" sz="1200" dirty="0">
                <a:solidFill>
                  <a:srgbClr val="231F20"/>
                </a:solidFill>
                <a:latin typeface="Montserrat"/>
                <a:cs typeface="Montserrat"/>
              </a:rPr>
              <a:t>are</a:t>
            </a:r>
            <a:r>
              <a:rPr lang="en-GB" sz="1200" spc="-35" dirty="0">
                <a:solidFill>
                  <a:srgbClr val="231F20"/>
                </a:solidFill>
                <a:latin typeface="Montserrat"/>
                <a:cs typeface="Montserrat"/>
              </a:rPr>
              <a:t> </a:t>
            </a:r>
            <a:r>
              <a:rPr lang="en-GB" sz="1200" dirty="0">
                <a:solidFill>
                  <a:srgbClr val="231F20"/>
                </a:solidFill>
                <a:latin typeface="Montserrat"/>
                <a:cs typeface="Montserrat"/>
              </a:rPr>
              <a:t>more</a:t>
            </a:r>
            <a:r>
              <a:rPr lang="en-GB" sz="1200" spc="-35" dirty="0">
                <a:solidFill>
                  <a:srgbClr val="231F20"/>
                </a:solidFill>
                <a:latin typeface="Montserrat"/>
                <a:cs typeface="Montserrat"/>
              </a:rPr>
              <a:t> </a:t>
            </a:r>
            <a:r>
              <a:rPr lang="en-GB" sz="1200" dirty="0">
                <a:solidFill>
                  <a:srgbClr val="231F20"/>
                </a:solidFill>
                <a:latin typeface="Montserrat"/>
                <a:cs typeface="Montserrat"/>
              </a:rPr>
              <a:t>practical</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5" dirty="0">
                <a:solidFill>
                  <a:srgbClr val="231F20"/>
                </a:solidFill>
                <a:latin typeface="Montserrat"/>
                <a:cs typeface="Montserrat"/>
              </a:rPr>
              <a:t> </a:t>
            </a:r>
            <a:r>
              <a:rPr lang="en-GB" sz="1200" spc="-25" dirty="0">
                <a:solidFill>
                  <a:srgbClr val="231F20"/>
                </a:solidFill>
                <a:latin typeface="Montserrat"/>
                <a:cs typeface="Montserrat"/>
              </a:rPr>
              <a:t>an </a:t>
            </a:r>
            <a:r>
              <a:rPr lang="en-GB" sz="1200" dirty="0">
                <a:solidFill>
                  <a:srgbClr val="231F20"/>
                </a:solidFill>
                <a:latin typeface="Montserrat"/>
                <a:cs typeface="Montserrat"/>
              </a:rPr>
              <a:t>award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equivalent</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GCSE.</a:t>
            </a:r>
            <a:endParaRPr lang="en-GB" sz="1200" dirty="0">
              <a:latin typeface="Montserrat"/>
              <a:cs typeface="Montserrat"/>
            </a:endParaRPr>
          </a:p>
          <a:p>
            <a:pPr>
              <a:lnSpc>
                <a:spcPct val="100000"/>
              </a:lnSpc>
              <a:spcBef>
                <a:spcPts val="190"/>
              </a:spcBef>
            </a:pPr>
            <a:endParaRPr lang="en-GB" sz="700" dirty="0">
              <a:latin typeface="Montserrat"/>
              <a:cs typeface="Montserrat"/>
            </a:endParaRPr>
          </a:p>
          <a:p>
            <a:pPr marL="12700" marR="343535" indent="-635">
              <a:lnSpc>
                <a:spcPct val="116599"/>
              </a:lnSpc>
            </a:pPr>
            <a:r>
              <a:rPr lang="en-GB" sz="1200" b="1" dirty="0">
                <a:solidFill>
                  <a:srgbClr val="231F20"/>
                </a:solidFill>
                <a:latin typeface="Montserrat"/>
                <a:cs typeface="Montserrat"/>
              </a:rPr>
              <a:t>GCSE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t>
            </a:r>
            <a:r>
              <a:rPr lang="en-GB" sz="1200" b="1" spc="-10" dirty="0">
                <a:solidFill>
                  <a:srgbClr val="231F20"/>
                </a:solidFill>
                <a:latin typeface="Montserrat"/>
                <a:cs typeface="Montserrat"/>
              </a:rPr>
              <a:t> </a:t>
            </a:r>
            <a:r>
              <a:rPr lang="en-GB" sz="1250" b="1" i="1" spc="-25" dirty="0">
                <a:solidFill>
                  <a:srgbClr val="231F20"/>
                </a:solidFill>
                <a:latin typeface="Montserrat"/>
                <a:cs typeface="Montserrat"/>
              </a:rPr>
              <a:t>These</a:t>
            </a:r>
            <a:r>
              <a:rPr lang="en-GB" sz="1250" b="1" i="1" spc="-20" dirty="0">
                <a:solidFill>
                  <a:srgbClr val="231F20"/>
                </a:solidFill>
                <a:latin typeface="Montserrat"/>
                <a:cs typeface="Montserrat"/>
              </a:rPr>
              <a:t> </a:t>
            </a:r>
            <a:r>
              <a:rPr lang="en-GB" sz="1250" b="1" i="1" spc="-65" dirty="0">
                <a:solidFill>
                  <a:srgbClr val="231F20"/>
                </a:solidFill>
                <a:latin typeface="Montserrat"/>
                <a:cs typeface="Montserrat"/>
              </a:rPr>
              <a:t>are</a:t>
            </a:r>
            <a:r>
              <a:rPr lang="en-GB" sz="1250" b="1" i="1" spc="-20" dirty="0">
                <a:solidFill>
                  <a:srgbClr val="231F20"/>
                </a:solidFill>
                <a:latin typeface="Montserrat"/>
                <a:cs typeface="Montserrat"/>
              </a:rPr>
              <a:t> the </a:t>
            </a:r>
            <a:r>
              <a:rPr lang="en-GB" sz="1250" b="1" i="1" spc="-45" dirty="0">
                <a:solidFill>
                  <a:srgbClr val="231F20"/>
                </a:solidFill>
                <a:latin typeface="Montserrat"/>
                <a:cs typeface="Montserrat"/>
              </a:rPr>
              <a:t>traditional</a:t>
            </a:r>
            <a:r>
              <a:rPr lang="en-GB" sz="1250" b="1" i="1" spc="-20" dirty="0">
                <a:solidFill>
                  <a:srgbClr val="231F20"/>
                </a:solidFill>
                <a:latin typeface="Montserrat"/>
                <a:cs typeface="Montserrat"/>
              </a:rPr>
              <a:t> </a:t>
            </a:r>
            <a:r>
              <a:rPr lang="en-GB" sz="1250" b="1" i="1" spc="-55" dirty="0">
                <a:solidFill>
                  <a:srgbClr val="231F20"/>
                </a:solidFill>
                <a:latin typeface="Montserrat"/>
                <a:cs typeface="Montserrat"/>
              </a:rPr>
              <a:t>examinations</a:t>
            </a:r>
            <a:r>
              <a:rPr lang="en-GB" sz="1250" b="1" i="1" spc="-25" dirty="0">
                <a:solidFill>
                  <a:srgbClr val="231F20"/>
                </a:solidFill>
                <a:latin typeface="Montserrat"/>
                <a:cs typeface="Montserrat"/>
              </a:rPr>
              <a:t> </a:t>
            </a:r>
            <a:r>
              <a:rPr lang="en-GB" sz="1250" b="1" i="1" spc="-45" dirty="0">
                <a:solidFill>
                  <a:srgbClr val="231F20"/>
                </a:solidFill>
                <a:latin typeface="Montserrat"/>
                <a:cs typeface="Montserrat"/>
              </a:rPr>
              <a:t>known</a:t>
            </a:r>
            <a:r>
              <a:rPr lang="en-GB" sz="1250" b="1" i="1" spc="-20" dirty="0">
                <a:solidFill>
                  <a:srgbClr val="231F20"/>
                </a:solidFill>
                <a:latin typeface="Montserrat"/>
                <a:cs typeface="Montserrat"/>
              </a:rPr>
              <a:t> </a:t>
            </a:r>
            <a:r>
              <a:rPr lang="en-GB" sz="1250" b="1" i="1" spc="-80" dirty="0">
                <a:solidFill>
                  <a:srgbClr val="231F20"/>
                </a:solidFill>
                <a:latin typeface="Montserrat"/>
                <a:cs typeface="Montserrat"/>
              </a:rPr>
              <a:t>as</a:t>
            </a:r>
            <a:r>
              <a:rPr lang="en-GB" sz="1250" b="1" i="1" spc="-15" dirty="0">
                <a:solidFill>
                  <a:srgbClr val="231F20"/>
                </a:solidFill>
                <a:latin typeface="Montserrat"/>
                <a:cs typeface="Montserrat"/>
              </a:rPr>
              <a:t> </a:t>
            </a:r>
            <a:r>
              <a:rPr lang="en-GB" sz="1250" b="1" i="1" spc="-20" dirty="0">
                <a:solidFill>
                  <a:srgbClr val="231F20"/>
                </a:solidFill>
                <a:latin typeface="Montserrat"/>
                <a:cs typeface="Montserrat"/>
              </a:rPr>
              <a:t>the </a:t>
            </a:r>
            <a:r>
              <a:rPr lang="en-GB" sz="1250" b="1" i="1" spc="-40" dirty="0">
                <a:solidFill>
                  <a:srgbClr val="231F20"/>
                </a:solidFill>
                <a:latin typeface="Montserrat"/>
                <a:cs typeface="Montserrat"/>
              </a:rPr>
              <a:t>General</a:t>
            </a:r>
            <a:r>
              <a:rPr lang="en-GB" sz="1250" b="1" i="1" spc="-20" dirty="0">
                <a:solidFill>
                  <a:srgbClr val="231F20"/>
                </a:solidFill>
                <a:latin typeface="Montserrat"/>
                <a:cs typeface="Montserrat"/>
              </a:rPr>
              <a:t> </a:t>
            </a:r>
            <a:r>
              <a:rPr lang="en-GB" sz="1250" b="1" i="1" spc="-35" dirty="0">
                <a:solidFill>
                  <a:srgbClr val="231F20"/>
                </a:solidFill>
                <a:latin typeface="Montserrat"/>
                <a:cs typeface="Montserrat"/>
              </a:rPr>
              <a:t>Certificate</a:t>
            </a:r>
            <a:r>
              <a:rPr lang="en-GB" sz="1250" b="1" i="1" spc="-20" dirty="0">
                <a:solidFill>
                  <a:srgbClr val="231F20"/>
                </a:solidFill>
                <a:latin typeface="Montserrat"/>
                <a:cs typeface="Montserrat"/>
              </a:rPr>
              <a:t> </a:t>
            </a:r>
            <a:r>
              <a:rPr lang="en-GB" sz="1250" b="1" i="1" spc="-25" dirty="0">
                <a:solidFill>
                  <a:srgbClr val="231F20"/>
                </a:solidFill>
                <a:latin typeface="Montserrat"/>
                <a:cs typeface="Montserrat"/>
              </a:rPr>
              <a:t>of </a:t>
            </a:r>
            <a:r>
              <a:rPr lang="en-GB" sz="1250" b="1" i="1" spc="-40" dirty="0">
                <a:solidFill>
                  <a:srgbClr val="231F20"/>
                </a:solidFill>
                <a:latin typeface="Montserrat"/>
                <a:cs typeface="Montserrat"/>
              </a:rPr>
              <a:t>Secondary</a:t>
            </a:r>
            <a:r>
              <a:rPr lang="en-GB" sz="1250" b="1" i="1" spc="-25" dirty="0">
                <a:solidFill>
                  <a:srgbClr val="231F20"/>
                </a:solidFill>
                <a:latin typeface="Montserrat"/>
                <a:cs typeface="Montserrat"/>
              </a:rPr>
              <a:t> </a:t>
            </a:r>
            <a:r>
              <a:rPr lang="en-GB" sz="1250" b="1" i="1" spc="-10" dirty="0">
                <a:solidFill>
                  <a:srgbClr val="231F20"/>
                </a:solidFill>
                <a:latin typeface="Montserrat"/>
                <a:cs typeface="Montserrat"/>
              </a:rPr>
              <a:t>Education.</a:t>
            </a:r>
            <a:endParaRPr lang="en-GB" sz="1250" dirty="0">
              <a:latin typeface="Montserrat"/>
              <a:cs typeface="Montserrat"/>
            </a:endParaRPr>
          </a:p>
          <a:p>
            <a:pPr marL="12700" marR="5080">
              <a:lnSpc>
                <a:spcPts val="1750"/>
              </a:lnSpc>
              <a:spcBef>
                <a:spcPts val="100"/>
              </a:spcBef>
            </a:pPr>
            <a:r>
              <a:rPr lang="en-GB" sz="1200" spc="-10" dirty="0">
                <a:solidFill>
                  <a:srgbClr val="231F20"/>
                </a:solidFill>
                <a:latin typeface="Montserrat"/>
                <a:cs typeface="Montserrat"/>
              </a:rPr>
              <a:t>Assessment</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20" dirty="0">
                <a:solidFill>
                  <a:srgbClr val="231F20"/>
                </a:solidFill>
                <a:latin typeface="Montserrat"/>
                <a:cs typeface="Montserrat"/>
              </a:rPr>
              <a:t> </a:t>
            </a:r>
            <a:r>
              <a:rPr lang="en-GB" sz="1200" dirty="0">
                <a:solidFill>
                  <a:srgbClr val="231F20"/>
                </a:solidFill>
                <a:latin typeface="Montserrat"/>
                <a:cs typeface="Montserrat"/>
              </a:rPr>
              <a:t>GCSE</a:t>
            </a:r>
            <a:r>
              <a:rPr lang="en-GB" sz="1200" spc="-1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15" dirty="0">
                <a:solidFill>
                  <a:srgbClr val="231F20"/>
                </a:solidFill>
                <a:latin typeface="Montserrat"/>
                <a:cs typeface="Montserrat"/>
              </a:rPr>
              <a:t> </a:t>
            </a:r>
            <a:r>
              <a:rPr lang="en-GB" sz="1200" dirty="0">
                <a:solidFill>
                  <a:srgbClr val="231F20"/>
                </a:solidFill>
                <a:latin typeface="Montserrat"/>
                <a:cs typeface="Montserrat"/>
              </a:rPr>
              <a:t>now</a:t>
            </a:r>
            <a:r>
              <a:rPr lang="en-GB" sz="1200" spc="-15" dirty="0">
                <a:solidFill>
                  <a:srgbClr val="231F20"/>
                </a:solidFill>
                <a:latin typeface="Montserrat"/>
                <a:cs typeface="Montserrat"/>
              </a:rPr>
              <a:t> l</a:t>
            </a:r>
            <a:r>
              <a:rPr lang="en-GB" sz="1200" dirty="0">
                <a:solidFill>
                  <a:srgbClr val="231F20"/>
                </a:solidFill>
                <a:latin typeface="Montserrat"/>
                <a:cs typeface="Montserrat"/>
              </a:rPr>
              <a:t>inear.</a:t>
            </a:r>
            <a:r>
              <a:rPr lang="en-GB" sz="1200" spc="-2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means</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all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examinations</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and </a:t>
            </a:r>
            <a:r>
              <a:rPr lang="en-GB" sz="1200" dirty="0">
                <a:solidFill>
                  <a:srgbClr val="231F20"/>
                </a:solidFill>
                <a:latin typeface="Montserrat"/>
                <a:cs typeface="Montserrat"/>
              </a:rPr>
              <a:t>submission</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marks</a:t>
            </a:r>
            <a:r>
              <a:rPr lang="en-GB" sz="1200" spc="-30" dirty="0">
                <a:solidFill>
                  <a:srgbClr val="231F20"/>
                </a:solidFill>
                <a:latin typeface="Montserrat"/>
                <a:cs typeface="Montserrat"/>
              </a:rPr>
              <a:t> </a:t>
            </a:r>
            <a:r>
              <a:rPr lang="en-GB" sz="1200" dirty="0">
                <a:solidFill>
                  <a:srgbClr val="231F20"/>
                </a:solidFill>
                <a:latin typeface="Montserrat"/>
                <a:cs typeface="Montserrat"/>
              </a:rPr>
              <a:t>happen</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60" dirty="0">
                <a:solidFill>
                  <a:srgbClr val="231F20"/>
                </a:solidFill>
                <a:latin typeface="Montserrat"/>
                <a:cs typeface="Montserrat"/>
              </a:rPr>
              <a:t> </a:t>
            </a:r>
            <a:r>
              <a:rPr lang="en-GB" sz="1200" dirty="0">
                <a:solidFill>
                  <a:srgbClr val="231F20"/>
                </a:solidFill>
                <a:latin typeface="Montserrat"/>
                <a:cs typeface="Montserrat"/>
              </a:rPr>
              <a:t>Some</a:t>
            </a:r>
            <a:r>
              <a:rPr lang="en-GB" sz="1200" spc="-25" dirty="0">
                <a:solidFill>
                  <a:srgbClr val="231F20"/>
                </a:solidFill>
                <a:latin typeface="Montserrat"/>
                <a:cs typeface="Montserrat"/>
              </a:rPr>
              <a:t> </a:t>
            </a:r>
            <a:r>
              <a:rPr lang="en-GB" sz="1200" dirty="0">
                <a:solidFill>
                  <a:srgbClr val="231F20"/>
                </a:solidFill>
                <a:latin typeface="Montserrat"/>
                <a:cs typeface="Montserrat"/>
              </a:rPr>
              <a:t>parts</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examined </a:t>
            </a:r>
            <a:r>
              <a:rPr lang="en-GB" sz="1200" dirty="0">
                <a:solidFill>
                  <a:srgbClr val="231F20"/>
                </a:solidFill>
                <a:latin typeface="Montserrat"/>
                <a:cs typeface="Montserrat"/>
              </a:rPr>
              <a:t>as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Controlled</a:t>
            </a:r>
            <a:r>
              <a:rPr lang="en-GB" sz="1200" spc="-30" dirty="0">
                <a:solidFill>
                  <a:srgbClr val="231F20"/>
                </a:solidFill>
                <a:latin typeface="Montserrat"/>
                <a:cs typeface="Montserrat"/>
              </a:rPr>
              <a:t> </a:t>
            </a:r>
            <a:r>
              <a:rPr lang="en-GB" sz="1200" dirty="0">
                <a:solidFill>
                  <a:srgbClr val="231F20"/>
                </a:solidFill>
                <a:latin typeface="Montserrat"/>
                <a:cs typeface="Montserrat"/>
              </a:rPr>
              <a:t>Assessments.</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30" dirty="0">
                <a:solidFill>
                  <a:srgbClr val="231F20"/>
                </a:solidFill>
                <a:latin typeface="Montserrat"/>
                <a:cs typeface="Montserrat"/>
              </a:rPr>
              <a:t> </a:t>
            </a:r>
            <a:r>
              <a:rPr lang="en-GB" sz="1200" dirty="0">
                <a:solidFill>
                  <a:srgbClr val="231F20"/>
                </a:solidFill>
                <a:latin typeface="Montserrat"/>
                <a:cs typeface="Montserrat"/>
              </a:rPr>
              <a:t>means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dirty="0">
                <a:solidFill>
                  <a:srgbClr val="231F20"/>
                </a:solidFill>
                <a:latin typeface="Montserrat"/>
                <a:cs typeface="Montserrat"/>
              </a:rPr>
              <a:t>prepare</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a:t>
            </a:r>
            <a:r>
              <a:rPr lang="en-GB" sz="1200" spc="-30" dirty="0">
                <a:solidFill>
                  <a:srgbClr val="231F20"/>
                </a:solidFill>
                <a:latin typeface="Montserrat"/>
                <a:cs typeface="Montserrat"/>
              </a:rPr>
              <a:t> </a:t>
            </a:r>
            <a:r>
              <a:rPr lang="en-GB" sz="1200" dirty="0">
                <a:solidFill>
                  <a:srgbClr val="231F20"/>
                </a:solidFill>
                <a:latin typeface="Montserrat"/>
                <a:cs typeface="Montserrat"/>
              </a:rPr>
              <a:t>over</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period</a:t>
            </a:r>
            <a:r>
              <a:rPr lang="en-GB" sz="1200" spc="50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before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25" dirty="0">
                <a:solidFill>
                  <a:srgbClr val="231F20"/>
                </a:solidFill>
                <a:latin typeface="Montserrat"/>
                <a:cs typeface="Montserrat"/>
              </a:rPr>
              <a:t> </a:t>
            </a:r>
            <a:r>
              <a:rPr lang="en-GB" sz="1200" dirty="0">
                <a:solidFill>
                  <a:srgbClr val="231F20"/>
                </a:solidFill>
                <a:latin typeface="Montserrat"/>
                <a:cs typeface="Montserrat"/>
              </a:rPr>
              <a:t>extended</a:t>
            </a:r>
            <a:r>
              <a:rPr lang="en-GB" sz="1200" spc="-25" dirty="0">
                <a:solidFill>
                  <a:srgbClr val="231F20"/>
                </a:solidFill>
                <a:latin typeface="Montserrat"/>
                <a:cs typeface="Montserrat"/>
              </a:rPr>
              <a:t> </a:t>
            </a:r>
            <a:r>
              <a:rPr lang="en-GB" sz="1200" dirty="0">
                <a:solidFill>
                  <a:srgbClr val="231F20"/>
                </a:solidFill>
                <a:latin typeface="Montserrat"/>
                <a:cs typeface="Montserrat"/>
              </a:rPr>
              <a:t>task</a:t>
            </a:r>
            <a:r>
              <a:rPr lang="en-GB" sz="1200" spc="-25" dirty="0">
                <a:solidFill>
                  <a:srgbClr val="231F20"/>
                </a:solidFill>
                <a:latin typeface="Montserrat"/>
                <a:cs typeface="Montserrat"/>
              </a:rPr>
              <a:t> </a:t>
            </a:r>
            <a:r>
              <a:rPr lang="en-GB" sz="1200" dirty="0">
                <a:solidFill>
                  <a:srgbClr val="231F20"/>
                </a:solidFill>
                <a:latin typeface="Montserrat"/>
                <a:cs typeface="Montserrat"/>
              </a:rPr>
              <a:t>under</a:t>
            </a:r>
            <a:r>
              <a:rPr lang="en-GB" sz="1200" spc="-25" dirty="0">
                <a:solidFill>
                  <a:srgbClr val="231F20"/>
                </a:solidFill>
                <a:latin typeface="Montserrat"/>
                <a:cs typeface="Montserrat"/>
              </a:rPr>
              <a:t> </a:t>
            </a:r>
            <a:r>
              <a:rPr lang="en-GB" sz="1200" dirty="0">
                <a:solidFill>
                  <a:srgbClr val="231F20"/>
                </a:solidFill>
                <a:latin typeface="Montserrat"/>
                <a:cs typeface="Montserrat"/>
              </a:rPr>
              <a:t>formal</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examination</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conditions.</a:t>
            </a:r>
            <a:endParaRPr lang="en-GB" sz="1200" dirty="0">
              <a:latin typeface="Montserrat"/>
              <a:cs typeface="Montserrat"/>
            </a:endParaRPr>
          </a:p>
          <a:p>
            <a:pPr>
              <a:lnSpc>
                <a:spcPct val="100000"/>
              </a:lnSpc>
              <a:spcBef>
                <a:spcPts val="175"/>
              </a:spcBef>
            </a:pPr>
            <a:endParaRPr lang="en-GB" sz="1200" dirty="0">
              <a:latin typeface="Montserrat"/>
              <a:cs typeface="Montserrat"/>
            </a:endParaRPr>
          </a:p>
          <a:p>
            <a:pPr marL="12700" marR="5080">
              <a:lnSpc>
                <a:spcPct val="121500"/>
              </a:lnSpc>
            </a:pP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0"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high</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grades</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3</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AGCE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General</a:t>
            </a:r>
            <a:r>
              <a:rPr lang="en-GB" sz="1200" spc="-25" dirty="0">
                <a:solidFill>
                  <a:srgbClr val="231F20"/>
                </a:solidFill>
                <a:latin typeface="Montserrat"/>
                <a:cs typeface="Montserrat"/>
              </a:rPr>
              <a:t> </a:t>
            </a:r>
            <a:r>
              <a:rPr lang="en-GB" sz="1200" dirty="0">
                <a:solidFill>
                  <a:srgbClr val="231F20"/>
                </a:solidFill>
                <a:latin typeface="Montserrat"/>
                <a:cs typeface="Montserrat"/>
              </a:rPr>
              <a:t>Certificate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National</a:t>
            </a:r>
            <a:r>
              <a:rPr lang="en-GB" sz="1200" spc="-25"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after</a:t>
            </a:r>
            <a:r>
              <a:rPr lang="en-GB" sz="1200" spc="-25" dirty="0">
                <a:solidFill>
                  <a:srgbClr val="231F20"/>
                </a:solidFill>
                <a:latin typeface="Montserrat"/>
                <a:cs typeface="Montserrat"/>
              </a:rPr>
              <a:t> </a:t>
            </a:r>
            <a:r>
              <a:rPr lang="en-GB" sz="1200" dirty="0">
                <a:solidFill>
                  <a:srgbClr val="231F20"/>
                </a:solidFill>
                <a:latin typeface="Montserrat"/>
                <a:cs typeface="Montserrat"/>
              </a:rPr>
              <a:t>age</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16. </a:t>
            </a: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jobs,</a:t>
            </a:r>
            <a:r>
              <a:rPr lang="en-GB" sz="1200" spc="-25" dirty="0">
                <a:solidFill>
                  <a:srgbClr val="231F20"/>
                </a:solidFill>
                <a:latin typeface="Montserrat"/>
                <a:cs typeface="Montserrat"/>
              </a:rPr>
              <a:t> </a:t>
            </a:r>
            <a:r>
              <a:rPr lang="en-GB" sz="1200" dirty="0">
                <a:solidFill>
                  <a:srgbClr val="231F20"/>
                </a:solidFill>
                <a:latin typeface="Montserrat"/>
                <a:cs typeface="Montserrat"/>
              </a:rPr>
              <a:t>places</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25" dirty="0">
                <a:solidFill>
                  <a:srgbClr val="231F20"/>
                </a:solidFill>
                <a:latin typeface="Montserrat"/>
                <a:cs typeface="Montserrat"/>
              </a:rPr>
              <a:t> </a:t>
            </a:r>
            <a:r>
              <a:rPr lang="en-GB" sz="1200" dirty="0">
                <a:solidFill>
                  <a:srgbClr val="231F20"/>
                </a:solidFill>
                <a:latin typeface="Montserrat"/>
                <a:cs typeface="Montserrat"/>
              </a:rPr>
              <a:t>require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achieve</a:t>
            </a:r>
            <a:r>
              <a:rPr lang="en-GB" sz="1200" spc="-30"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a:t>
            </a:r>
            <a:r>
              <a:rPr lang="en-GB" sz="1200" dirty="0">
                <a:solidFill>
                  <a:srgbClr val="231F20"/>
                </a:solidFill>
                <a:latin typeface="Montserrat"/>
                <a:cs typeface="Montserrat"/>
              </a:rPr>
              <a:t>least</a:t>
            </a:r>
            <a:r>
              <a:rPr lang="en-GB" sz="1200" spc="-30" dirty="0">
                <a:solidFill>
                  <a:srgbClr val="231F20"/>
                </a:solidFill>
                <a:latin typeface="Montserrat"/>
                <a:cs typeface="Montserrat"/>
              </a:rPr>
              <a:t> </a:t>
            </a:r>
            <a:r>
              <a:rPr lang="en-GB" sz="1200" dirty="0">
                <a:solidFill>
                  <a:srgbClr val="231F20"/>
                </a:solidFill>
                <a:latin typeface="Montserrat"/>
                <a:cs typeface="Montserrat"/>
              </a:rPr>
              <a:t>five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GCSEs </a:t>
            </a:r>
            <a:r>
              <a:rPr lang="en-GB" sz="1200" dirty="0">
                <a:solidFill>
                  <a:srgbClr val="231F20"/>
                </a:solidFill>
                <a:latin typeface="Montserrat"/>
                <a:cs typeface="Montserrat"/>
              </a:rPr>
              <a:t>at</a:t>
            </a:r>
            <a:r>
              <a:rPr lang="en-GB" sz="1200" spc="-20" dirty="0">
                <a:solidFill>
                  <a:srgbClr val="231F20"/>
                </a:solidFill>
                <a:latin typeface="Montserrat"/>
                <a:cs typeface="Montserrat"/>
              </a:rPr>
              <a:t> </a:t>
            </a:r>
            <a:r>
              <a:rPr lang="en-GB" sz="1200" dirty="0">
                <a:solidFill>
                  <a:srgbClr val="231F20"/>
                </a:solidFill>
                <a:latin typeface="Montserrat"/>
                <a:cs typeface="Montserrat"/>
              </a:rPr>
              <a:t>grade</a:t>
            </a:r>
            <a:r>
              <a:rPr lang="en-GB" sz="1200" spc="-15" dirty="0">
                <a:solidFill>
                  <a:srgbClr val="231F20"/>
                </a:solidFill>
                <a:latin typeface="Montserrat"/>
                <a:cs typeface="Montserrat"/>
              </a:rPr>
              <a:t> </a:t>
            </a:r>
            <a:r>
              <a:rPr lang="en-GB" sz="1200" dirty="0">
                <a:solidFill>
                  <a:srgbClr val="231F20"/>
                </a:solidFill>
                <a:latin typeface="Montserrat"/>
                <a:cs typeface="Montserrat"/>
              </a:rPr>
              <a:t>5 – 9 or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dirty="0">
                <a:solidFill>
                  <a:srgbClr val="231F20"/>
                </a:solidFill>
                <a:latin typeface="Montserrat"/>
                <a:cs typeface="Montserrat"/>
              </a:rPr>
              <a:t>vocational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equivalent.</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107950">
              <a:lnSpc>
                <a:spcPct val="121500"/>
              </a:lnSpc>
              <a:spcBef>
                <a:spcPts val="5"/>
              </a:spcBef>
            </a:pPr>
            <a:r>
              <a:rPr lang="en-GB" sz="1200" dirty="0">
                <a:solidFill>
                  <a:srgbClr val="231F20"/>
                </a:solidFill>
                <a:latin typeface="Montserrat"/>
                <a:cs typeface="Montserrat"/>
              </a:rPr>
              <a:t>By</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end</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July</a:t>
            </a:r>
            <a:r>
              <a:rPr lang="en-GB" sz="1200" spc="-25" dirty="0">
                <a:solidFill>
                  <a:srgbClr val="231F20"/>
                </a:solidFill>
                <a:latin typeface="Montserrat"/>
                <a:cs typeface="Montserrat"/>
              </a:rPr>
              <a:t> </a:t>
            </a:r>
            <a:r>
              <a:rPr lang="en-GB" sz="1200" dirty="0">
                <a:solidFill>
                  <a:srgbClr val="231F20"/>
                </a:solidFill>
                <a:latin typeface="Montserrat"/>
                <a:cs typeface="Montserrat"/>
              </a:rPr>
              <a:t>2025</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completed</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30" dirty="0">
                <a:solidFill>
                  <a:srgbClr val="231F20"/>
                </a:solidFill>
                <a:latin typeface="Montserrat"/>
                <a:cs typeface="Montserrat"/>
              </a:rPr>
              <a:t> </a:t>
            </a:r>
            <a:r>
              <a:rPr lang="en-GB" sz="1200" dirty="0">
                <a:solidFill>
                  <a:srgbClr val="231F20"/>
                </a:solidFill>
                <a:latin typeface="Montserrat"/>
                <a:cs typeface="Montserrat"/>
              </a:rPr>
              <a:t>3</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5"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spc="-50" dirty="0">
                <a:solidFill>
                  <a:srgbClr val="231F20"/>
                </a:solidFill>
                <a:latin typeface="Montserrat"/>
                <a:cs typeface="Montserrat"/>
              </a:rPr>
              <a:t>a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Now</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must</a:t>
            </a:r>
            <a:r>
              <a:rPr lang="en-GB" sz="1200" spc="-20" dirty="0">
                <a:solidFill>
                  <a:srgbClr val="231F20"/>
                </a:solidFill>
                <a:latin typeface="Montserrat"/>
                <a:cs typeface="Montserrat"/>
              </a:rPr>
              <a:t> </a:t>
            </a:r>
            <a:r>
              <a:rPr lang="en-GB" sz="1200" dirty="0">
                <a:solidFill>
                  <a:srgbClr val="231F20"/>
                </a:solidFill>
                <a:latin typeface="Montserrat"/>
                <a:cs typeface="Montserrat"/>
              </a:rPr>
              <a:t>decide</a:t>
            </a:r>
            <a:r>
              <a:rPr lang="en-GB" sz="1200" spc="-2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wish</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next</a:t>
            </a:r>
            <a:r>
              <a:rPr lang="en-GB" sz="1200" spc="-30" dirty="0">
                <a:solidFill>
                  <a:srgbClr val="231F20"/>
                </a:solidFill>
                <a:latin typeface="Montserrat"/>
                <a:cs typeface="Montserrat"/>
              </a:rPr>
              <a:t> </a:t>
            </a:r>
            <a:r>
              <a:rPr lang="en-GB" sz="1200" dirty="0">
                <a:solidFill>
                  <a:srgbClr val="231F20"/>
                </a:solidFill>
                <a:latin typeface="Montserrat"/>
                <a:cs typeface="Montserrat"/>
              </a:rPr>
              <a:t>two</a:t>
            </a:r>
            <a:r>
              <a:rPr lang="en-GB" sz="1200" spc="-30" dirty="0">
                <a:solidFill>
                  <a:srgbClr val="231F20"/>
                </a:solidFill>
                <a:latin typeface="Montserrat"/>
                <a:cs typeface="Montserrat"/>
              </a:rPr>
              <a:t> </a:t>
            </a:r>
            <a:r>
              <a:rPr lang="en-GB" sz="1200" dirty="0">
                <a:solidFill>
                  <a:srgbClr val="231F20"/>
                </a:solidFill>
                <a:latin typeface="Montserrat"/>
                <a:cs typeface="Montserrat"/>
              </a:rPr>
              <a:t>years</a:t>
            </a:r>
            <a:r>
              <a:rPr lang="en-GB" sz="1200" spc="-25" dirty="0">
                <a:solidFill>
                  <a:srgbClr val="231F20"/>
                </a:solidFill>
                <a:latin typeface="Montserrat"/>
                <a:cs typeface="Montserrat"/>
              </a:rPr>
              <a:t> </a:t>
            </a:r>
            <a:r>
              <a:rPr lang="en-GB" sz="1200" dirty="0">
                <a:solidFill>
                  <a:srgbClr val="231F20"/>
                </a:solidFill>
                <a:latin typeface="Montserrat"/>
                <a:cs typeface="Montserrat"/>
              </a:rPr>
              <a:t>leading</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GCSE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and/or</a:t>
            </a:r>
            <a:r>
              <a:rPr lang="en-GB" sz="1200" spc="-30" dirty="0">
                <a:solidFill>
                  <a:srgbClr val="231F20"/>
                </a:solidFill>
                <a:latin typeface="Montserrat"/>
                <a:cs typeface="Montserrat"/>
              </a:rPr>
              <a:t> </a:t>
            </a:r>
            <a:r>
              <a:rPr lang="en-GB" sz="1200" dirty="0">
                <a:solidFill>
                  <a:srgbClr val="231F20"/>
                </a:solidFill>
                <a:latin typeface="Montserrat"/>
                <a:cs typeface="Montserrat"/>
              </a:rPr>
              <a:t>BTEC/</a:t>
            </a:r>
            <a:r>
              <a:rPr lang="en-GB" sz="1200" spc="-30" dirty="0">
                <a:solidFill>
                  <a:srgbClr val="231F20"/>
                </a:solidFill>
                <a:latin typeface="Montserrat"/>
                <a:cs typeface="Montserrat"/>
              </a:rPr>
              <a:t> </a:t>
            </a:r>
            <a:r>
              <a:rPr lang="en-GB" sz="1200" dirty="0">
                <a:solidFill>
                  <a:srgbClr val="231F20"/>
                </a:solidFill>
                <a:latin typeface="Montserrat"/>
                <a:cs typeface="Montserrat"/>
              </a:rPr>
              <a:t>qualifications.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There</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range</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new </a:t>
            </a:r>
            <a:r>
              <a:rPr lang="en-GB" sz="1200" dirty="0">
                <a:solidFill>
                  <a:srgbClr val="231F20"/>
                </a:solidFill>
                <a:latin typeface="Montserrat"/>
                <a:cs typeface="Montserrat"/>
              </a:rPr>
              <a:t>courses</a:t>
            </a:r>
            <a:r>
              <a:rPr lang="en-GB" sz="1200" spc="-25" dirty="0">
                <a:solidFill>
                  <a:srgbClr val="231F20"/>
                </a:solidFill>
                <a:latin typeface="Montserrat"/>
                <a:cs typeface="Montserrat"/>
              </a:rPr>
              <a:t> </a:t>
            </a:r>
            <a:r>
              <a:rPr lang="en-GB" sz="1200" dirty="0">
                <a:solidFill>
                  <a:srgbClr val="231F20"/>
                </a:solidFill>
                <a:latin typeface="Montserrat"/>
                <a:cs typeface="Montserrat"/>
              </a:rPr>
              <a:t>on</a:t>
            </a:r>
            <a:r>
              <a:rPr lang="en-GB" sz="1200" spc="-25" dirty="0">
                <a:solidFill>
                  <a:srgbClr val="231F20"/>
                </a:solidFill>
                <a:latin typeface="Montserrat"/>
                <a:cs typeface="Montserrat"/>
              </a:rPr>
              <a:t> </a:t>
            </a:r>
            <a:r>
              <a:rPr lang="en-GB" sz="1200" dirty="0">
                <a:solidFill>
                  <a:srgbClr val="231F20"/>
                </a:solidFill>
                <a:latin typeface="Montserrat"/>
                <a:cs typeface="Montserrat"/>
              </a:rPr>
              <a:t>offer</a:t>
            </a:r>
            <a:r>
              <a:rPr lang="en-GB" sz="1200" spc="-20" dirty="0">
                <a:solidFill>
                  <a:srgbClr val="231F20"/>
                </a:solidFill>
                <a:latin typeface="Montserrat"/>
                <a:cs typeface="Montserrat"/>
              </a:rPr>
              <a:t> too.</a:t>
            </a:r>
            <a:endParaRPr lang="en-GB" sz="1200" dirty="0">
              <a:latin typeface="Montserrat"/>
              <a:cs typeface="Montserrat"/>
            </a:endParaRPr>
          </a:p>
          <a:p>
            <a:pPr>
              <a:lnSpc>
                <a:spcPct val="100000"/>
              </a:lnSpc>
              <a:spcBef>
                <a:spcPts val="285"/>
              </a:spcBef>
            </a:pPr>
            <a:endParaRPr lang="en-GB" sz="1200" dirty="0">
              <a:latin typeface="Montserrat"/>
              <a:cs typeface="Montserrat"/>
            </a:endParaRPr>
          </a:p>
          <a:p>
            <a:pPr marL="12700" marR="353695">
              <a:lnSpc>
                <a:spcPct val="121500"/>
              </a:lnSpc>
            </a:pPr>
            <a:r>
              <a:rPr lang="en-GB" sz="1200" spc="-1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25" dirty="0">
                <a:solidFill>
                  <a:srgbClr val="231F20"/>
                </a:solidFill>
                <a:latin typeface="Montserrat"/>
                <a:cs typeface="Montserrat"/>
              </a:rPr>
              <a:t> </a:t>
            </a:r>
            <a:r>
              <a:rPr lang="en-GB" sz="1200" dirty="0">
                <a:solidFill>
                  <a:srgbClr val="231F20"/>
                </a:solidFill>
                <a:latin typeface="Montserrat"/>
                <a:cs typeface="Montserrat"/>
              </a:rPr>
              <a:t>very</a:t>
            </a:r>
            <a:r>
              <a:rPr lang="en-GB" sz="1200" spc="-20" dirty="0">
                <a:solidFill>
                  <a:srgbClr val="231F20"/>
                </a:solidFill>
                <a:latin typeface="Montserrat"/>
                <a:cs typeface="Montserrat"/>
              </a:rPr>
              <a:t> </a:t>
            </a:r>
            <a:r>
              <a:rPr lang="en-GB" sz="1200" dirty="0">
                <a:solidFill>
                  <a:srgbClr val="231F20"/>
                </a:solidFill>
                <a:latin typeface="Montserrat"/>
                <a:cs typeface="Montserrat"/>
              </a:rPr>
              <a:t>important</a:t>
            </a:r>
            <a:r>
              <a:rPr lang="en-GB" sz="1200" spc="-25" dirty="0">
                <a:solidFill>
                  <a:srgbClr val="231F20"/>
                </a:solidFill>
                <a:latin typeface="Montserrat"/>
                <a:cs typeface="Montserrat"/>
              </a:rPr>
              <a:t> </a:t>
            </a:r>
            <a:r>
              <a:rPr lang="en-GB" sz="1200" dirty="0">
                <a:solidFill>
                  <a:srgbClr val="231F20"/>
                </a:solidFill>
                <a:latin typeface="Montserrat"/>
                <a:cs typeface="Montserrat"/>
              </a:rPr>
              <a:t>one</a:t>
            </a:r>
            <a:r>
              <a:rPr lang="en-GB" sz="1200" spc="-20"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5"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progress</a:t>
            </a:r>
            <a:r>
              <a:rPr lang="en-GB" sz="1200" spc="-25" dirty="0">
                <a:solidFill>
                  <a:srgbClr val="231F20"/>
                </a:solidFill>
                <a:latin typeface="Montserrat"/>
                <a:cs typeface="Montserrat"/>
              </a:rPr>
              <a:t> </a:t>
            </a:r>
            <a:r>
              <a:rPr lang="en-GB" sz="1200" dirty="0">
                <a:solidFill>
                  <a:srgbClr val="231F20"/>
                </a:solidFill>
                <a:latin typeface="Montserrat"/>
                <a:cs typeface="Montserrat"/>
              </a:rPr>
              <a:t>over</a:t>
            </a:r>
            <a:r>
              <a:rPr lang="en-GB" sz="1200" spc="-2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next</a:t>
            </a:r>
            <a:r>
              <a:rPr lang="en-GB" sz="1200" spc="-20" dirty="0">
                <a:solidFill>
                  <a:srgbClr val="231F20"/>
                </a:solidFill>
                <a:latin typeface="Montserrat"/>
                <a:cs typeface="Montserrat"/>
              </a:rPr>
              <a:t> </a:t>
            </a:r>
            <a:r>
              <a:rPr lang="en-GB" sz="1200" spc="-25" dirty="0">
                <a:solidFill>
                  <a:srgbClr val="231F20"/>
                </a:solidFill>
                <a:latin typeface="Montserrat"/>
                <a:cs typeface="Montserrat"/>
              </a:rPr>
              <a:t>two </a:t>
            </a:r>
            <a:r>
              <a:rPr lang="en-GB" sz="1200" dirty="0">
                <a:solidFill>
                  <a:srgbClr val="231F20"/>
                </a:solidFill>
                <a:latin typeface="Montserrat"/>
                <a:cs typeface="Montserrat"/>
              </a:rPr>
              <a:t>years</a:t>
            </a:r>
            <a:r>
              <a:rPr lang="en-GB" sz="1200" spc="-30" dirty="0">
                <a:solidFill>
                  <a:srgbClr val="231F20"/>
                </a:solidFill>
                <a:latin typeface="Montserrat"/>
                <a:cs typeface="Montserrat"/>
              </a:rPr>
              <a:t> and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advanced</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30" dirty="0">
                <a:solidFill>
                  <a:srgbClr val="231F20"/>
                </a:solidFill>
                <a:latin typeface="Montserrat"/>
                <a:cs typeface="Montserrat"/>
              </a:rPr>
              <a:t> </a:t>
            </a:r>
            <a:r>
              <a:rPr lang="en-GB" sz="1200" dirty="0">
                <a:solidFill>
                  <a:srgbClr val="231F20"/>
                </a:solidFill>
                <a:latin typeface="Montserrat"/>
                <a:cs typeface="Montserrat"/>
              </a:rPr>
              <a:t>education,</a:t>
            </a:r>
            <a:r>
              <a:rPr lang="en-GB" sz="1200" spc="-30" dirty="0">
                <a:solidFill>
                  <a:srgbClr val="231F20"/>
                </a:solidFill>
                <a:latin typeface="Montserrat"/>
                <a:cs typeface="Montserrat"/>
              </a:rPr>
              <a:t> </a:t>
            </a:r>
            <a:r>
              <a:rPr lang="en-GB" sz="1200" dirty="0">
                <a:solidFill>
                  <a:srgbClr val="231F20"/>
                </a:solidFill>
                <a:latin typeface="Montserrat"/>
                <a:cs typeface="Montserrat"/>
              </a:rPr>
              <a:t>training</a:t>
            </a:r>
            <a:r>
              <a:rPr lang="en-GB" sz="1200" spc="-30" dirty="0">
                <a:solidFill>
                  <a:srgbClr val="231F20"/>
                </a:solidFill>
                <a:latin typeface="Montserrat"/>
                <a:cs typeface="Montserrat"/>
              </a:rPr>
              <a:t> </a:t>
            </a:r>
            <a:r>
              <a:rPr lang="en-GB" sz="1200" dirty="0">
                <a:solidFill>
                  <a:srgbClr val="231F20"/>
                </a:solidFill>
                <a:latin typeface="Montserrat"/>
                <a:cs typeface="Montserrat"/>
              </a:rPr>
              <a:t>or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employment.</a:t>
            </a:r>
            <a:endParaRPr lang="en-GB" sz="1200" dirty="0">
              <a:latin typeface="Montserrat"/>
              <a:cs typeface="Montserrat"/>
            </a:endParaRPr>
          </a:p>
          <a:p>
            <a:pPr>
              <a:lnSpc>
                <a:spcPct val="100000"/>
              </a:lnSpc>
              <a:spcBef>
                <a:spcPts val="290"/>
              </a:spcBef>
            </a:pPr>
            <a:endParaRPr lang="en-GB" sz="1200" dirty="0">
              <a:latin typeface="Montserrat"/>
              <a:cs typeface="Montserrat"/>
            </a:endParaRPr>
          </a:p>
          <a:p>
            <a:pPr marL="12700" marR="842010">
              <a:lnSpc>
                <a:spcPct val="121500"/>
              </a:lnSpc>
            </a:pP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policy</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Academy</a:t>
            </a:r>
            <a:r>
              <a:rPr lang="en-GB" sz="1200" spc="-30" dirty="0">
                <a:solidFill>
                  <a:srgbClr val="231F20"/>
                </a:solidFill>
                <a:latin typeface="Montserrat"/>
                <a:cs typeface="Montserrat"/>
              </a:rPr>
              <a:t> </a:t>
            </a:r>
            <a:r>
              <a:rPr lang="en-GB" sz="1200" dirty="0">
                <a:solidFill>
                  <a:srgbClr val="231F20"/>
                </a:solidFill>
                <a:latin typeface="Montserrat"/>
                <a:cs typeface="Montserrat"/>
              </a:rPr>
              <a:t>is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‘provide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best </a:t>
            </a:r>
            <a:r>
              <a:rPr lang="en-GB" sz="1200" dirty="0">
                <a:solidFill>
                  <a:srgbClr val="231F20"/>
                </a:solidFill>
                <a:latin typeface="Montserrat"/>
                <a:cs typeface="Montserrat"/>
              </a:rPr>
              <a:t>opportunities</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succeed.’</a:t>
            </a:r>
            <a:r>
              <a:rPr lang="en-GB" sz="1200" spc="-10" dirty="0">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order</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give</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best</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outcomes,</a:t>
            </a:r>
            <a:r>
              <a:rPr lang="en-GB" sz="1200" spc="-25" dirty="0">
                <a:solidFill>
                  <a:srgbClr val="231F20"/>
                </a:solidFill>
                <a:latin typeface="Montserrat"/>
                <a:cs typeface="Montserrat"/>
              </a:rPr>
              <a:t> </a:t>
            </a:r>
            <a:r>
              <a:rPr lang="en-GB" sz="1200" dirty="0">
                <a:solidFill>
                  <a:srgbClr val="231F20"/>
                </a:solidFill>
                <a:latin typeface="Montserrat"/>
                <a:cs typeface="Montserrat"/>
              </a:rPr>
              <a:t>bespoke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pathways</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inform</a:t>
            </a:r>
            <a:r>
              <a:rPr lang="en-GB" sz="1200" spc="-25" dirty="0">
                <a:solidFill>
                  <a:srgbClr val="231F20"/>
                </a:solidFill>
                <a:latin typeface="Montserrat"/>
                <a:cs typeface="Montserrat"/>
              </a:rPr>
              <a:t> </a:t>
            </a:r>
            <a:r>
              <a:rPr lang="en-GB" sz="1200" spc="-20" dirty="0">
                <a:solidFill>
                  <a:srgbClr val="231F20"/>
                </a:solidFill>
                <a:latin typeface="Montserrat"/>
                <a:cs typeface="Montserrat"/>
              </a:rPr>
              <a:t>your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15" dirty="0">
                <a:solidFill>
                  <a:srgbClr val="231F20"/>
                </a:solidFill>
                <a:latin typeface="Montserrat"/>
                <a:cs typeface="Montserrat"/>
              </a:rPr>
              <a:t> </a:t>
            </a:r>
            <a:r>
              <a:rPr lang="en-GB" sz="1200" dirty="0">
                <a:solidFill>
                  <a:srgbClr val="231F20"/>
                </a:solidFill>
                <a:latin typeface="Montserrat"/>
                <a:cs typeface="Montserrat"/>
              </a:rPr>
              <a:t>which</a:t>
            </a:r>
            <a:r>
              <a:rPr lang="en-GB" sz="1200" spc="-20" dirty="0">
                <a:solidFill>
                  <a:srgbClr val="231F20"/>
                </a:solidFill>
                <a:latin typeface="Montserrat"/>
                <a:cs typeface="Montserrat"/>
              </a:rPr>
              <a:t> </a:t>
            </a:r>
            <a:r>
              <a:rPr lang="en-GB" sz="1200" dirty="0">
                <a:solidFill>
                  <a:srgbClr val="231F20"/>
                </a:solidFill>
                <a:latin typeface="Montserrat"/>
                <a:cs typeface="Montserrat"/>
              </a:rPr>
              <a:t>are explained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form.</a:t>
            </a:r>
            <a:endParaRPr lang="en-GB" sz="1200" dirty="0">
              <a:latin typeface="Montserrat"/>
              <a:cs typeface="Montserra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835660">
              <a:lnSpc>
                <a:spcPct val="100000"/>
              </a:lnSpc>
              <a:spcBef>
                <a:spcPts val="100"/>
              </a:spcBef>
            </a:pPr>
            <a:r>
              <a:rPr dirty="0"/>
              <a:t>GCSE</a:t>
            </a:r>
            <a:r>
              <a:rPr spc="-45" dirty="0"/>
              <a:t> </a:t>
            </a:r>
            <a:r>
              <a:rPr dirty="0"/>
              <a:t>Religious</a:t>
            </a:r>
            <a:r>
              <a:rPr spc="-45" dirty="0"/>
              <a:t> </a:t>
            </a:r>
            <a:r>
              <a:rPr dirty="0"/>
              <a:t>Education</a:t>
            </a:r>
            <a:r>
              <a:rPr spc="-45" dirty="0"/>
              <a:t> </a:t>
            </a:r>
            <a:r>
              <a:rPr spc="-20" dirty="0"/>
              <a:t>(RE)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2799" y="8376593"/>
            <a:ext cx="2726055" cy="12446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dirty="0">
                <a:solidFill>
                  <a:srgbClr val="231F20"/>
                </a:solidFill>
                <a:latin typeface="Montserrat"/>
                <a:cs typeface="Montserrat"/>
              </a:rPr>
              <a:t>Advice</a:t>
            </a:r>
            <a:r>
              <a:rPr sz="1150" spc="-6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19"/>
              </a:spcBef>
              <a:buChar char="•"/>
              <a:tabLst>
                <a:tab pos="240665" algn="l"/>
              </a:tabLst>
            </a:pPr>
            <a:r>
              <a:rPr sz="1150" spc="-10" dirty="0">
                <a:solidFill>
                  <a:srgbClr val="231F20"/>
                </a:solidFill>
                <a:latin typeface="Montserrat"/>
                <a:cs typeface="Montserrat"/>
              </a:rPr>
              <a:t>Archivist.</a:t>
            </a:r>
            <a:endParaRPr sz="1150">
              <a:latin typeface="Montserrat"/>
              <a:cs typeface="Montserrat"/>
            </a:endParaRPr>
          </a:p>
          <a:p>
            <a:pPr marL="240665" indent="-227965">
              <a:lnSpc>
                <a:spcPct val="100000"/>
              </a:lnSpc>
              <a:spcBef>
                <a:spcPts val="215"/>
              </a:spcBef>
              <a:buChar char="•"/>
              <a:tabLst>
                <a:tab pos="240665" algn="l"/>
              </a:tabLst>
            </a:pPr>
            <a:r>
              <a:rPr sz="1150" dirty="0">
                <a:solidFill>
                  <a:srgbClr val="231F20"/>
                </a:solidFill>
                <a:latin typeface="Montserrat"/>
                <a:cs typeface="Montserrat"/>
              </a:rPr>
              <a:t>Charity</a:t>
            </a:r>
            <a:r>
              <a:rPr sz="1150" spc="-35"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Civil</a:t>
            </a:r>
            <a:r>
              <a:rPr sz="1150" spc="-35" dirty="0">
                <a:solidFill>
                  <a:srgbClr val="231F20"/>
                </a:solidFill>
                <a:latin typeface="Montserrat"/>
                <a:cs typeface="Montserrat"/>
              </a:rPr>
              <a:t> </a:t>
            </a:r>
            <a:r>
              <a:rPr sz="1150" dirty="0">
                <a:solidFill>
                  <a:srgbClr val="231F20"/>
                </a:solidFill>
                <a:latin typeface="Montserrat"/>
                <a:cs typeface="Montserrat"/>
              </a:rPr>
              <a:t>Service</a:t>
            </a:r>
            <a:r>
              <a:rPr sz="1150" spc="-35" dirty="0">
                <a:solidFill>
                  <a:srgbClr val="231F20"/>
                </a:solidFill>
                <a:latin typeface="Montserrat"/>
                <a:cs typeface="Montserrat"/>
              </a:rPr>
              <a:t> </a:t>
            </a:r>
            <a:r>
              <a:rPr sz="1150" spc="-10" dirty="0">
                <a:solidFill>
                  <a:srgbClr val="231F20"/>
                </a:solidFill>
                <a:latin typeface="Montserrat"/>
                <a:cs typeface="Montserrat"/>
              </a:rPr>
              <a:t>administrator.</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Community</a:t>
            </a:r>
            <a:r>
              <a:rPr sz="1150" dirty="0">
                <a:solidFill>
                  <a:srgbClr val="231F20"/>
                </a:solidFill>
                <a:latin typeface="Montserrat"/>
                <a:cs typeface="Montserrat"/>
              </a:rPr>
              <a:t>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Diplomatic</a:t>
            </a:r>
            <a:r>
              <a:rPr sz="1150" spc="-55" dirty="0">
                <a:solidFill>
                  <a:srgbClr val="231F20"/>
                </a:solidFill>
                <a:latin typeface="Montserrat"/>
                <a:cs typeface="Montserrat"/>
              </a:rPr>
              <a:t> </a:t>
            </a:r>
            <a:r>
              <a:rPr sz="1150" dirty="0">
                <a:solidFill>
                  <a:srgbClr val="231F20"/>
                </a:solidFill>
                <a:latin typeface="Montserrat"/>
                <a:cs typeface="Montserrat"/>
              </a:rPr>
              <a:t>service</a:t>
            </a:r>
            <a:r>
              <a:rPr sz="1150" spc="-50"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p:txBody>
      </p:sp>
      <p:sp>
        <p:nvSpPr>
          <p:cNvPr id="4" name="object 4"/>
          <p:cNvSpPr txBox="1"/>
          <p:nvPr/>
        </p:nvSpPr>
        <p:spPr>
          <a:xfrm>
            <a:off x="3843471" y="8376301"/>
            <a:ext cx="3079115" cy="1041400"/>
          </a:xfrm>
          <a:prstGeom prst="rect">
            <a:avLst/>
          </a:prstGeom>
        </p:spPr>
        <p:txBody>
          <a:bodyPr vert="horz" wrap="square" lIns="0" tIns="40640" rIns="0" bIns="0" rtlCol="0">
            <a:spAutoFit/>
          </a:bodyPr>
          <a:lstStyle/>
          <a:p>
            <a:pPr marL="240665" indent="-227965">
              <a:lnSpc>
                <a:spcPct val="100000"/>
              </a:lnSpc>
              <a:spcBef>
                <a:spcPts val="320"/>
              </a:spcBef>
              <a:buChar char="•"/>
              <a:tabLst>
                <a:tab pos="240665" algn="l"/>
              </a:tabLst>
            </a:pPr>
            <a:r>
              <a:rPr sz="1150" spc="-10" dirty="0">
                <a:solidFill>
                  <a:srgbClr val="231F20"/>
                </a:solidFill>
                <a:latin typeface="Montserrat"/>
                <a:cs typeface="Montserrat"/>
              </a:rPr>
              <a:t>Equality,</a:t>
            </a:r>
            <a:r>
              <a:rPr sz="1150" spc="-30" dirty="0">
                <a:solidFill>
                  <a:srgbClr val="231F20"/>
                </a:solidFill>
                <a:latin typeface="Montserrat"/>
                <a:cs typeface="Montserrat"/>
              </a:rPr>
              <a:t> </a:t>
            </a:r>
            <a:r>
              <a:rPr sz="1150" dirty="0">
                <a:solidFill>
                  <a:srgbClr val="231F20"/>
                </a:solidFill>
                <a:latin typeface="Montserrat"/>
                <a:cs typeface="Montserrat"/>
              </a:rPr>
              <a:t>diversity</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inclusion</a:t>
            </a:r>
            <a:r>
              <a:rPr sz="1150" spc="-30" dirty="0">
                <a:solidFill>
                  <a:srgbClr val="231F20"/>
                </a:solidFill>
                <a:latin typeface="Montserrat"/>
                <a:cs typeface="Montserrat"/>
              </a:rPr>
              <a:t> </a:t>
            </a:r>
            <a:r>
              <a:rPr sz="1150" spc="-10" dirty="0">
                <a:solidFill>
                  <a:srgbClr val="231F20"/>
                </a:solidFill>
                <a:latin typeface="Montserrat"/>
                <a:cs typeface="Montserrat"/>
              </a:rPr>
              <a:t>officer.</a:t>
            </a:r>
            <a:endParaRPr sz="1150">
              <a:latin typeface="Montserrat"/>
              <a:cs typeface="Montserrat"/>
            </a:endParaRPr>
          </a:p>
          <a:p>
            <a:pPr marL="240665" indent="-227965">
              <a:lnSpc>
                <a:spcPct val="100000"/>
              </a:lnSpc>
              <a:spcBef>
                <a:spcPts val="219"/>
              </a:spcBef>
              <a:buChar char="•"/>
              <a:tabLst>
                <a:tab pos="240665" algn="l"/>
              </a:tabLst>
            </a:pPr>
            <a:r>
              <a:rPr sz="1150" dirty="0">
                <a:solidFill>
                  <a:srgbClr val="231F20"/>
                </a:solidFill>
                <a:latin typeface="Montserrat"/>
                <a:cs typeface="Montserrat"/>
              </a:rPr>
              <a:t>International</a:t>
            </a:r>
            <a:r>
              <a:rPr sz="1150" spc="-35" dirty="0">
                <a:solidFill>
                  <a:srgbClr val="231F20"/>
                </a:solidFill>
                <a:latin typeface="Montserrat"/>
                <a:cs typeface="Montserrat"/>
              </a:rPr>
              <a:t> </a:t>
            </a:r>
            <a:r>
              <a:rPr sz="1150" spc="-10" dirty="0">
                <a:solidFill>
                  <a:srgbClr val="231F20"/>
                </a:solidFill>
                <a:latin typeface="Montserrat"/>
                <a:cs typeface="Montserrat"/>
              </a:rPr>
              <a:t>aid/development</a:t>
            </a:r>
            <a:r>
              <a:rPr sz="1150" spc="-3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15"/>
              </a:spcBef>
              <a:buChar char="•"/>
              <a:tabLst>
                <a:tab pos="240665" algn="l"/>
              </a:tabLst>
            </a:pPr>
            <a:r>
              <a:rPr sz="1150" spc="-10" dirty="0">
                <a:solidFill>
                  <a:srgbClr val="231F20"/>
                </a:solidFill>
                <a:latin typeface="Montserrat"/>
                <a:cs typeface="Montserrat"/>
              </a:rPr>
              <a:t>Theologist</a:t>
            </a:r>
            <a:endParaRPr sz="115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Teacher</a:t>
            </a:r>
            <a:endParaRPr sz="115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Higher</a:t>
            </a:r>
            <a:r>
              <a:rPr sz="1150" spc="-30" dirty="0">
                <a:solidFill>
                  <a:srgbClr val="231F20"/>
                </a:solidFill>
                <a:latin typeface="Montserrat"/>
                <a:cs typeface="Montserrat"/>
              </a:rPr>
              <a:t> </a:t>
            </a:r>
            <a:r>
              <a:rPr sz="1150" dirty="0">
                <a:solidFill>
                  <a:srgbClr val="231F20"/>
                </a:solidFill>
                <a:latin typeface="Montserrat"/>
                <a:cs typeface="Montserrat"/>
              </a:rPr>
              <a:t>Education</a:t>
            </a:r>
            <a:r>
              <a:rPr sz="1150" spc="-30" dirty="0">
                <a:solidFill>
                  <a:srgbClr val="231F20"/>
                </a:solidFill>
                <a:latin typeface="Montserrat"/>
                <a:cs typeface="Montserrat"/>
              </a:rPr>
              <a:t> </a:t>
            </a:r>
            <a:r>
              <a:rPr sz="1150" spc="-10" dirty="0">
                <a:solidFill>
                  <a:srgbClr val="231F20"/>
                </a:solidFill>
                <a:latin typeface="Montserrat"/>
                <a:cs typeface="Montserrat"/>
              </a:rPr>
              <a:t>Lecturer</a:t>
            </a:r>
            <a:endParaRPr sz="1150">
              <a:latin typeface="Montserrat"/>
              <a:cs typeface="Montserrat"/>
            </a:endParaRPr>
          </a:p>
        </p:txBody>
      </p:sp>
      <p:sp>
        <p:nvSpPr>
          <p:cNvPr id="5" name="object 5"/>
          <p:cNvSpPr txBox="1"/>
          <p:nvPr/>
        </p:nvSpPr>
        <p:spPr>
          <a:xfrm>
            <a:off x="347181" y="727517"/>
            <a:ext cx="6785609" cy="75431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AQA</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spc="-10" dirty="0">
                <a:solidFill>
                  <a:srgbClr val="231F20"/>
                </a:solidFill>
                <a:latin typeface="Montserrat"/>
                <a:cs typeface="Montserrat"/>
              </a:rPr>
              <a:t>8062)</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ct val="100000"/>
              </a:lnSpc>
              <a:spcBef>
                <a:spcPts val="120"/>
              </a:spcBef>
            </a:pPr>
            <a:r>
              <a:rPr sz="1150" dirty="0" err="1">
                <a:solidFill>
                  <a:srgbClr val="231F20"/>
                </a:solidFill>
                <a:latin typeface="Montserrat"/>
                <a:cs typeface="Montserrat"/>
              </a:rPr>
              <a:t>Mr</a:t>
            </a:r>
            <a:r>
              <a:rPr sz="1150" spc="-15" dirty="0">
                <a:solidFill>
                  <a:srgbClr val="231F20"/>
                </a:solidFill>
                <a:latin typeface="Montserrat"/>
                <a:cs typeface="Montserrat"/>
              </a:rPr>
              <a:t> </a:t>
            </a:r>
            <a:r>
              <a:rPr sz="1150" spc="-10" dirty="0">
                <a:solidFill>
                  <a:srgbClr val="231F20"/>
                </a:solidFill>
                <a:latin typeface="Montserrat"/>
                <a:cs typeface="Montserrat"/>
              </a:rPr>
              <a:t>Denker</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24460">
              <a:lnSpc>
                <a:spcPct val="108700"/>
              </a:lnSpc>
            </a:pPr>
            <a:r>
              <a:rPr sz="1150" dirty="0">
                <a:solidFill>
                  <a:srgbClr val="231F20"/>
                </a:solidFill>
                <a:latin typeface="Montserrat"/>
                <a:cs typeface="Montserrat"/>
              </a:rPr>
              <a:t>During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GCSE</a:t>
            </a:r>
            <a:r>
              <a:rPr sz="1150" spc="-25" dirty="0">
                <a:solidFill>
                  <a:srgbClr val="231F20"/>
                </a:solidFill>
                <a:latin typeface="Montserrat"/>
                <a:cs typeface="Montserrat"/>
              </a:rPr>
              <a:t> </a:t>
            </a:r>
            <a:r>
              <a:rPr sz="1150" dirty="0">
                <a:solidFill>
                  <a:srgbClr val="231F20"/>
                </a:solidFill>
                <a:latin typeface="Montserrat"/>
                <a:cs typeface="Montserrat"/>
              </a:rPr>
              <a:t>Religious</a:t>
            </a:r>
            <a:r>
              <a:rPr sz="1150" spc="-25" dirty="0">
                <a:solidFill>
                  <a:srgbClr val="231F20"/>
                </a:solidFill>
                <a:latin typeface="Montserrat"/>
                <a:cs typeface="Montserrat"/>
              </a:rPr>
              <a:t> </a:t>
            </a:r>
            <a:r>
              <a:rPr sz="1150" dirty="0">
                <a:solidFill>
                  <a:srgbClr val="231F20"/>
                </a:solidFill>
                <a:latin typeface="Montserrat"/>
                <a:cs typeface="Montserrat"/>
              </a:rPr>
              <a:t>Studies</a:t>
            </a:r>
            <a:r>
              <a:rPr sz="1150" spc="-25"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be</a:t>
            </a:r>
            <a:r>
              <a:rPr sz="1150" spc="-25" dirty="0">
                <a:solidFill>
                  <a:srgbClr val="231F20"/>
                </a:solidFill>
                <a:latin typeface="Montserrat"/>
                <a:cs typeface="Montserrat"/>
              </a:rPr>
              <a:t> </a:t>
            </a:r>
            <a:r>
              <a:rPr sz="1150" dirty="0">
                <a:solidFill>
                  <a:srgbClr val="231F20"/>
                </a:solidFill>
                <a:latin typeface="Montserrat"/>
                <a:cs typeface="Montserrat"/>
              </a:rPr>
              <a:t>studying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beliefs,</a:t>
            </a:r>
            <a:r>
              <a:rPr sz="1150" spc="-25" dirty="0">
                <a:solidFill>
                  <a:srgbClr val="231F20"/>
                </a:solidFill>
                <a:latin typeface="Montserrat"/>
                <a:cs typeface="Montserrat"/>
              </a:rPr>
              <a:t> </a:t>
            </a:r>
            <a:r>
              <a:rPr sz="1150" spc="-10" dirty="0">
                <a:solidFill>
                  <a:srgbClr val="231F20"/>
                </a:solidFill>
                <a:latin typeface="Montserrat"/>
                <a:cs typeface="Montserrat"/>
              </a:rPr>
              <a:t>teachings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practices</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two</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major</a:t>
            </a:r>
            <a:r>
              <a:rPr sz="1150" spc="-30"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religions;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addition</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focusing</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one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spc="-10" dirty="0">
                <a:solidFill>
                  <a:srgbClr val="231F20"/>
                </a:solidFill>
                <a:latin typeface="Montserrat"/>
                <a:cs typeface="Montserrat"/>
              </a:rPr>
              <a:t>these </a:t>
            </a:r>
            <a:r>
              <a:rPr sz="1150" dirty="0">
                <a:solidFill>
                  <a:srgbClr val="231F20"/>
                </a:solidFill>
                <a:latin typeface="Montserrat"/>
                <a:cs typeface="Montserrat"/>
              </a:rPr>
              <a:t>major</a:t>
            </a:r>
            <a:r>
              <a:rPr sz="1150" spc="-25" dirty="0">
                <a:solidFill>
                  <a:srgbClr val="231F20"/>
                </a:solidFill>
                <a:latin typeface="Montserrat"/>
                <a:cs typeface="Montserrat"/>
              </a:rPr>
              <a:t> </a:t>
            </a:r>
            <a:r>
              <a:rPr sz="1150" dirty="0">
                <a:solidFill>
                  <a:srgbClr val="231F20"/>
                </a:solidFill>
                <a:latin typeface="Montserrat"/>
                <a:cs typeface="Montserrat"/>
              </a:rPr>
              <a:t>world</a:t>
            </a:r>
            <a:r>
              <a:rPr sz="1150" spc="-25" dirty="0">
                <a:solidFill>
                  <a:srgbClr val="231F20"/>
                </a:solidFill>
                <a:latin typeface="Montserrat"/>
                <a:cs typeface="Montserrat"/>
              </a:rPr>
              <a:t> </a:t>
            </a:r>
            <a:r>
              <a:rPr sz="1150" dirty="0">
                <a:solidFill>
                  <a:srgbClr val="231F20"/>
                </a:solidFill>
                <a:latin typeface="Montserrat"/>
                <a:cs typeface="Montserrat"/>
              </a:rPr>
              <a:t>religions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reflect</a:t>
            </a:r>
            <a:r>
              <a:rPr sz="1150" spc="-20" dirty="0">
                <a:solidFill>
                  <a:srgbClr val="231F20"/>
                </a:solidFill>
                <a:latin typeface="Montserrat"/>
                <a:cs typeface="Montserrat"/>
              </a:rPr>
              <a:t> </a:t>
            </a:r>
            <a:r>
              <a:rPr sz="1150" dirty="0">
                <a:solidFill>
                  <a:srgbClr val="231F20"/>
                </a:solidFill>
                <a:latin typeface="Montserrat"/>
                <a:cs typeface="Montserrat"/>
              </a:rPr>
              <a:t>on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religion’s</a:t>
            </a:r>
            <a:r>
              <a:rPr sz="1150" spc="-25" dirty="0">
                <a:solidFill>
                  <a:srgbClr val="231F20"/>
                </a:solidFill>
                <a:latin typeface="Montserrat"/>
                <a:cs typeface="Montserrat"/>
              </a:rPr>
              <a:t> </a:t>
            </a:r>
            <a:r>
              <a:rPr sz="1150" spc="-10" dirty="0">
                <a:solidFill>
                  <a:srgbClr val="231F20"/>
                </a:solidFill>
                <a:latin typeface="Montserrat"/>
                <a:cs typeface="Montserrat"/>
              </a:rPr>
              <a:t>perspective</a:t>
            </a:r>
            <a:r>
              <a:rPr sz="1150" spc="-2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philosophy</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ethics</a:t>
            </a:r>
            <a:r>
              <a:rPr sz="1150" spc="-25" dirty="0">
                <a:solidFill>
                  <a:srgbClr val="231F20"/>
                </a:solidFill>
                <a:latin typeface="Montserrat"/>
                <a:cs typeface="Montserrat"/>
              </a:rPr>
              <a:t> in</a:t>
            </a:r>
            <a:r>
              <a:rPr sz="1150" spc="50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modern</a:t>
            </a:r>
            <a:r>
              <a:rPr sz="1150" spc="-20" dirty="0">
                <a:solidFill>
                  <a:srgbClr val="231F20"/>
                </a:solidFill>
                <a:latin typeface="Montserrat"/>
                <a:cs typeface="Montserrat"/>
              </a:rPr>
              <a:t> </a:t>
            </a:r>
            <a:r>
              <a:rPr sz="1150" dirty="0">
                <a:solidFill>
                  <a:srgbClr val="231F20"/>
                </a:solidFill>
                <a:latin typeface="Montserrat"/>
                <a:cs typeface="Montserrat"/>
              </a:rPr>
              <a:t>world.</a:t>
            </a:r>
            <a:r>
              <a:rPr sz="1150" spc="260"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have</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understanding</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outside</a:t>
            </a:r>
            <a:r>
              <a:rPr sz="1150" spc="-30" dirty="0">
                <a:solidFill>
                  <a:srgbClr val="231F20"/>
                </a:solidFill>
                <a:latin typeface="Montserrat"/>
                <a:cs typeface="Montserrat"/>
              </a:rPr>
              <a:t> </a:t>
            </a:r>
            <a:r>
              <a:rPr sz="1150" dirty="0">
                <a:solidFill>
                  <a:srgbClr val="231F20"/>
                </a:solidFill>
                <a:latin typeface="Montserrat"/>
                <a:cs typeface="Montserrat"/>
              </a:rPr>
              <a:t>world</a:t>
            </a:r>
            <a:r>
              <a:rPr sz="1150" spc="-30"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exploration</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impact</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beliefs,</a:t>
            </a:r>
            <a:r>
              <a:rPr sz="1150" spc="-30" dirty="0">
                <a:solidFill>
                  <a:srgbClr val="231F20"/>
                </a:solidFill>
                <a:latin typeface="Montserrat"/>
                <a:cs typeface="Montserrat"/>
              </a:rPr>
              <a:t> </a:t>
            </a:r>
            <a:r>
              <a:rPr sz="1150" spc="-10" dirty="0">
                <a:solidFill>
                  <a:srgbClr val="231F20"/>
                </a:solidFill>
                <a:latin typeface="Montserrat"/>
                <a:cs typeface="Montserrat"/>
              </a:rPr>
              <a:t>teachings, </a:t>
            </a:r>
            <a:r>
              <a:rPr sz="1150" dirty="0">
                <a:solidFill>
                  <a:srgbClr val="231F20"/>
                </a:solidFill>
                <a:latin typeface="Montserrat"/>
                <a:cs typeface="Montserrat"/>
              </a:rPr>
              <a:t>ways</a:t>
            </a:r>
            <a:r>
              <a:rPr sz="1150" spc="-3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life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expressing</a:t>
            </a:r>
            <a:r>
              <a:rPr sz="1150" spc="-30" dirty="0">
                <a:solidFill>
                  <a:srgbClr val="231F20"/>
                </a:solidFill>
                <a:latin typeface="Montserrat"/>
                <a:cs typeface="Montserrat"/>
              </a:rPr>
              <a:t> </a:t>
            </a:r>
            <a:r>
              <a:rPr sz="1150" dirty="0">
                <a:solidFill>
                  <a:srgbClr val="231F20"/>
                </a:solidFill>
                <a:latin typeface="Montserrat"/>
                <a:cs typeface="Montserrat"/>
              </a:rPr>
              <a:t>meaning</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spc="-10" dirty="0">
                <a:solidFill>
                  <a:srgbClr val="231F20"/>
                </a:solidFill>
                <a:latin typeface="Montserrat"/>
                <a:cs typeface="Montserrat"/>
              </a:rPr>
              <a:t>opinion.</a:t>
            </a:r>
            <a:endParaRPr sz="1150" dirty="0">
              <a:latin typeface="Montserrat"/>
              <a:cs typeface="Montserrat"/>
            </a:endParaRPr>
          </a:p>
          <a:p>
            <a:pPr>
              <a:lnSpc>
                <a:spcPct val="100000"/>
              </a:lnSpc>
              <a:spcBef>
                <a:spcPts val="95"/>
              </a:spcBef>
            </a:pPr>
            <a:endParaRPr sz="1150" dirty="0">
              <a:latin typeface="Montserrat"/>
              <a:cs typeface="Montserrat"/>
            </a:endParaRPr>
          </a:p>
          <a:p>
            <a:pPr marL="12700" marR="9525">
              <a:lnSpc>
                <a:spcPct val="108700"/>
              </a:lnSpc>
            </a:pPr>
            <a:r>
              <a:rPr sz="1150" dirty="0">
                <a:solidFill>
                  <a:srgbClr val="231F20"/>
                </a:solidFill>
                <a:latin typeface="Montserrat"/>
                <a:cs typeface="Montserrat"/>
              </a:rPr>
              <a:t>Students</a:t>
            </a:r>
            <a:r>
              <a:rPr sz="1150" spc="-35" dirty="0">
                <a:solidFill>
                  <a:srgbClr val="231F20"/>
                </a:solidFill>
                <a:latin typeface="Montserrat"/>
                <a:cs typeface="Montserrat"/>
              </a:rPr>
              <a:t> </a:t>
            </a:r>
            <a:r>
              <a:rPr sz="1150" dirty="0">
                <a:solidFill>
                  <a:srgbClr val="231F20"/>
                </a:solidFill>
                <a:latin typeface="Montserrat"/>
                <a:cs typeface="Montserrat"/>
              </a:rPr>
              <a:t>will</a:t>
            </a:r>
            <a:r>
              <a:rPr sz="1150" spc="-30" dirty="0">
                <a:solidFill>
                  <a:srgbClr val="231F20"/>
                </a:solidFill>
                <a:latin typeface="Montserrat"/>
                <a:cs typeface="Montserrat"/>
              </a:rPr>
              <a:t> </a:t>
            </a:r>
            <a:r>
              <a:rPr sz="1150" dirty="0">
                <a:solidFill>
                  <a:srgbClr val="231F20"/>
                </a:solidFill>
                <a:latin typeface="Montserrat"/>
                <a:cs typeface="Montserrat"/>
              </a:rPr>
              <a:t>be</a:t>
            </a:r>
            <a:r>
              <a:rPr sz="1150" spc="-30" dirty="0">
                <a:solidFill>
                  <a:srgbClr val="231F20"/>
                </a:solidFill>
                <a:latin typeface="Montserrat"/>
                <a:cs typeface="Montserrat"/>
              </a:rPr>
              <a:t> </a:t>
            </a:r>
            <a:r>
              <a:rPr sz="1150" dirty="0">
                <a:solidFill>
                  <a:srgbClr val="231F20"/>
                </a:solidFill>
                <a:latin typeface="Montserrat"/>
                <a:cs typeface="Montserrat"/>
              </a:rPr>
              <a:t>encouraged</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express</a:t>
            </a:r>
            <a:r>
              <a:rPr sz="1150" spc="-30"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own</a:t>
            </a:r>
            <a:r>
              <a:rPr sz="1150" spc="-35" dirty="0">
                <a:solidFill>
                  <a:srgbClr val="231F20"/>
                </a:solidFill>
                <a:latin typeface="Montserrat"/>
                <a:cs typeface="Montserrat"/>
              </a:rPr>
              <a:t> </a:t>
            </a:r>
            <a:r>
              <a:rPr sz="1150" dirty="0">
                <a:solidFill>
                  <a:srgbClr val="231F20"/>
                </a:solidFill>
                <a:latin typeface="Montserrat"/>
                <a:cs typeface="Montserrat"/>
              </a:rPr>
              <a:t>informed</a:t>
            </a:r>
            <a:r>
              <a:rPr sz="1150" spc="-30" dirty="0">
                <a:solidFill>
                  <a:srgbClr val="231F20"/>
                </a:solidFill>
                <a:latin typeface="Montserrat"/>
                <a:cs typeface="Montserrat"/>
              </a:rPr>
              <a:t> </a:t>
            </a:r>
            <a:r>
              <a:rPr sz="1150" dirty="0">
                <a:solidFill>
                  <a:srgbClr val="231F20"/>
                </a:solidFill>
                <a:latin typeface="Montserrat"/>
                <a:cs typeface="Montserrat"/>
              </a:rPr>
              <a:t>views</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fundamental</a:t>
            </a:r>
            <a:r>
              <a:rPr sz="1150" spc="-35" dirty="0">
                <a:solidFill>
                  <a:srgbClr val="231F20"/>
                </a:solidFill>
                <a:latin typeface="Montserrat"/>
                <a:cs typeface="Montserrat"/>
              </a:rPr>
              <a:t> </a:t>
            </a:r>
            <a:r>
              <a:rPr sz="1150" spc="-10" dirty="0">
                <a:solidFill>
                  <a:srgbClr val="231F20"/>
                </a:solidFill>
                <a:latin typeface="Montserrat"/>
                <a:cs typeface="Montserrat"/>
              </a:rPr>
              <a:t>questions </a:t>
            </a:r>
            <a:r>
              <a:rPr sz="1150" dirty="0">
                <a:solidFill>
                  <a:srgbClr val="231F20"/>
                </a:solidFill>
                <a:latin typeface="Montserrat"/>
                <a:cs typeface="Montserrat"/>
              </a:rPr>
              <a:t>about</a:t>
            </a:r>
            <a:r>
              <a:rPr sz="1150" spc="-35" dirty="0">
                <a:solidFill>
                  <a:srgbClr val="231F20"/>
                </a:solidFill>
                <a:latin typeface="Montserrat"/>
                <a:cs typeface="Montserrat"/>
              </a:rPr>
              <a:t> </a:t>
            </a:r>
            <a:r>
              <a:rPr sz="1150" dirty="0">
                <a:solidFill>
                  <a:srgbClr val="231F20"/>
                </a:solidFill>
                <a:latin typeface="Montserrat"/>
                <a:cs typeface="Montserrat"/>
              </a:rPr>
              <a:t>identity,</a:t>
            </a:r>
            <a:r>
              <a:rPr sz="1150" spc="-30" dirty="0">
                <a:solidFill>
                  <a:srgbClr val="231F20"/>
                </a:solidFill>
                <a:latin typeface="Montserrat"/>
                <a:cs typeface="Montserrat"/>
              </a:rPr>
              <a:t> </a:t>
            </a:r>
            <a:r>
              <a:rPr sz="1150" dirty="0">
                <a:solidFill>
                  <a:srgbClr val="231F20"/>
                </a:solidFill>
                <a:latin typeface="Montserrat"/>
                <a:cs typeface="Montserrat"/>
              </a:rPr>
              <a:t>belonging,</a:t>
            </a:r>
            <a:r>
              <a:rPr sz="1150" spc="-30" dirty="0">
                <a:solidFill>
                  <a:srgbClr val="231F20"/>
                </a:solidFill>
                <a:latin typeface="Montserrat"/>
                <a:cs typeface="Montserrat"/>
              </a:rPr>
              <a:t> </a:t>
            </a:r>
            <a:r>
              <a:rPr sz="1150" dirty="0">
                <a:solidFill>
                  <a:srgbClr val="231F20"/>
                </a:solidFill>
                <a:latin typeface="Montserrat"/>
                <a:cs typeface="Montserrat"/>
              </a:rPr>
              <a:t>meaning,</a:t>
            </a:r>
            <a:r>
              <a:rPr sz="1150" spc="-35" dirty="0">
                <a:solidFill>
                  <a:srgbClr val="231F20"/>
                </a:solidFill>
                <a:latin typeface="Montserrat"/>
                <a:cs typeface="Montserrat"/>
              </a:rPr>
              <a:t> </a:t>
            </a:r>
            <a:r>
              <a:rPr sz="1150" dirty="0">
                <a:solidFill>
                  <a:srgbClr val="231F20"/>
                </a:solidFill>
                <a:latin typeface="Montserrat"/>
                <a:cs typeface="Montserrat"/>
              </a:rPr>
              <a:t>purpose,</a:t>
            </a:r>
            <a:r>
              <a:rPr sz="1150" spc="-30" dirty="0">
                <a:solidFill>
                  <a:srgbClr val="231F20"/>
                </a:solidFill>
                <a:latin typeface="Montserrat"/>
                <a:cs typeface="Montserrat"/>
              </a:rPr>
              <a:t> </a:t>
            </a:r>
            <a:r>
              <a:rPr sz="1150" dirty="0">
                <a:solidFill>
                  <a:srgbClr val="231F20"/>
                </a:solidFill>
                <a:latin typeface="Montserrat"/>
                <a:cs typeface="Montserrat"/>
              </a:rPr>
              <a:t>truth,</a:t>
            </a:r>
            <a:r>
              <a:rPr sz="1150" spc="-30" dirty="0">
                <a:solidFill>
                  <a:srgbClr val="231F20"/>
                </a:solidFill>
                <a:latin typeface="Montserrat"/>
                <a:cs typeface="Montserrat"/>
              </a:rPr>
              <a:t> </a:t>
            </a:r>
            <a:r>
              <a:rPr sz="1150" dirty="0">
                <a:solidFill>
                  <a:srgbClr val="231F20"/>
                </a:solidFill>
                <a:latin typeface="Montserrat"/>
                <a:cs typeface="Montserrat"/>
              </a:rPr>
              <a:t>value</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commitments.</a:t>
            </a:r>
            <a:endParaRPr sz="1150" dirty="0">
              <a:latin typeface="Montserrat"/>
              <a:cs typeface="Montserrat"/>
            </a:endParaRPr>
          </a:p>
          <a:p>
            <a:pPr>
              <a:lnSpc>
                <a:spcPct val="100000"/>
              </a:lnSpc>
              <a:spcBef>
                <a:spcPts val="95"/>
              </a:spcBef>
            </a:pPr>
            <a:endParaRPr sz="1150" dirty="0">
              <a:latin typeface="Montserrat"/>
              <a:cs typeface="Montserrat"/>
            </a:endParaRPr>
          </a:p>
          <a:p>
            <a:pPr marL="12700" marR="5080">
              <a:lnSpc>
                <a:spcPct val="108700"/>
              </a:lnSpc>
              <a:spcBef>
                <a:spcPts val="5"/>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written</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communications</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acquired</a:t>
            </a:r>
            <a:r>
              <a:rPr sz="1150" spc="-20" dirty="0">
                <a:solidFill>
                  <a:srgbClr val="231F20"/>
                </a:solidFill>
                <a:latin typeface="Montserrat"/>
                <a:cs typeface="Montserrat"/>
              </a:rPr>
              <a:t> </a:t>
            </a:r>
            <a:r>
              <a:rPr sz="1150" dirty="0">
                <a:solidFill>
                  <a:srgbClr val="231F20"/>
                </a:solidFill>
                <a:latin typeface="Montserrat"/>
                <a:cs typeface="Montserrat"/>
              </a:rPr>
              <a:t>during</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15" dirty="0">
                <a:solidFill>
                  <a:srgbClr val="231F20"/>
                </a:solidFill>
                <a:latin typeface="Montserrat"/>
                <a:cs typeface="Montserrat"/>
              </a:rPr>
              <a:t> </a:t>
            </a:r>
            <a:r>
              <a:rPr sz="1150" dirty="0">
                <a:solidFill>
                  <a:srgbClr val="231F20"/>
                </a:solidFill>
                <a:latin typeface="Montserrat"/>
                <a:cs typeface="Montserrat"/>
              </a:rPr>
              <a:t>course</a:t>
            </a:r>
            <a:r>
              <a:rPr sz="1150" spc="-20" dirty="0">
                <a:solidFill>
                  <a:srgbClr val="231F20"/>
                </a:solidFill>
                <a:latin typeface="Montserrat"/>
                <a:cs typeface="Montserrat"/>
              </a:rPr>
              <a:t> </a:t>
            </a:r>
            <a:r>
              <a:rPr sz="1150" dirty="0">
                <a:solidFill>
                  <a:srgbClr val="231F20"/>
                </a:solidFill>
                <a:latin typeface="Montserrat"/>
                <a:cs typeface="Montserrat"/>
              </a:rPr>
              <a:t>are</a:t>
            </a:r>
            <a:r>
              <a:rPr sz="1150" spc="-15" dirty="0">
                <a:solidFill>
                  <a:srgbClr val="231F20"/>
                </a:solidFill>
                <a:latin typeface="Montserrat"/>
                <a:cs typeface="Montserrat"/>
              </a:rPr>
              <a:t> </a:t>
            </a:r>
            <a:r>
              <a:rPr sz="1150" dirty="0">
                <a:solidFill>
                  <a:srgbClr val="231F20"/>
                </a:solidFill>
                <a:latin typeface="Montserrat"/>
                <a:cs typeface="Montserrat"/>
              </a:rPr>
              <a:t>highly</a:t>
            </a:r>
            <a:r>
              <a:rPr sz="1150" spc="-20" dirty="0">
                <a:solidFill>
                  <a:srgbClr val="231F20"/>
                </a:solidFill>
                <a:latin typeface="Montserrat"/>
                <a:cs typeface="Montserrat"/>
              </a:rPr>
              <a:t> </a:t>
            </a:r>
            <a:r>
              <a:rPr sz="1150" dirty="0">
                <a:solidFill>
                  <a:srgbClr val="231F20"/>
                </a:solidFill>
                <a:latin typeface="Montserrat"/>
                <a:cs typeface="Montserrat"/>
              </a:rPr>
              <a:t>sort</a:t>
            </a:r>
            <a:r>
              <a:rPr sz="1150" spc="-15" dirty="0">
                <a:solidFill>
                  <a:srgbClr val="231F20"/>
                </a:solidFill>
                <a:latin typeface="Montserrat"/>
                <a:cs typeface="Montserrat"/>
              </a:rPr>
              <a:t> </a:t>
            </a:r>
            <a:r>
              <a:rPr sz="1150" dirty="0">
                <a:solidFill>
                  <a:srgbClr val="231F20"/>
                </a:solidFill>
                <a:latin typeface="Montserrat"/>
                <a:cs typeface="Montserrat"/>
              </a:rPr>
              <a:t>after</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25" dirty="0">
                <a:solidFill>
                  <a:srgbClr val="231F20"/>
                </a:solidFill>
                <a:latin typeface="Montserrat"/>
                <a:cs typeface="Montserrat"/>
              </a:rPr>
              <a:t>all </a:t>
            </a:r>
            <a:r>
              <a:rPr sz="1150" spc="-10" dirty="0">
                <a:solidFill>
                  <a:srgbClr val="231F20"/>
                </a:solidFill>
                <a:latin typeface="Montserrat"/>
                <a:cs typeface="Montserrat"/>
              </a:rPr>
              <a:t>professions.</a:t>
            </a:r>
            <a:endParaRPr sz="1150" dirty="0">
              <a:latin typeface="Montserrat"/>
              <a:cs typeface="Montserrat"/>
            </a:endParaRPr>
          </a:p>
          <a:p>
            <a:pPr>
              <a:lnSpc>
                <a:spcPct val="100000"/>
              </a:lnSpc>
              <a:spcBef>
                <a:spcPts val="415"/>
              </a:spcBef>
            </a:pPr>
            <a:endParaRPr sz="1150" dirty="0">
              <a:latin typeface="Montserrat"/>
              <a:cs typeface="Montserrat"/>
            </a:endParaRPr>
          </a:p>
          <a:p>
            <a:pPr marL="12700">
              <a:lnSpc>
                <a:spcPct val="100000"/>
              </a:lnSpc>
            </a:pPr>
            <a:r>
              <a:rPr sz="1150" spc="-10" dirty="0">
                <a:solidFill>
                  <a:srgbClr val="231F20"/>
                </a:solidFill>
                <a:latin typeface="Montserrat"/>
                <a:cs typeface="Montserrat"/>
              </a:rPr>
              <a:t>Topics</a:t>
            </a:r>
            <a:r>
              <a:rPr sz="1150" spc="-25" dirty="0">
                <a:solidFill>
                  <a:srgbClr val="231F20"/>
                </a:solidFill>
                <a:latin typeface="Montserrat"/>
                <a:cs typeface="Montserrat"/>
              </a:rPr>
              <a:t> </a:t>
            </a:r>
            <a:r>
              <a:rPr sz="1150" spc="-10" dirty="0">
                <a:solidFill>
                  <a:srgbClr val="231F20"/>
                </a:solidFill>
                <a:latin typeface="Montserrat"/>
                <a:cs typeface="Montserrat"/>
              </a:rPr>
              <a:t>covered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Year</a:t>
            </a:r>
            <a:r>
              <a:rPr sz="1150" spc="-25" dirty="0">
                <a:solidFill>
                  <a:srgbClr val="231F20"/>
                </a:solidFill>
                <a:latin typeface="Montserrat"/>
                <a:cs typeface="Montserrat"/>
              </a:rPr>
              <a:t> </a:t>
            </a:r>
            <a:r>
              <a:rPr sz="1150" dirty="0">
                <a:solidFill>
                  <a:srgbClr val="231F20"/>
                </a:solidFill>
                <a:latin typeface="Montserrat"/>
                <a:cs typeface="Montserrat"/>
              </a:rPr>
              <a:t>10</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11</a:t>
            </a:r>
            <a:r>
              <a:rPr sz="1150" spc="-25" dirty="0">
                <a:solidFill>
                  <a:srgbClr val="231F20"/>
                </a:solidFill>
                <a:latin typeface="Montserrat"/>
                <a:cs typeface="Montserrat"/>
              </a:rPr>
              <a:t> </a:t>
            </a:r>
            <a:r>
              <a:rPr sz="1150" spc="-20" dirty="0">
                <a:solidFill>
                  <a:srgbClr val="231F20"/>
                </a:solidFill>
                <a:latin typeface="Montserrat"/>
                <a:cs typeface="Montserrat"/>
              </a:rPr>
              <a:t>are:</a:t>
            </a:r>
            <a:endParaRPr sz="1150" dirty="0">
              <a:latin typeface="Montserrat"/>
              <a:cs typeface="Montserrat"/>
            </a:endParaRPr>
          </a:p>
          <a:p>
            <a:pPr marL="12700" marR="2724150">
              <a:lnSpc>
                <a:spcPct val="123200"/>
              </a:lnSpc>
            </a:pPr>
            <a:r>
              <a:rPr sz="1150" dirty="0">
                <a:solidFill>
                  <a:srgbClr val="231F20"/>
                </a:solidFill>
                <a:latin typeface="Montserrat"/>
                <a:cs typeface="Montserrat"/>
              </a:rPr>
              <a:t>Christianity:</a:t>
            </a:r>
            <a:r>
              <a:rPr sz="1150" spc="-30" dirty="0">
                <a:solidFill>
                  <a:srgbClr val="231F20"/>
                </a:solidFill>
                <a:latin typeface="Montserrat"/>
                <a:cs typeface="Montserrat"/>
              </a:rPr>
              <a:t> </a:t>
            </a:r>
            <a:r>
              <a:rPr sz="1150" dirty="0">
                <a:solidFill>
                  <a:srgbClr val="231F20"/>
                </a:solidFill>
                <a:latin typeface="Montserrat"/>
                <a:cs typeface="Montserrat"/>
              </a:rPr>
              <a:t>Religious</a:t>
            </a:r>
            <a:r>
              <a:rPr sz="1150" spc="-25" dirty="0">
                <a:solidFill>
                  <a:srgbClr val="231F20"/>
                </a:solidFill>
                <a:latin typeface="Montserrat"/>
                <a:cs typeface="Montserrat"/>
              </a:rPr>
              <a:t> </a:t>
            </a:r>
            <a:r>
              <a:rPr sz="1150" dirty="0">
                <a:solidFill>
                  <a:srgbClr val="231F20"/>
                </a:solidFill>
                <a:latin typeface="Montserrat"/>
                <a:cs typeface="Montserrat"/>
              </a:rPr>
              <a:t>Beliefs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Teachings</a:t>
            </a:r>
            <a:r>
              <a:rPr sz="1150" spc="-25" dirty="0">
                <a:solidFill>
                  <a:srgbClr val="231F20"/>
                </a:solidFill>
                <a:latin typeface="Montserrat"/>
                <a:cs typeface="Montserrat"/>
              </a:rPr>
              <a:t> </a:t>
            </a:r>
            <a:r>
              <a:rPr sz="1150" dirty="0">
                <a:solidFill>
                  <a:srgbClr val="231F20"/>
                </a:solidFill>
                <a:latin typeface="Montserrat"/>
                <a:cs typeface="Montserrat"/>
              </a:rPr>
              <a:t>&amp;</a:t>
            </a:r>
            <a:r>
              <a:rPr sz="1150" spc="-25" dirty="0">
                <a:solidFill>
                  <a:srgbClr val="231F20"/>
                </a:solidFill>
                <a:latin typeface="Montserrat"/>
                <a:cs typeface="Montserrat"/>
              </a:rPr>
              <a:t> </a:t>
            </a:r>
            <a:r>
              <a:rPr sz="1150" spc="-10" dirty="0">
                <a:solidFill>
                  <a:srgbClr val="231F20"/>
                </a:solidFill>
                <a:latin typeface="Montserrat"/>
                <a:cs typeface="Montserrat"/>
              </a:rPr>
              <a:t>Practices </a:t>
            </a:r>
            <a:r>
              <a:rPr sz="1150" dirty="0">
                <a:solidFill>
                  <a:srgbClr val="231F20"/>
                </a:solidFill>
                <a:latin typeface="Montserrat"/>
                <a:cs typeface="Montserrat"/>
              </a:rPr>
              <a:t>Islam</a:t>
            </a:r>
            <a:r>
              <a:rPr sz="1150" spc="-30" dirty="0">
                <a:solidFill>
                  <a:srgbClr val="231F20"/>
                </a:solidFill>
                <a:latin typeface="Montserrat"/>
                <a:cs typeface="Montserrat"/>
              </a:rPr>
              <a:t> </a:t>
            </a:r>
            <a:r>
              <a:rPr sz="1150" dirty="0">
                <a:solidFill>
                  <a:srgbClr val="231F20"/>
                </a:solidFill>
                <a:latin typeface="Montserrat"/>
                <a:cs typeface="Montserrat"/>
              </a:rPr>
              <a:t>Religious</a:t>
            </a:r>
            <a:r>
              <a:rPr sz="1150" spc="-25" dirty="0">
                <a:solidFill>
                  <a:srgbClr val="231F20"/>
                </a:solidFill>
                <a:latin typeface="Montserrat"/>
                <a:cs typeface="Montserrat"/>
              </a:rPr>
              <a:t> </a:t>
            </a:r>
            <a:r>
              <a:rPr sz="1150" dirty="0">
                <a:solidFill>
                  <a:srgbClr val="231F20"/>
                </a:solidFill>
                <a:latin typeface="Montserrat"/>
                <a:cs typeface="Montserrat"/>
              </a:rPr>
              <a:t>Beliefs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Teachings</a:t>
            </a:r>
            <a:r>
              <a:rPr sz="1150" spc="-25" dirty="0">
                <a:solidFill>
                  <a:srgbClr val="231F20"/>
                </a:solidFill>
                <a:latin typeface="Montserrat"/>
                <a:cs typeface="Montserrat"/>
              </a:rPr>
              <a:t> </a:t>
            </a:r>
            <a:r>
              <a:rPr sz="1150" dirty="0">
                <a:solidFill>
                  <a:srgbClr val="231F20"/>
                </a:solidFill>
                <a:latin typeface="Montserrat"/>
                <a:cs typeface="Montserrat"/>
              </a:rPr>
              <a:t>&amp;</a:t>
            </a:r>
            <a:r>
              <a:rPr sz="1150" spc="-30" dirty="0">
                <a:solidFill>
                  <a:srgbClr val="231F20"/>
                </a:solidFill>
                <a:latin typeface="Montserrat"/>
                <a:cs typeface="Montserrat"/>
              </a:rPr>
              <a:t> </a:t>
            </a:r>
            <a:r>
              <a:rPr sz="1150" spc="-10" dirty="0">
                <a:solidFill>
                  <a:srgbClr val="231F20"/>
                </a:solidFill>
                <a:latin typeface="Montserrat"/>
                <a:cs typeface="Montserrat"/>
              </a:rPr>
              <a:t>Practices</a:t>
            </a:r>
            <a:endParaRPr sz="1150" dirty="0">
              <a:latin typeface="Montserrat"/>
              <a:cs typeface="Montserrat"/>
            </a:endParaRPr>
          </a:p>
          <a:p>
            <a:pPr marL="12700" marR="436245">
              <a:lnSpc>
                <a:spcPct val="123200"/>
              </a:lnSpc>
            </a:pPr>
            <a:r>
              <a:rPr sz="1150" dirty="0">
                <a:solidFill>
                  <a:srgbClr val="231F20"/>
                </a:solidFill>
                <a:latin typeface="Montserrat"/>
                <a:cs typeface="Montserrat"/>
              </a:rPr>
              <a:t>Thematic</a:t>
            </a:r>
            <a:r>
              <a:rPr sz="1150" spc="-45" dirty="0">
                <a:solidFill>
                  <a:srgbClr val="231F20"/>
                </a:solidFill>
                <a:latin typeface="Montserrat"/>
                <a:cs typeface="Montserrat"/>
              </a:rPr>
              <a:t> </a:t>
            </a:r>
            <a:r>
              <a:rPr sz="1150" dirty="0">
                <a:solidFill>
                  <a:srgbClr val="231F20"/>
                </a:solidFill>
                <a:latin typeface="Montserrat"/>
                <a:cs typeface="Montserrat"/>
              </a:rPr>
              <a:t>Studies:</a:t>
            </a:r>
            <a:r>
              <a:rPr sz="1150" spc="-40" dirty="0">
                <a:solidFill>
                  <a:srgbClr val="231F20"/>
                </a:solidFill>
                <a:latin typeface="Montserrat"/>
                <a:cs typeface="Montserrat"/>
              </a:rPr>
              <a:t> </a:t>
            </a:r>
            <a:r>
              <a:rPr sz="1150" dirty="0">
                <a:solidFill>
                  <a:srgbClr val="231F20"/>
                </a:solidFill>
                <a:latin typeface="Montserrat"/>
                <a:cs typeface="Montserrat"/>
              </a:rPr>
              <a:t>Relationship</a:t>
            </a:r>
            <a:r>
              <a:rPr sz="1150" spc="-40" dirty="0">
                <a:solidFill>
                  <a:srgbClr val="231F20"/>
                </a:solidFill>
                <a:latin typeface="Montserrat"/>
                <a:cs typeface="Montserrat"/>
              </a:rPr>
              <a:t> </a:t>
            </a:r>
            <a:r>
              <a:rPr sz="1150" dirty="0">
                <a:solidFill>
                  <a:srgbClr val="231F20"/>
                </a:solidFill>
                <a:latin typeface="Montserrat"/>
                <a:cs typeface="Montserrat"/>
              </a:rPr>
              <a:t>&amp;</a:t>
            </a:r>
            <a:r>
              <a:rPr sz="1150" spc="-45" dirty="0">
                <a:solidFill>
                  <a:srgbClr val="231F20"/>
                </a:solidFill>
                <a:latin typeface="Montserrat"/>
                <a:cs typeface="Montserrat"/>
              </a:rPr>
              <a:t> </a:t>
            </a:r>
            <a:r>
              <a:rPr sz="1150" dirty="0">
                <a:solidFill>
                  <a:srgbClr val="231F20"/>
                </a:solidFill>
                <a:latin typeface="Montserrat"/>
                <a:cs typeface="Montserrat"/>
              </a:rPr>
              <a:t>Families,</a:t>
            </a:r>
            <a:r>
              <a:rPr sz="1150" spc="-40" dirty="0">
                <a:solidFill>
                  <a:srgbClr val="231F20"/>
                </a:solidFill>
                <a:latin typeface="Montserrat"/>
                <a:cs typeface="Montserrat"/>
              </a:rPr>
              <a:t> </a:t>
            </a:r>
            <a:r>
              <a:rPr sz="1150" dirty="0">
                <a:solidFill>
                  <a:srgbClr val="231F20"/>
                </a:solidFill>
                <a:latin typeface="Montserrat"/>
                <a:cs typeface="Montserrat"/>
              </a:rPr>
              <a:t>Religion,</a:t>
            </a:r>
            <a:r>
              <a:rPr sz="1150" spc="-40" dirty="0">
                <a:solidFill>
                  <a:srgbClr val="231F20"/>
                </a:solidFill>
                <a:latin typeface="Montserrat"/>
                <a:cs typeface="Montserrat"/>
              </a:rPr>
              <a:t> </a:t>
            </a:r>
            <a:r>
              <a:rPr sz="1150" dirty="0">
                <a:solidFill>
                  <a:srgbClr val="231F20"/>
                </a:solidFill>
                <a:latin typeface="Montserrat"/>
                <a:cs typeface="Montserrat"/>
              </a:rPr>
              <a:t>Peace</a:t>
            </a:r>
            <a:r>
              <a:rPr sz="1150" spc="-45" dirty="0">
                <a:solidFill>
                  <a:srgbClr val="231F20"/>
                </a:solidFill>
                <a:latin typeface="Montserrat"/>
                <a:cs typeface="Montserrat"/>
              </a:rPr>
              <a:t> </a:t>
            </a:r>
            <a:r>
              <a:rPr sz="1150" dirty="0">
                <a:solidFill>
                  <a:srgbClr val="231F20"/>
                </a:solidFill>
                <a:latin typeface="Montserrat"/>
                <a:cs typeface="Montserrat"/>
              </a:rPr>
              <a:t>&amp;</a:t>
            </a:r>
            <a:r>
              <a:rPr sz="1150" spc="-40" dirty="0">
                <a:solidFill>
                  <a:srgbClr val="231F20"/>
                </a:solidFill>
                <a:latin typeface="Montserrat"/>
                <a:cs typeface="Montserrat"/>
              </a:rPr>
              <a:t> </a:t>
            </a:r>
            <a:r>
              <a:rPr sz="1150" dirty="0">
                <a:solidFill>
                  <a:srgbClr val="231F20"/>
                </a:solidFill>
                <a:latin typeface="Montserrat"/>
                <a:cs typeface="Montserrat"/>
              </a:rPr>
              <a:t>Conflict,</a:t>
            </a:r>
            <a:r>
              <a:rPr sz="1150" spc="215" dirty="0">
                <a:solidFill>
                  <a:srgbClr val="231F20"/>
                </a:solidFill>
                <a:latin typeface="Montserrat"/>
                <a:cs typeface="Montserrat"/>
              </a:rPr>
              <a:t> </a:t>
            </a:r>
            <a:r>
              <a:rPr sz="1150" dirty="0">
                <a:solidFill>
                  <a:srgbClr val="231F20"/>
                </a:solidFill>
                <a:latin typeface="Montserrat"/>
                <a:cs typeface="Montserrat"/>
              </a:rPr>
              <a:t>Religion,</a:t>
            </a:r>
            <a:r>
              <a:rPr sz="1150" spc="-40" dirty="0">
                <a:solidFill>
                  <a:srgbClr val="231F20"/>
                </a:solidFill>
                <a:latin typeface="Montserrat"/>
                <a:cs typeface="Montserrat"/>
              </a:rPr>
              <a:t> </a:t>
            </a:r>
            <a:r>
              <a:rPr sz="1150" dirty="0">
                <a:solidFill>
                  <a:srgbClr val="231F20"/>
                </a:solidFill>
                <a:latin typeface="Montserrat"/>
                <a:cs typeface="Montserrat"/>
              </a:rPr>
              <a:t>Crime</a:t>
            </a:r>
            <a:r>
              <a:rPr sz="1150" spc="-40" dirty="0">
                <a:solidFill>
                  <a:srgbClr val="231F20"/>
                </a:solidFill>
                <a:latin typeface="Montserrat"/>
                <a:cs typeface="Montserrat"/>
              </a:rPr>
              <a:t> </a:t>
            </a:r>
            <a:r>
              <a:rPr sz="1150" spc="-50" dirty="0">
                <a:solidFill>
                  <a:srgbClr val="231F20"/>
                </a:solidFill>
                <a:latin typeface="Montserrat"/>
                <a:cs typeface="Montserrat"/>
              </a:rPr>
              <a:t>&amp; </a:t>
            </a:r>
            <a:r>
              <a:rPr sz="1150" dirty="0">
                <a:solidFill>
                  <a:srgbClr val="231F20"/>
                </a:solidFill>
                <a:latin typeface="Montserrat"/>
                <a:cs typeface="Montserrat"/>
              </a:rPr>
              <a:t>Punishment,</a:t>
            </a:r>
            <a:r>
              <a:rPr sz="1150" spc="-25" dirty="0">
                <a:solidFill>
                  <a:srgbClr val="231F20"/>
                </a:solidFill>
                <a:latin typeface="Montserrat"/>
                <a:cs typeface="Montserrat"/>
              </a:rPr>
              <a:t> </a:t>
            </a:r>
            <a:r>
              <a:rPr sz="1150" dirty="0">
                <a:solidFill>
                  <a:srgbClr val="231F20"/>
                </a:solidFill>
                <a:latin typeface="Montserrat"/>
                <a:cs typeface="Montserrat"/>
              </a:rPr>
              <a:t>Religion,</a:t>
            </a:r>
            <a:r>
              <a:rPr sz="1150" spc="-25" dirty="0">
                <a:solidFill>
                  <a:srgbClr val="231F20"/>
                </a:solidFill>
                <a:latin typeface="Montserrat"/>
                <a:cs typeface="Montserrat"/>
              </a:rPr>
              <a:t> </a:t>
            </a:r>
            <a:r>
              <a:rPr sz="1150" dirty="0">
                <a:solidFill>
                  <a:srgbClr val="231F20"/>
                </a:solidFill>
                <a:latin typeface="Montserrat"/>
                <a:cs typeface="Montserrat"/>
              </a:rPr>
              <a:t>human</a:t>
            </a:r>
            <a:r>
              <a:rPr sz="1150" spc="-25" dirty="0">
                <a:solidFill>
                  <a:srgbClr val="231F20"/>
                </a:solidFill>
                <a:latin typeface="Montserrat"/>
                <a:cs typeface="Montserrat"/>
              </a:rPr>
              <a:t> </a:t>
            </a:r>
            <a:r>
              <a:rPr sz="1150" dirty="0">
                <a:solidFill>
                  <a:srgbClr val="231F20"/>
                </a:solidFill>
                <a:latin typeface="Montserrat"/>
                <a:cs typeface="Montserrat"/>
              </a:rPr>
              <a:t>rights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spc="-10" dirty="0">
                <a:solidFill>
                  <a:srgbClr val="231F20"/>
                </a:solidFill>
                <a:latin typeface="Montserrat"/>
                <a:cs typeface="Montserrat"/>
              </a:rPr>
              <a:t>Justice.</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spcBef>
                <a:spcPts val="5"/>
              </a:spcBef>
            </a:pPr>
            <a:r>
              <a:rPr sz="1150" b="1" spc="-10" dirty="0">
                <a:solidFill>
                  <a:srgbClr val="231F20"/>
                </a:solidFill>
                <a:latin typeface="Montserrat"/>
                <a:cs typeface="Montserrat"/>
              </a:rPr>
              <a:t>Assessment(s)</a:t>
            </a:r>
            <a:endParaRPr sz="1150" dirty="0">
              <a:latin typeface="Montserrat"/>
              <a:cs typeface="Montserrat"/>
            </a:endParaRPr>
          </a:p>
          <a:p>
            <a:pPr marL="12700" marR="4561840">
              <a:lnSpc>
                <a:spcPct val="108700"/>
              </a:lnSpc>
            </a:pPr>
            <a:r>
              <a:rPr sz="1150" dirty="0">
                <a:solidFill>
                  <a:srgbClr val="231F20"/>
                </a:solidFill>
                <a:latin typeface="Montserrat"/>
                <a:cs typeface="Montserrat"/>
              </a:rPr>
              <a:t>Paper</a:t>
            </a:r>
            <a:r>
              <a:rPr sz="1150" spc="-10"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Religions </a:t>
            </a:r>
            <a:r>
              <a:rPr sz="1150" dirty="0">
                <a:solidFill>
                  <a:srgbClr val="231F20"/>
                </a:solidFill>
                <a:latin typeface="Montserrat"/>
                <a:cs typeface="Montserrat"/>
              </a:rPr>
              <a:t>Paper</a:t>
            </a:r>
            <a:r>
              <a:rPr sz="1150" spc="-10" dirty="0">
                <a:solidFill>
                  <a:srgbClr val="231F20"/>
                </a:solidFill>
                <a:latin typeface="Montserrat"/>
                <a:cs typeface="Montserrat"/>
              </a:rPr>
              <a:t> </a:t>
            </a:r>
            <a:r>
              <a:rPr sz="1150" dirty="0">
                <a:solidFill>
                  <a:srgbClr val="231F20"/>
                </a:solidFill>
                <a:latin typeface="Montserrat"/>
                <a:cs typeface="Montserrat"/>
              </a:rPr>
              <a:t>2:</a:t>
            </a:r>
            <a:r>
              <a:rPr sz="1150" spc="-10" dirty="0">
                <a:solidFill>
                  <a:srgbClr val="231F20"/>
                </a:solidFill>
                <a:latin typeface="Montserrat"/>
                <a:cs typeface="Montserrat"/>
              </a:rPr>
              <a:t> </a:t>
            </a:r>
            <a:r>
              <a:rPr sz="1150" spc="-25" dirty="0">
                <a:solidFill>
                  <a:srgbClr val="231F20"/>
                </a:solidFill>
                <a:latin typeface="Montserrat"/>
                <a:cs typeface="Montserrat"/>
              </a:rPr>
              <a:t>Non-</a:t>
            </a:r>
            <a:r>
              <a:rPr sz="1150" spc="-10" dirty="0">
                <a:solidFill>
                  <a:srgbClr val="231F20"/>
                </a:solidFill>
                <a:latin typeface="Montserrat"/>
                <a:cs typeface="Montserrat"/>
              </a:rPr>
              <a:t>Textual Studies</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587875">
              <a:lnSpc>
                <a:spcPct val="108700"/>
              </a:lnSpc>
            </a:pP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Level</a:t>
            </a:r>
            <a:r>
              <a:rPr sz="1150" spc="-15" dirty="0">
                <a:solidFill>
                  <a:srgbClr val="231F20"/>
                </a:solidFill>
                <a:latin typeface="Montserrat"/>
                <a:cs typeface="Montserrat"/>
              </a:rPr>
              <a:t> </a:t>
            </a:r>
            <a:r>
              <a:rPr sz="1150" spc="-10" dirty="0">
                <a:solidFill>
                  <a:srgbClr val="231F20"/>
                </a:solidFill>
                <a:latin typeface="Montserrat"/>
                <a:cs typeface="Montserrat"/>
              </a:rPr>
              <a:t>Philosophy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Ethics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Politics</a:t>
            </a:r>
            <a:endParaRPr sz="1150" dirty="0">
              <a:latin typeface="Montserrat"/>
              <a:cs typeface="Montserrat"/>
            </a:endParaRPr>
          </a:p>
          <a:p>
            <a:pPr marL="12700" marR="5395595">
              <a:lnSpc>
                <a:spcPct val="108700"/>
              </a:lnSpc>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Geography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History</a:t>
            </a:r>
            <a:endParaRPr sz="1150" dirty="0">
              <a:latin typeface="Montserrat"/>
              <a:cs typeface="Montserrat"/>
            </a:endParaRPr>
          </a:p>
          <a:p>
            <a:pPr marL="12700" marR="5310505">
              <a:lnSpc>
                <a:spcPct val="108700"/>
              </a:lnSpc>
            </a:pP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Criminology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40" dirty="0">
                <a:solidFill>
                  <a:srgbClr val="231F20"/>
                </a:solidFill>
                <a:latin typeface="Montserrat"/>
                <a:cs typeface="Montserrat"/>
              </a:rPr>
              <a:t> </a:t>
            </a:r>
            <a:r>
              <a:rPr sz="1150" spc="-10" dirty="0">
                <a:solidFill>
                  <a:srgbClr val="231F20"/>
                </a:solidFill>
                <a:latin typeface="Montserrat"/>
                <a:cs typeface="Montserrat"/>
              </a:rPr>
              <a:t>Sociology</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47140">
              <a:lnSpc>
                <a:spcPct val="100000"/>
              </a:lnSpc>
              <a:spcBef>
                <a:spcPts val="100"/>
              </a:spcBef>
            </a:pPr>
            <a:r>
              <a:rPr dirty="0"/>
              <a:t>GCSE</a:t>
            </a:r>
            <a:r>
              <a:rPr spc="-50" dirty="0"/>
              <a:t> </a:t>
            </a:r>
            <a:r>
              <a:rPr dirty="0"/>
              <a:t>Physical</a:t>
            </a:r>
            <a:r>
              <a:rPr spc="-45" dirty="0"/>
              <a:t> </a:t>
            </a:r>
            <a:r>
              <a:rPr spc="-10" dirty="0"/>
              <a:t>Education</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2799" y="7632700"/>
            <a:ext cx="2183130" cy="14014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dirty="0">
              <a:latin typeface="Montserrat"/>
              <a:cs typeface="Montserrat"/>
            </a:endParaRPr>
          </a:p>
        </p:txBody>
      </p:sp>
      <p:sp>
        <p:nvSpPr>
          <p:cNvPr id="4" name="object 4"/>
          <p:cNvSpPr txBox="1"/>
          <p:nvPr/>
        </p:nvSpPr>
        <p:spPr>
          <a:xfrm>
            <a:off x="3859061" y="7632700"/>
            <a:ext cx="2306955" cy="1058545"/>
          </a:xfrm>
          <a:prstGeom prst="rect">
            <a:avLst/>
          </a:prstGeom>
        </p:spPr>
        <p:txBody>
          <a:bodyPr vert="horz" wrap="square" lIns="0" tIns="12700" rIns="0" bIns="0" rtlCol="0">
            <a:spAutoFit/>
          </a:bodyPr>
          <a:lstStyle/>
          <a:p>
            <a:pPr marL="240665" indent="-227965">
              <a:lnSpc>
                <a:spcPts val="1365"/>
              </a:lnSpc>
              <a:spcBef>
                <a:spcPts val="10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dirty="0">
              <a:latin typeface="Montserrat"/>
              <a:cs typeface="Montserrat"/>
            </a:endParaRPr>
          </a:p>
        </p:txBody>
      </p:sp>
      <p:sp>
        <p:nvSpPr>
          <p:cNvPr id="5" name="object 5"/>
          <p:cNvSpPr txBox="1"/>
          <p:nvPr/>
        </p:nvSpPr>
        <p:spPr>
          <a:xfrm>
            <a:off x="347181" y="743356"/>
            <a:ext cx="6830695" cy="6932667"/>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25" dirty="0">
                <a:solidFill>
                  <a:srgbClr val="231F20"/>
                </a:solidFill>
                <a:latin typeface="Montserrat"/>
                <a:cs typeface="Montserrat"/>
              </a:rPr>
              <a:t>AQA</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10" dirty="0">
                <a:solidFill>
                  <a:srgbClr val="231F20"/>
                </a:solidFill>
                <a:latin typeface="Montserrat"/>
                <a:cs typeface="Montserrat"/>
              </a:rPr>
              <a:t> 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spc="-20" dirty="0">
                <a:solidFill>
                  <a:srgbClr val="231F20"/>
                </a:solidFill>
                <a:latin typeface="Montserrat"/>
                <a:cs typeface="Montserrat"/>
              </a:rPr>
              <a:t>from</a:t>
            </a:r>
            <a:endParaRPr sz="1150" dirty="0">
              <a:latin typeface="Montserrat"/>
              <a:cs typeface="Montserrat"/>
            </a:endParaRPr>
          </a:p>
          <a:p>
            <a:pPr marL="12700">
              <a:lnSpc>
                <a:spcPts val="1365"/>
              </a:lnSpc>
            </a:pPr>
            <a:r>
              <a:rPr sz="1150" dirty="0">
                <a:solidFill>
                  <a:srgbClr val="231F20"/>
                </a:solidFill>
                <a:latin typeface="Montserrat"/>
                <a:cs typeface="Montserrat"/>
              </a:rPr>
              <a:t>Mr</a:t>
            </a:r>
            <a:r>
              <a:rPr sz="1150" spc="-20" dirty="0">
                <a:solidFill>
                  <a:srgbClr val="231F20"/>
                </a:solidFill>
                <a:latin typeface="Montserrat"/>
                <a:cs typeface="Montserrat"/>
              </a:rPr>
              <a:t> </a:t>
            </a:r>
            <a:r>
              <a:rPr sz="1150" spc="-10" dirty="0">
                <a:solidFill>
                  <a:srgbClr val="231F20"/>
                </a:solidFill>
                <a:latin typeface="Montserrat"/>
                <a:cs typeface="Montserrat"/>
              </a:rPr>
              <a:t>Follis</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108585">
              <a:lnSpc>
                <a:spcPts val="1350"/>
              </a:lnSpc>
              <a:spcBef>
                <a:spcPts val="55"/>
              </a:spcBef>
            </a:pPr>
            <a:r>
              <a:rPr sz="1150" dirty="0">
                <a:solidFill>
                  <a:srgbClr val="231F20"/>
                </a:solidFill>
                <a:latin typeface="Montserrat"/>
                <a:cs typeface="Montserrat"/>
              </a:rPr>
              <a:t>This</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enables</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combine</a:t>
            </a:r>
            <a:r>
              <a:rPr sz="1150" spc="-25" dirty="0">
                <a:solidFill>
                  <a:srgbClr val="231F20"/>
                </a:solidFill>
                <a:latin typeface="Montserrat"/>
                <a:cs typeface="Montserrat"/>
              </a:rPr>
              <a:t> </a:t>
            </a:r>
            <a:r>
              <a:rPr sz="1150" dirty="0">
                <a:solidFill>
                  <a:srgbClr val="231F20"/>
                </a:solidFill>
                <a:latin typeface="Montserrat"/>
                <a:cs typeface="Montserrat"/>
              </a:rPr>
              <a:t>theory</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practical</a:t>
            </a:r>
            <a:r>
              <a:rPr sz="1150" spc="-25" dirty="0">
                <a:solidFill>
                  <a:srgbClr val="231F20"/>
                </a:solidFill>
                <a:latin typeface="Montserrat"/>
                <a:cs typeface="Montserrat"/>
              </a:rPr>
              <a:t> </a:t>
            </a:r>
            <a:r>
              <a:rPr sz="1150" dirty="0">
                <a:solidFill>
                  <a:srgbClr val="231F20"/>
                </a:solidFill>
                <a:latin typeface="Montserrat"/>
                <a:cs typeface="Montserrat"/>
              </a:rPr>
              <a:t>application.</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AQA </a:t>
            </a:r>
            <a:r>
              <a:rPr sz="1150" dirty="0">
                <a:solidFill>
                  <a:srgbClr val="231F20"/>
                </a:solidFill>
                <a:latin typeface="Montserrat"/>
                <a:cs typeface="Montserrat"/>
              </a:rPr>
              <a:t>examination</a:t>
            </a:r>
            <a:r>
              <a:rPr sz="1150" spc="-15" dirty="0">
                <a:solidFill>
                  <a:srgbClr val="231F20"/>
                </a:solidFill>
                <a:latin typeface="Montserrat"/>
                <a:cs typeface="Montserrat"/>
              </a:rPr>
              <a:t> </a:t>
            </a:r>
            <a:r>
              <a:rPr sz="1150" dirty="0">
                <a:solidFill>
                  <a:srgbClr val="231F20"/>
                </a:solidFill>
                <a:latin typeface="Montserrat"/>
                <a:cs typeface="Montserrat"/>
              </a:rPr>
              <a:t>specification</a:t>
            </a:r>
            <a:r>
              <a:rPr sz="1150" spc="-10" dirty="0">
                <a:solidFill>
                  <a:srgbClr val="231F20"/>
                </a:solidFill>
                <a:latin typeface="Montserrat"/>
                <a:cs typeface="Montserrat"/>
              </a:rPr>
              <a:t> </a:t>
            </a:r>
            <a:r>
              <a:rPr sz="1150" dirty="0">
                <a:solidFill>
                  <a:srgbClr val="231F20"/>
                </a:solidFill>
                <a:latin typeface="Montserrat"/>
                <a:cs typeface="Montserrat"/>
              </a:rPr>
              <a:t>enables</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take</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variety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performer.</a:t>
            </a:r>
            <a:endParaRPr sz="1150" dirty="0">
              <a:latin typeface="Montserrat"/>
              <a:cs typeface="Montserrat"/>
            </a:endParaRPr>
          </a:p>
          <a:p>
            <a:pPr marL="12700" marR="5080">
              <a:lnSpc>
                <a:spcPts val="1350"/>
              </a:lnSpc>
              <a:spcBef>
                <a:spcPts val="1350"/>
              </a:spcBef>
            </a:pP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need</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spc="-10" dirty="0">
                <a:solidFill>
                  <a:srgbClr val="231F20"/>
                </a:solidFill>
                <a:latin typeface="Montserrat"/>
                <a:cs typeface="Montserrat"/>
              </a:rPr>
              <a:t>competent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three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combination</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team</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individual</a:t>
            </a:r>
            <a:r>
              <a:rPr sz="1150" spc="-20" dirty="0">
                <a:solidFill>
                  <a:srgbClr val="231F20"/>
                </a:solidFill>
                <a:latin typeface="Montserrat"/>
                <a:cs typeface="Montserrat"/>
              </a:rPr>
              <a:t> </a:t>
            </a:r>
            <a:r>
              <a:rPr sz="1150" spc="-10" dirty="0">
                <a:solidFill>
                  <a:srgbClr val="231F20"/>
                </a:solidFill>
                <a:latin typeface="Montserrat"/>
                <a:cs typeface="Montserrat"/>
              </a:rPr>
              <a:t>sport/activities.</a:t>
            </a:r>
            <a:r>
              <a:rPr sz="1150" spc="-20" dirty="0">
                <a:solidFill>
                  <a:srgbClr val="231F20"/>
                </a:solidFill>
                <a:latin typeface="Montserrat"/>
                <a:cs typeface="Montserrat"/>
              </a:rPr>
              <a:t> </a:t>
            </a:r>
            <a:r>
              <a:rPr sz="1150" spc="-10" dirty="0">
                <a:solidFill>
                  <a:srgbClr val="231F20"/>
                </a:solidFill>
                <a:latin typeface="Montserrat"/>
                <a:cs typeface="Montserrat"/>
              </a:rPr>
              <a:t>Ideally,</a:t>
            </a:r>
            <a:r>
              <a:rPr sz="1150" spc="-15" dirty="0">
                <a:solidFill>
                  <a:srgbClr val="231F20"/>
                </a:solidFill>
                <a:latin typeface="Montserrat"/>
                <a:cs typeface="Montserrat"/>
              </a:rPr>
              <a:t> </a:t>
            </a:r>
            <a:r>
              <a:rPr sz="1150" dirty="0">
                <a:solidFill>
                  <a:srgbClr val="231F20"/>
                </a:solidFill>
                <a:latin typeface="Montserrat"/>
                <a:cs typeface="Montserrat"/>
              </a:rPr>
              <a:t>students</a:t>
            </a:r>
            <a:r>
              <a:rPr sz="1150" spc="-20" dirty="0">
                <a:solidFill>
                  <a:srgbClr val="231F20"/>
                </a:solidFill>
                <a:latin typeface="Montserrat"/>
                <a:cs typeface="Montserrat"/>
              </a:rPr>
              <a:t> </a:t>
            </a:r>
            <a:r>
              <a:rPr sz="1150" dirty="0">
                <a:solidFill>
                  <a:srgbClr val="231F20"/>
                </a:solidFill>
                <a:latin typeface="Montserrat"/>
                <a:cs typeface="Montserrat"/>
              </a:rPr>
              <a:t>should</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playing</a:t>
            </a:r>
            <a:r>
              <a:rPr sz="1150" spc="-20" dirty="0">
                <a:solidFill>
                  <a:srgbClr val="231F20"/>
                </a:solidFill>
                <a:latin typeface="Montserrat"/>
                <a:cs typeface="Montserrat"/>
              </a:rPr>
              <a:t> </a:t>
            </a:r>
            <a:r>
              <a:rPr sz="1150" dirty="0">
                <a:solidFill>
                  <a:srgbClr val="231F20"/>
                </a:solidFill>
                <a:latin typeface="Montserrat"/>
                <a:cs typeface="Montserrat"/>
              </a:rPr>
              <a:t>at</a:t>
            </a:r>
            <a:r>
              <a:rPr sz="1150" spc="-15" dirty="0">
                <a:solidFill>
                  <a:srgbClr val="231F20"/>
                </a:solidFill>
                <a:latin typeface="Montserrat"/>
                <a:cs typeface="Montserrat"/>
              </a:rPr>
              <a:t> </a:t>
            </a:r>
            <a:r>
              <a:rPr sz="1150" dirty="0">
                <a:solidFill>
                  <a:srgbClr val="231F20"/>
                </a:solidFill>
                <a:latin typeface="Montserrat"/>
                <a:cs typeface="Montserrat"/>
              </a:rPr>
              <a:t>school</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15" dirty="0">
                <a:solidFill>
                  <a:srgbClr val="231F20"/>
                </a:solidFill>
                <a:latin typeface="Montserrat"/>
                <a:cs typeface="Montserrat"/>
              </a:rPr>
              <a:t> </a:t>
            </a:r>
            <a:r>
              <a:rPr sz="1150" dirty="0">
                <a:solidFill>
                  <a:srgbClr val="231F20"/>
                </a:solidFill>
                <a:latin typeface="Montserrat"/>
                <a:cs typeface="Montserrat"/>
              </a:rPr>
              <a:t>on</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regular</a:t>
            </a:r>
            <a:r>
              <a:rPr sz="1150" spc="-20" dirty="0">
                <a:solidFill>
                  <a:srgbClr val="231F20"/>
                </a:solidFill>
                <a:latin typeface="Montserrat"/>
                <a:cs typeface="Montserrat"/>
              </a:rPr>
              <a:t> </a:t>
            </a:r>
            <a:r>
              <a:rPr sz="1150" spc="-10" dirty="0">
                <a:solidFill>
                  <a:srgbClr val="231F20"/>
                </a:solidFill>
                <a:latin typeface="Montserrat"/>
                <a:cs typeface="Montserrat"/>
              </a:rPr>
              <a:t>basis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viewed</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spc="-10" dirty="0">
                <a:solidFill>
                  <a:srgbClr val="231F20"/>
                </a:solidFill>
                <a:latin typeface="Montserrat"/>
                <a:cs typeface="Montserrat"/>
              </a:rPr>
              <a:t>competent.</a:t>
            </a:r>
            <a:endParaRPr sz="1150" dirty="0">
              <a:latin typeface="Montserrat"/>
              <a:cs typeface="Montserrat"/>
            </a:endParaRPr>
          </a:p>
          <a:p>
            <a:pPr marL="12700">
              <a:lnSpc>
                <a:spcPct val="100000"/>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Paper</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human</a:t>
            </a:r>
            <a:r>
              <a:rPr sz="1150" spc="-10" dirty="0">
                <a:solidFill>
                  <a:srgbClr val="231F20"/>
                </a:solidFill>
                <a:latin typeface="Montserrat"/>
                <a:cs typeface="Montserrat"/>
              </a:rPr>
              <a:t> </a:t>
            </a:r>
            <a:r>
              <a:rPr sz="1150" dirty="0">
                <a:solidFill>
                  <a:srgbClr val="231F20"/>
                </a:solidFill>
                <a:latin typeface="Montserrat"/>
                <a:cs typeface="Montserrat"/>
              </a:rPr>
              <a:t>body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movement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physical</a:t>
            </a:r>
            <a:r>
              <a:rPr sz="1150" spc="-10" dirty="0">
                <a:solidFill>
                  <a:srgbClr val="231F20"/>
                </a:solidFill>
                <a:latin typeface="Montserrat"/>
                <a:cs typeface="Montserrat"/>
              </a:rPr>
              <a:t> </a:t>
            </a:r>
            <a:r>
              <a:rPr sz="1150" dirty="0">
                <a:solidFill>
                  <a:srgbClr val="231F20"/>
                </a:solidFill>
                <a:latin typeface="Montserrat"/>
                <a:cs typeface="Montserrat"/>
              </a:rPr>
              <a:t>activity</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(30%)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Applied</a:t>
            </a:r>
            <a:r>
              <a:rPr sz="1150" spc="-25" dirty="0">
                <a:solidFill>
                  <a:srgbClr val="231F20"/>
                </a:solidFill>
                <a:latin typeface="Montserrat"/>
                <a:cs typeface="Montserrat"/>
              </a:rPr>
              <a:t> </a:t>
            </a:r>
            <a:r>
              <a:rPr sz="1150" dirty="0">
                <a:solidFill>
                  <a:srgbClr val="231F20"/>
                </a:solidFill>
                <a:latin typeface="Montserrat"/>
                <a:cs typeface="Montserrat"/>
              </a:rPr>
              <a:t>anatomy</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physiology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Movement</a:t>
            </a:r>
            <a:r>
              <a:rPr sz="1150" spc="-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Physical</a:t>
            </a:r>
            <a:r>
              <a:rPr sz="1150" spc="-60" dirty="0">
                <a:solidFill>
                  <a:srgbClr val="231F20"/>
                </a:solidFill>
                <a:latin typeface="Montserrat"/>
                <a:cs typeface="Montserrat"/>
              </a:rPr>
              <a:t> </a:t>
            </a:r>
            <a:r>
              <a:rPr sz="1150" spc="-10" dirty="0">
                <a:solidFill>
                  <a:srgbClr val="231F20"/>
                </a:solidFill>
                <a:latin typeface="Montserrat"/>
                <a:cs typeface="Montserrat"/>
              </a:rPr>
              <a:t>training</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Paper</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dirty="0">
                <a:solidFill>
                  <a:srgbClr val="231F20"/>
                </a:solidFill>
                <a:latin typeface="Montserrat"/>
                <a:cs typeface="Montserrat"/>
              </a:rPr>
              <a:t>influences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a:t>
            </a:r>
            <a:r>
              <a:rPr sz="1150" dirty="0">
                <a:solidFill>
                  <a:srgbClr val="231F20"/>
                </a:solidFill>
                <a:latin typeface="Montserrat"/>
                <a:cs typeface="Montserrat"/>
              </a:rPr>
              <a:t>being</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physical</a:t>
            </a:r>
            <a:r>
              <a:rPr sz="1150" spc="-20"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spc="-10" dirty="0">
                <a:solidFill>
                  <a:srgbClr val="231F20"/>
                </a:solidFill>
                <a:latin typeface="Montserrat"/>
                <a:cs typeface="Montserrat"/>
              </a:rPr>
              <a:t>(30%)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ts val="1350"/>
              </a:lnSpc>
              <a:buChar char="•"/>
              <a:tabLst>
                <a:tab pos="240665" algn="l"/>
              </a:tabLst>
            </a:pPr>
            <a:r>
              <a:rPr sz="1150" spc="-10" dirty="0">
                <a:solidFill>
                  <a:srgbClr val="231F20"/>
                </a:solidFill>
                <a:latin typeface="Montserrat"/>
                <a:cs typeface="Montserrat"/>
              </a:rPr>
              <a:t>Socio-</a:t>
            </a:r>
            <a:r>
              <a:rPr sz="1150" dirty="0">
                <a:solidFill>
                  <a:srgbClr val="231F20"/>
                </a:solidFill>
                <a:latin typeface="Montserrat"/>
                <a:cs typeface="Montserrat"/>
              </a:rPr>
              <a:t>cultural</a:t>
            </a:r>
            <a:r>
              <a:rPr sz="1150" spc="15" dirty="0">
                <a:solidFill>
                  <a:srgbClr val="231F20"/>
                </a:solidFill>
                <a:latin typeface="Montserrat"/>
                <a:cs typeface="Montserrat"/>
              </a:rPr>
              <a:t> </a:t>
            </a:r>
            <a:r>
              <a:rPr sz="1150" spc="-10" dirty="0">
                <a:solidFill>
                  <a:srgbClr val="231F20"/>
                </a:solidFill>
                <a:latin typeface="Montserrat"/>
                <a:cs typeface="Montserrat"/>
              </a:rPr>
              <a:t>influences</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20" dirty="0">
                <a:solidFill>
                  <a:srgbClr val="231F20"/>
                </a:solidFill>
                <a:latin typeface="Montserrat"/>
                <a:cs typeface="Montserrat"/>
              </a:rPr>
              <a:t>data</a:t>
            </a:r>
            <a:endParaRPr sz="1150" dirty="0">
              <a:latin typeface="Montserrat"/>
              <a:cs typeface="Montserrat"/>
            </a:endParaRPr>
          </a:p>
          <a:p>
            <a:pPr marL="12700">
              <a:lnSpc>
                <a:spcPts val="1365"/>
              </a:lnSpc>
              <a:spcBef>
                <a:spcPts val="1320"/>
              </a:spcBef>
            </a:pPr>
            <a:r>
              <a:rPr sz="1150" dirty="0">
                <a:solidFill>
                  <a:srgbClr val="231F20"/>
                </a:solidFill>
                <a:latin typeface="Montserrat"/>
                <a:cs typeface="Montserrat"/>
              </a:rPr>
              <a:t>Non</a:t>
            </a:r>
            <a:r>
              <a:rPr sz="1150" spc="-15" dirty="0">
                <a:solidFill>
                  <a:srgbClr val="231F20"/>
                </a:solidFill>
                <a:latin typeface="Montserrat"/>
                <a:cs typeface="Montserrat"/>
              </a:rPr>
              <a:t> </a:t>
            </a:r>
            <a:r>
              <a:rPr sz="1150" spc="-10" dirty="0">
                <a:solidFill>
                  <a:srgbClr val="231F20"/>
                </a:solidFill>
                <a:latin typeface="Montserrat"/>
                <a:cs typeface="Montserrat"/>
              </a:rPr>
              <a:t>examination: Practical </a:t>
            </a:r>
            <a:r>
              <a:rPr sz="1150" dirty="0">
                <a:solidFill>
                  <a:srgbClr val="231F20"/>
                </a:solidFill>
                <a:latin typeface="Montserrat"/>
                <a:cs typeface="Montserrat"/>
              </a:rPr>
              <a:t>assessments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coursework (40%)</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prescribed</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AQA</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board.</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Students</a:t>
            </a:r>
            <a:r>
              <a:rPr sz="1150" spc="-25" dirty="0">
                <a:solidFill>
                  <a:srgbClr val="231F20"/>
                </a:solidFill>
                <a:latin typeface="Montserrat"/>
                <a:cs typeface="Montserrat"/>
              </a:rPr>
              <a:t> </a:t>
            </a:r>
            <a:r>
              <a:rPr sz="1150" dirty="0">
                <a:solidFill>
                  <a:srgbClr val="231F20"/>
                </a:solidFill>
                <a:latin typeface="Montserrat"/>
                <a:cs typeface="Montserrat"/>
              </a:rPr>
              <a:t>cannot</a:t>
            </a:r>
            <a:r>
              <a:rPr sz="1150" spc="-20" dirty="0">
                <a:solidFill>
                  <a:srgbClr val="231F20"/>
                </a:solidFill>
                <a:latin typeface="Montserrat"/>
                <a:cs typeface="Montserrat"/>
              </a:rPr>
              <a:t> </a:t>
            </a:r>
            <a:r>
              <a:rPr sz="1150" dirty="0">
                <a:solidFill>
                  <a:srgbClr val="231F20"/>
                </a:solidFill>
                <a:latin typeface="Montserrat"/>
                <a:cs typeface="Montserrat"/>
              </a:rPr>
              <a:t>be</a:t>
            </a:r>
            <a:r>
              <a:rPr sz="1150" spc="-20" dirty="0">
                <a:solidFill>
                  <a:srgbClr val="231F20"/>
                </a:solidFill>
                <a:latin typeface="Montserrat"/>
                <a:cs typeface="Montserrat"/>
              </a:rPr>
              <a:t> </a:t>
            </a:r>
            <a:r>
              <a:rPr sz="1150" dirty="0">
                <a:solidFill>
                  <a:srgbClr val="231F20"/>
                </a:solidFill>
                <a:latin typeface="Montserrat"/>
                <a:cs typeface="Montserrat"/>
              </a:rPr>
              <a:t>assessed</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alternative</a:t>
            </a:r>
            <a:r>
              <a:rPr sz="1150" spc="-20" dirty="0">
                <a:solidFill>
                  <a:srgbClr val="231F20"/>
                </a:solidFill>
                <a:latin typeface="Montserrat"/>
                <a:cs typeface="Montserrat"/>
              </a:rPr>
              <a:t> </a:t>
            </a:r>
            <a:r>
              <a:rPr sz="1150" dirty="0">
                <a:solidFill>
                  <a:srgbClr val="231F20"/>
                </a:solidFill>
                <a:latin typeface="Montserrat"/>
                <a:cs typeface="Montserrat"/>
              </a:rPr>
              <a:t>sports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ones</a:t>
            </a:r>
            <a:r>
              <a:rPr sz="1150" spc="-20"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set.</a:t>
            </a:r>
            <a:endParaRPr sz="1150" dirty="0">
              <a:latin typeface="Montserrat"/>
              <a:cs typeface="Montserrat"/>
            </a:endParaRPr>
          </a:p>
          <a:p>
            <a:pPr marL="240665" indent="-227965">
              <a:lnSpc>
                <a:spcPts val="1350"/>
              </a:lnSpc>
              <a:buChar char="•"/>
              <a:tabLst>
                <a:tab pos="240665" algn="l"/>
              </a:tabLst>
            </a:pPr>
            <a:r>
              <a:rPr sz="1150" dirty="0">
                <a:solidFill>
                  <a:srgbClr val="231F20"/>
                </a:solidFill>
                <a:latin typeface="Montserrat"/>
                <a:cs typeface="Montserrat"/>
              </a:rPr>
              <a:t>Each</a:t>
            </a:r>
            <a:r>
              <a:rPr sz="1150" spc="-15" dirty="0">
                <a:solidFill>
                  <a:srgbClr val="231F20"/>
                </a:solidFill>
                <a:latin typeface="Montserrat"/>
                <a:cs typeface="Montserrat"/>
              </a:rPr>
              <a:t> </a:t>
            </a:r>
            <a:r>
              <a:rPr sz="1150" dirty="0">
                <a:solidFill>
                  <a:srgbClr val="231F20"/>
                </a:solidFill>
                <a:latin typeface="Montserrat"/>
                <a:cs typeface="Montserrat"/>
              </a:rPr>
              <a:t>practical</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worth</a:t>
            </a:r>
            <a:r>
              <a:rPr sz="1150" spc="-10" dirty="0">
                <a:solidFill>
                  <a:srgbClr val="231F20"/>
                </a:solidFill>
                <a:latin typeface="Montserrat"/>
                <a:cs typeface="Montserrat"/>
              </a:rPr>
              <a:t> </a:t>
            </a:r>
            <a:r>
              <a:rPr sz="1150" dirty="0">
                <a:solidFill>
                  <a:srgbClr val="231F20"/>
                </a:solidFill>
                <a:latin typeface="Montserrat"/>
                <a:cs typeface="Montserrat"/>
              </a:rPr>
              <a:t>10%,</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coursework element.</a:t>
            </a:r>
            <a:endParaRPr sz="1150" dirty="0">
              <a:latin typeface="Montserrat"/>
              <a:cs typeface="Montserrat"/>
            </a:endParaRPr>
          </a:p>
          <a:p>
            <a:pPr marL="240665" indent="-227965">
              <a:lnSpc>
                <a:spcPts val="1365"/>
              </a:lnSpc>
              <a:buChar char="•"/>
              <a:tabLst>
                <a:tab pos="240665" algn="l"/>
              </a:tabLst>
            </a:pPr>
            <a:r>
              <a:rPr sz="1150" dirty="0">
                <a:solidFill>
                  <a:srgbClr val="231F20"/>
                </a:solidFill>
                <a:latin typeface="Montserrat"/>
                <a:cs typeface="Montserrat"/>
              </a:rPr>
              <a:t>Students</a:t>
            </a:r>
            <a:r>
              <a:rPr sz="1150" spc="-15" dirty="0">
                <a:solidFill>
                  <a:srgbClr val="231F20"/>
                </a:solidFill>
                <a:latin typeface="Montserrat"/>
                <a:cs typeface="Montserrat"/>
              </a:rPr>
              <a:t> </a:t>
            </a:r>
            <a:r>
              <a:rPr sz="1150" dirty="0">
                <a:solidFill>
                  <a:srgbClr val="231F20"/>
                </a:solidFill>
                <a:latin typeface="Montserrat"/>
                <a:cs typeface="Montserrat"/>
              </a:rPr>
              <a:t>must</a:t>
            </a:r>
            <a:r>
              <a:rPr sz="1150" spc="-15" dirty="0">
                <a:solidFill>
                  <a:srgbClr val="231F20"/>
                </a:solidFill>
                <a:latin typeface="Montserrat"/>
                <a:cs typeface="Montserrat"/>
              </a:rPr>
              <a:t>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competent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team</a:t>
            </a:r>
            <a:r>
              <a:rPr sz="1150" spc="-15" dirty="0">
                <a:solidFill>
                  <a:srgbClr val="231F20"/>
                </a:solidFill>
                <a:latin typeface="Montserrat"/>
                <a:cs typeface="Montserrat"/>
              </a:rPr>
              <a:t> </a:t>
            </a:r>
            <a:r>
              <a:rPr sz="1150" dirty="0">
                <a:solidFill>
                  <a:srgbClr val="231F20"/>
                </a:solidFill>
                <a:latin typeface="Montserrat"/>
                <a:cs typeface="Montserrat"/>
              </a:rPr>
              <a:t>sports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individual</a:t>
            </a:r>
            <a:r>
              <a:rPr sz="1150" spc="-15" dirty="0">
                <a:solidFill>
                  <a:srgbClr val="231F20"/>
                </a:solidFill>
                <a:latin typeface="Montserrat"/>
                <a:cs typeface="Montserrat"/>
              </a:rPr>
              <a:t> </a:t>
            </a:r>
            <a:r>
              <a:rPr sz="1150" spc="-10" dirty="0">
                <a:solidFill>
                  <a:srgbClr val="231F20"/>
                </a:solidFill>
                <a:latin typeface="Montserrat"/>
                <a:cs typeface="Montserrat"/>
              </a:rPr>
              <a:t>sports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4848225">
              <a:lnSpc>
                <a:spcPts val="1350"/>
              </a:lnSpc>
              <a:spcBef>
                <a:spcPts val="55"/>
              </a:spcBef>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 </a:t>
            </a:r>
            <a:r>
              <a:rPr sz="1150" dirty="0">
                <a:solidFill>
                  <a:srgbClr val="231F20"/>
                </a:solidFill>
                <a:latin typeface="Montserrat"/>
                <a:cs typeface="Montserrat"/>
              </a:rPr>
              <a:t>Leve</a:t>
            </a:r>
            <a:r>
              <a:rPr lang="en-GB" sz="1150" dirty="0">
                <a:solidFill>
                  <a:srgbClr val="231F20"/>
                </a:solidFill>
                <a:latin typeface="Montserrat"/>
                <a:cs typeface="Montserrat"/>
              </a:rPr>
              <a:t>l</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40" dirty="0">
                <a:solidFill>
                  <a:srgbClr val="231F20"/>
                </a:solidFill>
                <a:latin typeface="Montserrat"/>
                <a:cs typeface="Montserrat"/>
              </a:rPr>
              <a:t> </a:t>
            </a:r>
            <a:r>
              <a:rPr sz="1150" spc="-20" dirty="0">
                <a:solidFill>
                  <a:srgbClr val="231F20"/>
                </a:solidFill>
                <a:latin typeface="Montserrat"/>
                <a:cs typeface="Montserrat"/>
              </a:rPr>
              <a:t>Sport</a:t>
            </a:r>
            <a:endParaRPr sz="1150" dirty="0">
              <a:latin typeface="Montserrat"/>
              <a:cs typeface="Montserrat"/>
            </a:endParaRPr>
          </a:p>
          <a:p>
            <a:pPr marL="12700">
              <a:lnSpc>
                <a:spcPct val="100000"/>
              </a:lnSpc>
              <a:spcBef>
                <a:spcPts val="128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910080">
              <a:lnSpc>
                <a:spcPct val="100000"/>
              </a:lnSpc>
              <a:spcBef>
                <a:spcPts val="100"/>
              </a:spcBef>
            </a:pPr>
            <a:r>
              <a:rPr dirty="0"/>
              <a:t>BTEC</a:t>
            </a:r>
            <a:r>
              <a:rPr spc="-35" dirty="0"/>
              <a:t> </a:t>
            </a:r>
            <a:r>
              <a:rPr dirty="0"/>
              <a:t>Sport</a:t>
            </a:r>
            <a:r>
              <a:rPr spc="-30" dirty="0"/>
              <a:t> </a:t>
            </a:r>
            <a:r>
              <a:rPr spc="-20" dirty="0"/>
              <a:t>(PE)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29299" y="761127"/>
            <a:ext cx="6777355" cy="6487795"/>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Miss</a:t>
            </a:r>
            <a:r>
              <a:rPr sz="1150" spc="-25" dirty="0">
                <a:solidFill>
                  <a:srgbClr val="231F20"/>
                </a:solidFill>
                <a:latin typeface="Montserrat"/>
                <a:cs typeface="Montserrat"/>
              </a:rPr>
              <a:t> </a:t>
            </a:r>
            <a:r>
              <a:rPr sz="1150" dirty="0">
                <a:solidFill>
                  <a:srgbClr val="231F20"/>
                </a:solidFill>
                <a:latin typeface="Montserrat"/>
                <a:cs typeface="Montserrat"/>
              </a:rPr>
              <a:t>Scott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Miss</a:t>
            </a:r>
            <a:r>
              <a:rPr sz="1150" spc="-25" dirty="0">
                <a:solidFill>
                  <a:srgbClr val="231F20"/>
                </a:solidFill>
                <a:latin typeface="Montserrat"/>
                <a:cs typeface="Montserrat"/>
              </a:rPr>
              <a:t> </a:t>
            </a:r>
            <a:r>
              <a:rPr sz="1150" spc="-10" dirty="0">
                <a:solidFill>
                  <a:srgbClr val="231F20"/>
                </a:solidFill>
                <a:latin typeface="Montserrat"/>
                <a:cs typeface="Montserrat"/>
              </a:rPr>
              <a:t>Parker</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203200">
              <a:lnSpc>
                <a:spcPts val="1350"/>
              </a:lnSpc>
              <a:spcBef>
                <a:spcPts val="55"/>
              </a:spcBef>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2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Level1/Level</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want</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acquire 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15" dirty="0">
                <a:solidFill>
                  <a:srgbClr val="231F20"/>
                </a:solidFill>
                <a:latin typeface="Montserrat"/>
                <a:cs typeface="Montserrat"/>
              </a:rPr>
              <a:t> </a:t>
            </a:r>
            <a:r>
              <a:rPr sz="115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exploring</a:t>
            </a:r>
            <a:r>
              <a:rPr sz="1150" spc="-15" dirty="0">
                <a:solidFill>
                  <a:srgbClr val="231F20"/>
                </a:solidFill>
                <a:latin typeface="Montserrat"/>
                <a:cs typeface="Montserrat"/>
              </a:rPr>
              <a:t> </a:t>
            </a:r>
            <a:r>
              <a:rPr sz="1150" spc="-25" dirty="0">
                <a:solidFill>
                  <a:srgbClr val="231F20"/>
                </a:solidFill>
                <a:latin typeface="Montserrat"/>
                <a:cs typeface="Montserrat"/>
              </a:rPr>
              <a:t>the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types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providers</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spc="-10" dirty="0">
                <a:solidFill>
                  <a:srgbClr val="231F20"/>
                </a:solidFill>
                <a:latin typeface="Montserrat"/>
                <a:cs typeface="Montserrat"/>
              </a:rPr>
              <a:t>sport/physical</a:t>
            </a:r>
            <a:r>
              <a:rPr sz="1150" spc="-15" dirty="0">
                <a:solidFill>
                  <a:srgbClr val="231F20"/>
                </a:solidFill>
                <a:latin typeface="Montserrat"/>
                <a:cs typeface="Montserrat"/>
              </a:rPr>
              <a:t> </a:t>
            </a:r>
            <a:r>
              <a:rPr sz="1150" dirty="0">
                <a:solidFill>
                  <a:srgbClr val="231F20"/>
                </a:solidFill>
                <a:latin typeface="Montserrat"/>
                <a:cs typeface="Montserrat"/>
              </a:rPr>
              <a:t>activity</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equipment</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technology available </a:t>
            </a:r>
            <a:r>
              <a:rPr sz="1150" dirty="0">
                <a:solidFill>
                  <a:srgbClr val="231F20"/>
                </a:solidFill>
                <a:latin typeface="Montserrat"/>
                <a:cs typeface="Montserrat"/>
              </a:rPr>
              <a:t>for</a:t>
            </a:r>
            <a:r>
              <a:rPr sz="1150" spc="-10" dirty="0">
                <a:solidFill>
                  <a:srgbClr val="231F20"/>
                </a:solidFill>
                <a:latin typeface="Montserrat"/>
                <a:cs typeface="Montserrat"/>
              </a:rPr>
              <a:t> participation.</a:t>
            </a:r>
            <a:endParaRPr sz="1150" dirty="0">
              <a:latin typeface="Montserrat"/>
              <a:cs typeface="Montserrat"/>
            </a:endParaRPr>
          </a:p>
          <a:p>
            <a:pPr marL="12700" marR="5080" algn="just">
              <a:lnSpc>
                <a:spcPts val="1350"/>
              </a:lnSpc>
              <a:spcBef>
                <a:spcPts val="1350"/>
              </a:spcBef>
            </a:pP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Tech</a:t>
            </a:r>
            <a:r>
              <a:rPr sz="1150" spc="-20" dirty="0">
                <a:solidFill>
                  <a:srgbClr val="231F20"/>
                </a:solidFill>
                <a:latin typeface="Montserrat"/>
                <a:cs typeface="Montserrat"/>
              </a:rPr>
              <a:t> </a:t>
            </a:r>
            <a:r>
              <a:rPr sz="1150" spc="-10" dirty="0">
                <a:solidFill>
                  <a:srgbClr val="231F20"/>
                </a:solidFill>
                <a:latin typeface="Montserrat"/>
                <a:cs typeface="Montserrat"/>
              </a:rPr>
              <a:t>Award</a:t>
            </a:r>
            <a:r>
              <a:rPr sz="1150" spc="-20" dirty="0">
                <a:solidFill>
                  <a:srgbClr val="231F20"/>
                </a:solidFill>
                <a:latin typeface="Montserrat"/>
                <a:cs typeface="Montserrat"/>
              </a:rPr>
              <a:t> </a:t>
            </a:r>
            <a:r>
              <a:rPr sz="1150" dirty="0">
                <a:solidFill>
                  <a:srgbClr val="231F20"/>
                </a:solidFill>
                <a:latin typeface="Montserrat"/>
                <a:cs typeface="Montserrat"/>
              </a:rPr>
              <a:t>gives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20"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spc="-10" dirty="0">
                <a:solidFill>
                  <a:srgbClr val="231F20"/>
                </a:solidFill>
                <a:latin typeface="Montserrat"/>
                <a:cs typeface="Montserrat"/>
              </a:rPr>
              <a:t>realistic</a:t>
            </a:r>
            <a:r>
              <a:rPr sz="1150" spc="-15"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have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opportunity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applied</a:t>
            </a:r>
            <a:r>
              <a:rPr sz="1150" spc="-5" dirty="0">
                <a:solidFill>
                  <a:srgbClr val="231F20"/>
                </a:solidFill>
                <a:latin typeface="Montserrat"/>
                <a:cs typeface="Montserrat"/>
              </a:rPr>
              <a:t> </a:t>
            </a:r>
            <a:r>
              <a:rPr sz="1150" spc="-10" dirty="0">
                <a:solidFill>
                  <a:srgbClr val="231F20"/>
                </a:solidFill>
                <a:latin typeface="Montserrat"/>
                <a:cs typeface="Montserrat"/>
              </a:rPr>
              <a:t>knowledge</a:t>
            </a:r>
            <a:r>
              <a:rPr sz="1150" dirty="0">
                <a:solidFill>
                  <a:srgbClr val="231F20"/>
                </a:solidFill>
                <a:latin typeface="Montserrat"/>
                <a:cs typeface="Montserrat"/>
              </a:rPr>
              <a:t> and skills</a:t>
            </a:r>
            <a:r>
              <a:rPr sz="1150" spc="-5" dirty="0">
                <a:solidFill>
                  <a:srgbClr val="231F20"/>
                </a:solidFill>
                <a:latin typeface="Montserrat"/>
                <a:cs typeface="Montserrat"/>
              </a:rPr>
              <a:t> </a:t>
            </a:r>
            <a:r>
              <a:rPr sz="1150" dirty="0">
                <a:solidFill>
                  <a:srgbClr val="231F20"/>
                </a:solidFill>
                <a:latin typeface="Montserrat"/>
                <a:cs typeface="Montserrat"/>
              </a:rPr>
              <a:t>in the </a:t>
            </a:r>
            <a:r>
              <a:rPr sz="1150" spc="-10" dirty="0">
                <a:solidFill>
                  <a:srgbClr val="231F20"/>
                </a:solidFill>
                <a:latin typeface="Montserrat"/>
                <a:cs typeface="Montserrat"/>
              </a:rPr>
              <a:t>following</a:t>
            </a:r>
            <a:r>
              <a:rPr sz="1150" dirty="0">
                <a:solidFill>
                  <a:srgbClr val="231F20"/>
                </a:solidFill>
                <a:latin typeface="Montserrat"/>
                <a:cs typeface="Montserrat"/>
              </a:rPr>
              <a:t> </a:t>
            </a:r>
            <a:r>
              <a:rPr sz="1150" spc="-10" dirty="0">
                <a:solidFill>
                  <a:srgbClr val="231F20"/>
                </a:solidFill>
                <a:latin typeface="Montserrat"/>
                <a:cs typeface="Montserrat"/>
              </a:rPr>
              <a:t>areas:</a:t>
            </a:r>
            <a:endParaRPr sz="1150" dirty="0">
              <a:latin typeface="Montserrat"/>
              <a:cs typeface="Montserrat"/>
            </a:endParaRPr>
          </a:p>
          <a:p>
            <a:pPr marL="239395" indent="-226695" algn="just">
              <a:lnSpc>
                <a:spcPct val="100000"/>
              </a:lnSpc>
              <a:spcBef>
                <a:spcPts val="680"/>
              </a:spcBef>
              <a:buChar char="•"/>
              <a:tabLst>
                <a:tab pos="239395" algn="l"/>
              </a:tabLst>
            </a:pPr>
            <a:r>
              <a:rPr sz="1150" dirty="0">
                <a:solidFill>
                  <a:srgbClr val="231F20"/>
                </a:solidFill>
                <a:latin typeface="Montserrat"/>
                <a:cs typeface="Montserrat"/>
              </a:rPr>
              <a:t>Investigating</a:t>
            </a:r>
            <a:r>
              <a:rPr sz="1150" spc="-25" dirty="0">
                <a:solidFill>
                  <a:srgbClr val="231F20"/>
                </a:solidFill>
                <a:latin typeface="Montserrat"/>
                <a:cs typeface="Montserrat"/>
              </a:rPr>
              <a:t> </a:t>
            </a:r>
            <a:r>
              <a:rPr sz="1150" spc="-10" dirty="0">
                <a:solidFill>
                  <a:srgbClr val="231F20"/>
                </a:solidFill>
                <a:latin typeface="Montserrat"/>
                <a:cs typeface="Montserrat"/>
              </a:rPr>
              <a:t>provisions</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5" dirty="0">
                <a:solidFill>
                  <a:srgbClr val="231F20"/>
                </a:solidFill>
                <a:latin typeface="Montserrat"/>
                <a:cs typeface="Montserrat"/>
              </a:rPr>
              <a:t> </a:t>
            </a:r>
            <a:r>
              <a:rPr sz="1150" dirty="0">
                <a:solidFill>
                  <a:srgbClr val="231F20"/>
                </a:solidFill>
                <a:latin typeface="Montserrat"/>
                <a:cs typeface="Montserrat"/>
              </a:rPr>
              <a:t>equipment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facilities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enhance</a:t>
            </a:r>
            <a:r>
              <a:rPr sz="1150" spc="-20" dirty="0">
                <a:solidFill>
                  <a:srgbClr val="231F20"/>
                </a:solidFill>
                <a:latin typeface="Montserrat"/>
                <a:cs typeface="Montserrat"/>
              </a:rPr>
              <a:t> </a:t>
            </a:r>
            <a:r>
              <a:rPr sz="1150" spc="-10" dirty="0">
                <a:solidFill>
                  <a:srgbClr val="231F20"/>
                </a:solidFill>
                <a:latin typeface="Montserrat"/>
                <a:cs typeface="Montserrat"/>
              </a:rPr>
              <a:t>sport</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delivery</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drills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sessions</a:t>
            </a:r>
            <a:endParaRPr sz="1150" dirty="0">
              <a:latin typeface="Montserrat"/>
              <a:cs typeface="Montserrat"/>
            </a:endParaRPr>
          </a:p>
          <a:p>
            <a:pPr marL="239395" indent="-226695" algn="just">
              <a:lnSpc>
                <a:spcPct val="100000"/>
              </a:lnSpc>
              <a:spcBef>
                <a:spcPts val="720"/>
              </a:spcBef>
              <a:buChar char="•"/>
              <a:tabLst>
                <a:tab pos="239395" algn="l"/>
              </a:tabLst>
            </a:pPr>
            <a:r>
              <a:rPr sz="1150" dirty="0">
                <a:solidFill>
                  <a:srgbClr val="231F20"/>
                </a:solidFill>
                <a:latin typeface="Montserrat"/>
                <a:cs typeface="Montserrat"/>
              </a:rPr>
              <a:t>Fitness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including</a:t>
            </a:r>
            <a:r>
              <a:rPr sz="1150" spc="-10" dirty="0">
                <a:solidFill>
                  <a:srgbClr val="231F20"/>
                </a:solidFill>
                <a:latin typeface="Montserrat"/>
                <a:cs typeface="Montserrat"/>
              </a:rPr>
              <a:t> </a:t>
            </a:r>
            <a:r>
              <a:rPr sz="1150" dirty="0">
                <a:solidFill>
                  <a:srgbClr val="231F20"/>
                </a:solidFill>
                <a:latin typeface="Montserrat"/>
                <a:cs typeface="Montserrat"/>
              </a:rPr>
              <a:t>fitness</a:t>
            </a:r>
            <a:r>
              <a:rPr sz="1150" spc="-5" dirty="0">
                <a:solidFill>
                  <a:srgbClr val="231F20"/>
                </a:solidFill>
                <a:latin typeface="Montserrat"/>
                <a:cs typeface="Montserrat"/>
              </a:rPr>
              <a:t> </a:t>
            </a:r>
            <a:r>
              <a:rPr sz="1150" dirty="0">
                <a:solidFill>
                  <a:srgbClr val="231F20"/>
                </a:solidFill>
                <a:latin typeface="Montserrat"/>
                <a:cs typeface="Montserrat"/>
              </a:rPr>
              <a:t>testing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methodology.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Assessment(s)</a:t>
            </a:r>
            <a:endParaRPr sz="1150" dirty="0">
              <a:latin typeface="Montserrat"/>
              <a:cs typeface="Montserrat"/>
            </a:endParaRPr>
          </a:p>
          <a:p>
            <a:pPr marL="12700" marR="972819">
              <a:lnSpc>
                <a:spcPts val="1350"/>
              </a:lnSpc>
              <a:spcBef>
                <a:spcPts val="55"/>
              </a:spcBef>
            </a:pPr>
            <a:r>
              <a:rPr sz="1150" dirty="0">
                <a:solidFill>
                  <a:srgbClr val="231F20"/>
                </a:solidFill>
                <a:latin typeface="Montserrat"/>
                <a:cs typeface="Montserrat"/>
              </a:rPr>
              <a:t>Component</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spc="-10" dirty="0">
                <a:solidFill>
                  <a:srgbClr val="231F20"/>
                </a:solidFill>
                <a:latin typeface="Montserrat"/>
                <a:cs typeface="Montserrat"/>
              </a:rPr>
              <a:t>Preparing</a:t>
            </a:r>
            <a:r>
              <a:rPr sz="1150" spc="-25" dirty="0">
                <a:solidFill>
                  <a:srgbClr val="231F20"/>
                </a:solidFill>
                <a:latin typeface="Montserrat"/>
                <a:cs typeface="Montserrat"/>
              </a:rPr>
              <a:t> </a:t>
            </a:r>
            <a:r>
              <a:rPr sz="1150" dirty="0">
                <a:solidFill>
                  <a:srgbClr val="231F20"/>
                </a:solidFill>
                <a:latin typeface="Montserrat"/>
                <a:cs typeface="Montserrat"/>
              </a:rPr>
              <a:t>Participants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Take</a:t>
            </a:r>
            <a:r>
              <a:rPr sz="1150" spc="-25" dirty="0">
                <a:solidFill>
                  <a:srgbClr val="231F20"/>
                </a:solidFill>
                <a:latin typeface="Montserrat"/>
                <a:cs typeface="Montserrat"/>
              </a:rPr>
              <a:t> </a:t>
            </a:r>
            <a:r>
              <a:rPr sz="1150" dirty="0">
                <a:solidFill>
                  <a:srgbClr val="231F20"/>
                </a:solidFill>
                <a:latin typeface="Montserrat"/>
                <a:cs typeface="Montserrat"/>
              </a:rPr>
              <a:t>Park</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Sport</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Physical</a:t>
            </a:r>
            <a:r>
              <a:rPr sz="1150" spc="-25" dirty="0">
                <a:solidFill>
                  <a:srgbClr val="231F20"/>
                </a:solidFill>
                <a:latin typeface="Montserrat"/>
                <a:cs typeface="Montserrat"/>
              </a:rPr>
              <a:t> </a:t>
            </a:r>
            <a:r>
              <a:rPr sz="1150" spc="-10" dirty="0">
                <a:solidFill>
                  <a:srgbClr val="231F20"/>
                </a:solidFill>
                <a:latin typeface="Montserrat"/>
                <a:cs typeface="Montserrat"/>
              </a:rPr>
              <a:t>Activity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65976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Taking</a:t>
            </a:r>
            <a:r>
              <a:rPr sz="1150" spc="-15" dirty="0">
                <a:solidFill>
                  <a:srgbClr val="231F20"/>
                </a:solidFill>
                <a:latin typeface="Montserrat"/>
                <a:cs typeface="Montserrat"/>
              </a:rPr>
              <a:t> </a:t>
            </a:r>
            <a:r>
              <a:rPr sz="1150" dirty="0">
                <a:solidFill>
                  <a:srgbClr val="231F20"/>
                </a:solidFill>
                <a:latin typeface="Montserrat"/>
                <a:cs typeface="Montserrat"/>
              </a:rPr>
              <a:t>Part</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Improving</a:t>
            </a:r>
            <a:r>
              <a:rPr sz="1150" spc="-15" dirty="0">
                <a:solidFill>
                  <a:srgbClr val="231F20"/>
                </a:solidFill>
                <a:latin typeface="Montserrat"/>
                <a:cs typeface="Montserrat"/>
              </a:rPr>
              <a:t> </a:t>
            </a:r>
            <a:r>
              <a:rPr sz="1150" dirty="0">
                <a:solidFill>
                  <a:srgbClr val="231F20"/>
                </a:solidFill>
                <a:latin typeface="Montserrat"/>
                <a:cs typeface="Montserrat"/>
              </a:rPr>
              <a:t>Other</a:t>
            </a:r>
            <a:r>
              <a:rPr sz="1150" spc="-20"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dirty="0">
                <a:solidFill>
                  <a:srgbClr val="231F20"/>
                </a:solidFill>
                <a:latin typeface="Montserrat"/>
                <a:cs typeface="Montserrat"/>
              </a:rPr>
              <a:t>Sporting</a:t>
            </a:r>
            <a:r>
              <a:rPr sz="1150" spc="-1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(Internal</a:t>
            </a:r>
            <a:r>
              <a:rPr sz="1150" spc="-55" dirty="0">
                <a:solidFill>
                  <a:srgbClr val="231F20"/>
                </a:solidFill>
                <a:latin typeface="Montserrat"/>
                <a:cs typeface="Montserrat"/>
              </a:rPr>
              <a:t> </a:t>
            </a:r>
            <a:r>
              <a:rPr sz="1150" dirty="0">
                <a:solidFill>
                  <a:srgbClr val="231F20"/>
                </a:solidFill>
                <a:latin typeface="Montserrat"/>
                <a:cs typeface="Montserrat"/>
              </a:rPr>
              <a:t>Assessment</a:t>
            </a:r>
            <a:r>
              <a:rPr sz="1150" spc="-55" dirty="0">
                <a:solidFill>
                  <a:srgbClr val="231F20"/>
                </a:solidFill>
                <a:latin typeface="Montserrat"/>
                <a:cs typeface="Montserrat"/>
              </a:rPr>
              <a:t> </a:t>
            </a:r>
            <a:r>
              <a:rPr sz="1150" spc="-20" dirty="0">
                <a:solidFill>
                  <a:srgbClr val="231F20"/>
                </a:solidFill>
                <a:latin typeface="Montserrat"/>
                <a:cs typeface="Montserrat"/>
              </a:rPr>
              <a:t>30%)</a:t>
            </a:r>
            <a:endParaRPr sz="1150" dirty="0">
              <a:latin typeface="Montserrat"/>
              <a:cs typeface="Montserrat"/>
            </a:endParaRPr>
          </a:p>
          <a:p>
            <a:pPr marL="12700" marR="252095">
              <a:lnSpc>
                <a:spcPts val="1350"/>
              </a:lnSpc>
              <a:spcBef>
                <a:spcPts val="1350"/>
              </a:spcBef>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Fitness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20" dirty="0">
                <a:solidFill>
                  <a:srgbClr val="231F20"/>
                </a:solidFill>
                <a:latin typeface="Montserrat"/>
                <a:cs typeface="Montserrat"/>
              </a:rPr>
              <a:t> </a:t>
            </a:r>
            <a:r>
              <a:rPr sz="1150" dirty="0">
                <a:solidFill>
                  <a:srgbClr val="231F20"/>
                </a:solidFill>
                <a:latin typeface="Montserrat"/>
                <a:cs typeface="Montserrat"/>
              </a:rPr>
              <a:t>Other</a:t>
            </a:r>
            <a:r>
              <a:rPr sz="1150" spc="-15" dirty="0">
                <a:solidFill>
                  <a:srgbClr val="231F20"/>
                </a:solidFill>
                <a:latin typeface="Montserrat"/>
                <a:cs typeface="Montserrat"/>
              </a:rPr>
              <a:t> </a:t>
            </a:r>
            <a:r>
              <a:rPr sz="1150" dirty="0">
                <a:solidFill>
                  <a:srgbClr val="231F20"/>
                </a:solidFill>
                <a:latin typeface="Montserrat"/>
                <a:cs typeface="Montserrat"/>
              </a:rPr>
              <a:t>Participants</a:t>
            </a:r>
            <a:r>
              <a:rPr sz="1150" spc="-20" dirty="0">
                <a:solidFill>
                  <a:srgbClr val="231F20"/>
                </a:solidFill>
                <a:latin typeface="Montserrat"/>
                <a:cs typeface="Montserrat"/>
              </a:rPr>
              <a:t> </a:t>
            </a:r>
            <a:r>
              <a:rPr sz="1150" spc="-1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Physical </a:t>
            </a:r>
            <a:r>
              <a:rPr sz="1150" dirty="0">
                <a:solidFill>
                  <a:srgbClr val="231F20"/>
                </a:solidFill>
                <a:latin typeface="Montserrat"/>
                <a:cs typeface="Montserrat"/>
              </a:rPr>
              <a:t>Activity</a:t>
            </a:r>
            <a:r>
              <a:rPr sz="1150" spc="-35" dirty="0">
                <a:solidFill>
                  <a:srgbClr val="231F20"/>
                </a:solidFill>
                <a:latin typeface="Montserrat"/>
                <a:cs typeface="Montserrat"/>
              </a:rPr>
              <a:t> </a:t>
            </a:r>
            <a:r>
              <a:rPr sz="1150" spc="-10" dirty="0">
                <a:solidFill>
                  <a:srgbClr val="231F20"/>
                </a:solidFill>
                <a:latin typeface="Montserrat"/>
                <a:cs typeface="Montserrat"/>
              </a:rPr>
              <a:t>(External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30"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dirty="0">
                <a:solidFill>
                  <a:srgbClr val="231F20"/>
                </a:solidFill>
                <a:latin typeface="Montserrat"/>
                <a:cs typeface="Montserrat"/>
              </a:rPr>
              <a:t>Exam</a:t>
            </a:r>
            <a:r>
              <a:rPr sz="1150" spc="-30" dirty="0">
                <a:solidFill>
                  <a:srgbClr val="231F20"/>
                </a:solidFill>
                <a:latin typeface="Montserrat"/>
                <a:cs typeface="Montserrat"/>
              </a:rPr>
              <a:t> </a:t>
            </a:r>
            <a:r>
              <a:rPr sz="1150" spc="-20" dirty="0">
                <a:solidFill>
                  <a:srgbClr val="231F20"/>
                </a:solidFill>
                <a:latin typeface="Montserrat"/>
                <a:cs typeface="Montserrat"/>
              </a:rPr>
              <a:t>40%)</a:t>
            </a:r>
            <a:endParaRPr sz="1150" dirty="0">
              <a:latin typeface="Montserrat"/>
              <a:cs typeface="Montserrat"/>
            </a:endParaRPr>
          </a:p>
          <a:p>
            <a:pPr marL="12700" algn="just">
              <a:lnSpc>
                <a:spcPct val="100000"/>
              </a:lnSpc>
              <a:spcBef>
                <a:spcPts val="128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30" dirty="0">
                <a:solidFill>
                  <a:srgbClr val="231F20"/>
                </a:solidFill>
                <a:latin typeface="Montserrat"/>
                <a:cs typeface="Montserrat"/>
              </a:rPr>
              <a:t> </a:t>
            </a:r>
            <a:r>
              <a:rPr sz="1150" spc="-10" dirty="0">
                <a:solidFill>
                  <a:srgbClr val="231F20"/>
                </a:solidFill>
                <a:latin typeface="Montserrat"/>
                <a:cs typeface="Montserrat"/>
              </a:rPr>
              <a:t>Awards</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30" dirty="0">
                <a:solidFill>
                  <a:srgbClr val="231F20"/>
                </a:solidFill>
                <a:latin typeface="Montserrat"/>
                <a:cs typeface="Montserrat"/>
              </a:rPr>
              <a:t> </a:t>
            </a:r>
            <a:r>
              <a:rPr sz="1150" dirty="0">
                <a:solidFill>
                  <a:srgbClr val="231F20"/>
                </a:solidFill>
                <a:latin typeface="Montserrat"/>
                <a:cs typeface="Montserrat"/>
              </a:rPr>
              <a:t>awarded</a:t>
            </a:r>
            <a:r>
              <a:rPr sz="1150" spc="-30"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seven</a:t>
            </a:r>
            <a:r>
              <a:rPr sz="1150" spc="-30" dirty="0">
                <a:solidFill>
                  <a:srgbClr val="231F20"/>
                </a:solidFill>
                <a:latin typeface="Montserrat"/>
                <a:cs typeface="Montserrat"/>
              </a:rPr>
              <a:t> </a:t>
            </a:r>
            <a:r>
              <a:rPr sz="1150" dirty="0">
                <a:solidFill>
                  <a:srgbClr val="231F20"/>
                </a:solidFill>
                <a:latin typeface="Montserrat"/>
                <a:cs typeface="Montserrat"/>
              </a:rPr>
              <a:t>grades</a:t>
            </a:r>
            <a:r>
              <a:rPr sz="1150" spc="-30" dirty="0">
                <a:solidFill>
                  <a:srgbClr val="231F20"/>
                </a:solidFill>
                <a:latin typeface="Montserrat"/>
                <a:cs typeface="Montserrat"/>
              </a:rPr>
              <a:t> </a:t>
            </a:r>
            <a:r>
              <a:rPr sz="1150" dirty="0">
                <a:solidFill>
                  <a:srgbClr val="231F20"/>
                </a:solidFill>
                <a:latin typeface="Montserrat"/>
                <a:cs typeface="Montserrat"/>
              </a:rPr>
              <a:t>from</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1</a:t>
            </a:r>
            <a:r>
              <a:rPr sz="1150" spc="-30" dirty="0">
                <a:solidFill>
                  <a:srgbClr val="231F20"/>
                </a:solidFill>
                <a:latin typeface="Montserrat"/>
                <a:cs typeface="Montserrat"/>
              </a:rPr>
              <a:t> </a:t>
            </a:r>
            <a:r>
              <a:rPr sz="1150" dirty="0">
                <a:solidFill>
                  <a:srgbClr val="231F20"/>
                </a:solidFill>
                <a:latin typeface="Montserrat"/>
                <a:cs typeface="Montserrat"/>
              </a:rPr>
              <a:t>Pass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Distinction*</a:t>
            </a:r>
            <a:endParaRPr sz="1150" dirty="0">
              <a:latin typeface="Montserrat"/>
              <a:cs typeface="Montserrat"/>
            </a:endParaRPr>
          </a:p>
          <a:p>
            <a:pPr marL="12700" algn="just">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gn="just">
              <a:lnSpc>
                <a:spcPts val="1350"/>
              </a:lnSpc>
            </a:pPr>
            <a:r>
              <a:rPr sz="1150" dirty="0">
                <a:solidFill>
                  <a:srgbClr val="231F20"/>
                </a:solidFill>
                <a:latin typeface="Montserrat"/>
                <a:cs typeface="Montserrat"/>
              </a:rPr>
              <a:t>Level</a:t>
            </a:r>
            <a:r>
              <a:rPr sz="1150" spc="-40" dirty="0">
                <a:solidFill>
                  <a:srgbClr val="231F20"/>
                </a:solidFill>
                <a:latin typeface="Montserrat"/>
                <a:cs typeface="Montserrat"/>
              </a:rPr>
              <a:t> </a:t>
            </a:r>
            <a:r>
              <a:rPr sz="1150" dirty="0">
                <a:solidFill>
                  <a:srgbClr val="231F20"/>
                </a:solidFill>
                <a:latin typeface="Montserrat"/>
                <a:cs typeface="Montserrat"/>
              </a:rPr>
              <a:t>3</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spc="-20" dirty="0">
                <a:solidFill>
                  <a:srgbClr val="231F20"/>
                </a:solidFill>
                <a:latin typeface="Montserrat"/>
                <a:cs typeface="Montserrat"/>
              </a:rPr>
              <a:t>Sport</a:t>
            </a:r>
            <a:endParaRPr sz="1150" dirty="0">
              <a:latin typeface="Montserrat"/>
              <a:cs typeface="Montserrat"/>
            </a:endParaRPr>
          </a:p>
          <a:p>
            <a:pPr marL="12700" algn="just">
              <a:lnSpc>
                <a:spcPts val="1365"/>
              </a:lnSpc>
            </a:pPr>
            <a:r>
              <a:rPr sz="1150" spc="-20" dirty="0">
                <a:solidFill>
                  <a:srgbClr val="231F20"/>
                </a:solidFill>
                <a:latin typeface="Montserrat"/>
                <a:cs typeface="Montserrat"/>
              </a:rPr>
              <a:t>A-</a:t>
            </a:r>
            <a:r>
              <a:rPr sz="1150" dirty="0">
                <a:solidFill>
                  <a:srgbClr val="231F20"/>
                </a:solidFill>
                <a:latin typeface="Montserrat"/>
                <a:cs typeface="Montserrat"/>
              </a:rPr>
              <a:t>Level</a:t>
            </a:r>
            <a:r>
              <a:rPr sz="1150" spc="-60" dirty="0">
                <a:solidFill>
                  <a:srgbClr val="231F20"/>
                </a:solidFill>
                <a:latin typeface="Montserrat"/>
                <a:cs typeface="Montserrat"/>
              </a:rPr>
              <a:t> </a:t>
            </a:r>
            <a:r>
              <a:rPr sz="1150" dirty="0">
                <a:solidFill>
                  <a:srgbClr val="231F20"/>
                </a:solidFill>
                <a:latin typeface="Montserrat"/>
                <a:cs typeface="Montserrat"/>
              </a:rPr>
              <a:t>Physical</a:t>
            </a:r>
            <a:r>
              <a:rPr sz="1150" spc="-55" dirty="0">
                <a:solidFill>
                  <a:srgbClr val="231F20"/>
                </a:solidFill>
                <a:latin typeface="Montserrat"/>
                <a:cs typeface="Montserrat"/>
              </a:rPr>
              <a:t> </a:t>
            </a:r>
            <a:r>
              <a:rPr sz="1150" spc="-10" dirty="0">
                <a:solidFill>
                  <a:srgbClr val="231F20"/>
                </a:solidFill>
                <a:latin typeface="Montserrat"/>
                <a:cs typeface="Montserrat"/>
              </a:rPr>
              <a:t>Education</a:t>
            </a:r>
            <a:endParaRPr sz="1150" dirty="0">
              <a:latin typeface="Montserrat"/>
              <a:cs typeface="Montserrat"/>
            </a:endParaRPr>
          </a:p>
          <a:p>
            <a:pPr marL="12700" algn="just">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
        <p:nvSpPr>
          <p:cNvPr id="4" name="object 4"/>
          <p:cNvSpPr txBox="1"/>
          <p:nvPr/>
        </p:nvSpPr>
        <p:spPr>
          <a:xfrm>
            <a:off x="329299" y="7366000"/>
            <a:ext cx="159829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PE</a:t>
            </a:r>
            <a:r>
              <a:rPr sz="1150" spc="-25" dirty="0">
                <a:solidFill>
                  <a:srgbClr val="231F20"/>
                </a:solidFill>
                <a:latin typeface="Montserrat"/>
                <a:cs typeface="Montserrat"/>
              </a:rPr>
              <a:t> </a:t>
            </a:r>
            <a:r>
              <a:rPr sz="1150" spc="-10" dirty="0">
                <a:solidFill>
                  <a:srgbClr val="231F20"/>
                </a:solidFill>
                <a:latin typeface="Montserrat"/>
                <a:cs typeface="Montserrat"/>
              </a:rPr>
              <a:t>Teacher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Therapy</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Psychology</a:t>
            </a:r>
            <a:endParaRPr sz="1150" dirty="0">
              <a:latin typeface="Montserrat"/>
              <a:cs typeface="Montserrat"/>
            </a:endParaRPr>
          </a:p>
          <a:p>
            <a:pPr marL="240665" indent="-227965">
              <a:lnSpc>
                <a:spcPct val="100000"/>
              </a:lnSpc>
              <a:spcBef>
                <a:spcPts val="5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Official</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Nutrition</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Media</a:t>
            </a:r>
            <a:endParaRPr sz="1150" dirty="0">
              <a:latin typeface="Montserrat"/>
              <a:cs typeface="Montserrat"/>
            </a:endParaRPr>
          </a:p>
        </p:txBody>
      </p:sp>
      <p:sp>
        <p:nvSpPr>
          <p:cNvPr id="5" name="object 5"/>
          <p:cNvSpPr txBox="1"/>
          <p:nvPr/>
        </p:nvSpPr>
        <p:spPr>
          <a:xfrm>
            <a:off x="3843408" y="7365854"/>
            <a:ext cx="2306955" cy="1714500"/>
          </a:xfrm>
          <a:prstGeom prst="rect">
            <a:avLst/>
          </a:prstGeom>
        </p:spPr>
        <p:txBody>
          <a:bodyPr vert="horz" wrap="square" lIns="0" tIns="78740" rIns="0" bIns="0" rtlCol="0">
            <a:spAutoFit/>
          </a:bodyPr>
          <a:lstStyle/>
          <a:p>
            <a:pPr marL="240665" indent="-227965">
              <a:lnSpc>
                <a:spcPct val="100000"/>
              </a:lnSpc>
              <a:spcBef>
                <a:spcPts val="620"/>
              </a:spcBef>
              <a:buChar char="•"/>
              <a:tabLst>
                <a:tab pos="240665" algn="l"/>
              </a:tabLst>
            </a:pPr>
            <a:r>
              <a:rPr sz="1150" dirty="0">
                <a:solidFill>
                  <a:srgbClr val="231F20"/>
                </a:solidFill>
                <a:latin typeface="Montserrat"/>
                <a:cs typeface="Montserrat"/>
              </a:rPr>
              <a:t>Sports</a:t>
            </a:r>
            <a:r>
              <a:rPr sz="1150" spc="-30" dirty="0">
                <a:solidFill>
                  <a:srgbClr val="231F20"/>
                </a:solidFill>
                <a:latin typeface="Montserrat"/>
                <a:cs typeface="Montserrat"/>
              </a:rPr>
              <a:t> </a:t>
            </a:r>
            <a:r>
              <a:rPr sz="1150" dirty="0">
                <a:solidFill>
                  <a:srgbClr val="231F20"/>
                </a:solidFill>
                <a:latin typeface="Montserrat"/>
                <a:cs typeface="Montserrat"/>
              </a:rPr>
              <a:t>Event</a:t>
            </a:r>
            <a:r>
              <a:rPr sz="1150" spc="-25" dirty="0">
                <a:solidFill>
                  <a:srgbClr val="231F20"/>
                </a:solidFill>
                <a:latin typeface="Montserrat"/>
                <a:cs typeface="Montserrat"/>
              </a:rPr>
              <a:t> </a:t>
            </a:r>
            <a:r>
              <a:rPr sz="1150" spc="-10" dirty="0">
                <a:solidFill>
                  <a:srgbClr val="231F20"/>
                </a:solidFill>
                <a:latin typeface="Montserrat"/>
                <a:cs typeface="Montserrat"/>
              </a:rPr>
              <a:t>Co-Ordinator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Analysis</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Management</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 </a:t>
            </a:r>
            <a:r>
              <a:rPr sz="1150" spc="-10" dirty="0">
                <a:solidFill>
                  <a:srgbClr val="231F20"/>
                </a:solidFill>
                <a:latin typeface="Montserrat"/>
                <a:cs typeface="Montserrat"/>
              </a:rPr>
              <a:t>Development</a:t>
            </a:r>
            <a:r>
              <a:rPr sz="1150" dirty="0">
                <a:solidFill>
                  <a:srgbClr val="231F20"/>
                </a:solidFill>
                <a:latin typeface="Montserrat"/>
                <a:cs typeface="Montserrat"/>
              </a:rPr>
              <a:t> </a:t>
            </a:r>
            <a:r>
              <a:rPr sz="1150" spc="-10" dirty="0">
                <a:solidFill>
                  <a:srgbClr val="231F20"/>
                </a:solidFill>
                <a:latin typeface="Montserrat"/>
                <a:cs typeface="Montserrat"/>
              </a:rPr>
              <a:t>Officer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spc="-10" dirty="0">
                <a:solidFill>
                  <a:srgbClr val="231F20"/>
                </a:solidFill>
                <a:latin typeface="Montserrat"/>
                <a:cs typeface="Montserrat"/>
              </a:rPr>
              <a:t>Leisure</a:t>
            </a:r>
            <a:endParaRPr sz="1150" dirty="0">
              <a:latin typeface="Montserrat"/>
              <a:cs typeface="Montserrat"/>
            </a:endParaRPr>
          </a:p>
          <a:p>
            <a:pPr marL="240665" indent="-227965">
              <a:lnSpc>
                <a:spcPct val="100000"/>
              </a:lnSpc>
              <a:spcBef>
                <a:spcPts val="515"/>
              </a:spcBef>
              <a:buChar char="•"/>
              <a:tabLst>
                <a:tab pos="240665" algn="l"/>
              </a:tabLst>
            </a:pPr>
            <a:r>
              <a:rPr sz="1150" dirty="0">
                <a:solidFill>
                  <a:srgbClr val="231F20"/>
                </a:solidFill>
                <a:latin typeface="Montserrat"/>
                <a:cs typeface="Montserrat"/>
              </a:rPr>
              <a:t>Personal</a:t>
            </a:r>
            <a:r>
              <a:rPr sz="1150" spc="-70" dirty="0">
                <a:solidFill>
                  <a:srgbClr val="231F20"/>
                </a:solidFill>
                <a:latin typeface="Montserrat"/>
                <a:cs typeface="Montserrat"/>
              </a:rPr>
              <a:t> </a:t>
            </a:r>
            <a:r>
              <a:rPr sz="1150" spc="-10" dirty="0">
                <a:solidFill>
                  <a:srgbClr val="231F20"/>
                </a:solidFill>
                <a:latin typeface="Montserrat"/>
                <a:cs typeface="Montserrat"/>
              </a:rPr>
              <a:t>Trainer</a:t>
            </a:r>
            <a:endParaRPr sz="1150" dirty="0">
              <a:latin typeface="Montserrat"/>
              <a:cs typeface="Montserrat"/>
            </a:endParaRPr>
          </a:p>
          <a:p>
            <a:pPr marL="240665" indent="-227965">
              <a:lnSpc>
                <a:spcPct val="100000"/>
              </a:lnSpc>
              <a:spcBef>
                <a:spcPts val="520"/>
              </a:spcBef>
              <a:buChar char="•"/>
              <a:tabLst>
                <a:tab pos="240665" algn="l"/>
              </a:tabLst>
            </a:pPr>
            <a:r>
              <a:rPr sz="1150" dirty="0">
                <a:solidFill>
                  <a:srgbClr val="231F20"/>
                </a:solidFill>
                <a:latin typeface="Montserrat"/>
                <a:cs typeface="Montserrat"/>
              </a:rPr>
              <a:t>Sports</a:t>
            </a:r>
            <a:r>
              <a:rPr sz="1150" spc="-15" dirty="0">
                <a:solidFill>
                  <a:srgbClr val="231F20"/>
                </a:solidFill>
                <a:latin typeface="Montserrat"/>
                <a:cs typeface="Montserrat"/>
              </a:rPr>
              <a:t> </a:t>
            </a:r>
            <a:r>
              <a:rPr sz="1150" spc="-10" dirty="0">
                <a:solidFill>
                  <a:srgbClr val="231F20"/>
                </a:solidFill>
                <a:latin typeface="Montserrat"/>
                <a:cs typeface="Montserrat"/>
              </a:rPr>
              <a:t>Coach</a:t>
            </a:r>
            <a:endParaRPr sz="1150" dirty="0">
              <a:latin typeface="Montserrat"/>
              <a:cs typeface="Montserra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BTEC</a:t>
            </a:r>
            <a:r>
              <a:rPr spc="-110" dirty="0"/>
              <a:t> </a:t>
            </a:r>
            <a:r>
              <a:rPr dirty="0"/>
              <a:t>Creative</a:t>
            </a:r>
            <a:r>
              <a:rPr spc="-110" dirty="0"/>
              <a:t> </a:t>
            </a:r>
            <a:r>
              <a:rPr dirty="0"/>
              <a:t>Media</a:t>
            </a:r>
            <a:r>
              <a:rPr spc="-110" dirty="0"/>
              <a:t> </a:t>
            </a:r>
            <a:r>
              <a:rPr dirty="0"/>
              <a:t>Production</a:t>
            </a:r>
            <a:r>
              <a:rPr spc="-110" dirty="0"/>
              <a:t> </a:t>
            </a:r>
            <a:r>
              <a:rPr spc="-10" dirty="0"/>
              <a:t>(Media)</a:t>
            </a:r>
          </a:p>
        </p:txBody>
      </p:sp>
      <p:sp>
        <p:nvSpPr>
          <p:cNvPr id="4" name="object 4"/>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65620" cy="73780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20" dirty="0">
                <a:solidFill>
                  <a:srgbClr val="231F20"/>
                </a:solidFill>
                <a:latin typeface="Montserrat"/>
                <a:cs typeface="Montserrat"/>
              </a:rPr>
              <a:t>Morris-</a:t>
            </a:r>
            <a:r>
              <a:rPr sz="1150" spc="-10" dirty="0">
                <a:solidFill>
                  <a:srgbClr val="231F20"/>
                </a:solidFill>
                <a:latin typeface="Montserrat"/>
                <a:cs typeface="Montserrat"/>
              </a:rPr>
              <a:t>Ashman</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dirty="0">
              <a:latin typeface="Montserrat"/>
              <a:cs typeface="Montserrat"/>
            </a:endParaRPr>
          </a:p>
          <a:p>
            <a:pPr marL="12700" marR="120014">
              <a:lnSpc>
                <a:spcPct val="108700"/>
              </a:lnSpc>
            </a:pPr>
            <a:r>
              <a:rPr sz="1150" spc="-10" dirty="0">
                <a:solidFill>
                  <a:srgbClr val="231F20"/>
                </a:solidFill>
                <a:latin typeface="Montserrat"/>
                <a:cs typeface="Montserrat"/>
              </a:rPr>
              <a:t>To</a:t>
            </a:r>
            <a:r>
              <a:rPr sz="1150" spc="-35" dirty="0">
                <a:solidFill>
                  <a:srgbClr val="231F20"/>
                </a:solidFill>
                <a:latin typeface="Montserrat"/>
                <a:cs typeface="Montserrat"/>
              </a:rPr>
              <a:t> </a:t>
            </a:r>
            <a:r>
              <a:rPr sz="1150" spc="-10" dirty="0">
                <a:solidFill>
                  <a:srgbClr val="231F20"/>
                </a:solidFill>
                <a:latin typeface="Montserrat"/>
                <a:cs typeface="Montserrat"/>
              </a:rPr>
              <a:t>succeed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Creative</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dirty="0">
                <a:solidFill>
                  <a:srgbClr val="231F20"/>
                </a:solidFill>
                <a:latin typeface="Montserrat"/>
                <a:cs typeface="Montserrat"/>
              </a:rPr>
              <a:t>Production</a:t>
            </a:r>
            <a:r>
              <a:rPr sz="1150" spc="-35" dirty="0">
                <a:solidFill>
                  <a:srgbClr val="231F20"/>
                </a:solidFill>
                <a:latin typeface="Montserrat"/>
                <a:cs typeface="Montserrat"/>
              </a:rPr>
              <a:t> </a:t>
            </a:r>
            <a:r>
              <a:rPr sz="1150" dirty="0">
                <a:solidFill>
                  <a:srgbClr val="231F20"/>
                </a:solidFill>
                <a:latin typeface="Montserrat"/>
                <a:cs typeface="Montserrat"/>
              </a:rPr>
              <a:t>you</a:t>
            </a:r>
            <a:r>
              <a:rPr sz="1150" spc="-30" dirty="0">
                <a:solidFill>
                  <a:srgbClr val="231F20"/>
                </a:solidFill>
                <a:latin typeface="Montserrat"/>
                <a:cs typeface="Montserrat"/>
              </a:rPr>
              <a:t> </a:t>
            </a:r>
            <a:r>
              <a:rPr sz="1150" dirty="0">
                <a:solidFill>
                  <a:srgbClr val="231F20"/>
                </a:solidFill>
                <a:latin typeface="Montserrat"/>
                <a:cs typeface="Montserrat"/>
              </a:rPr>
              <a:t>will</a:t>
            </a:r>
            <a:r>
              <a:rPr sz="1150" spc="-35" dirty="0">
                <a:solidFill>
                  <a:srgbClr val="231F20"/>
                </a:solidFill>
                <a:latin typeface="Montserrat"/>
                <a:cs typeface="Montserrat"/>
              </a:rPr>
              <a:t> </a:t>
            </a:r>
            <a:r>
              <a:rPr sz="1150" dirty="0">
                <a:solidFill>
                  <a:srgbClr val="231F20"/>
                </a:solidFill>
                <a:latin typeface="Montserrat"/>
                <a:cs typeface="Montserrat"/>
              </a:rPr>
              <a:t>need</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have</a:t>
            </a:r>
            <a:r>
              <a:rPr sz="1150" spc="-30" dirty="0">
                <a:solidFill>
                  <a:srgbClr val="231F20"/>
                </a:solidFill>
                <a:latin typeface="Montserrat"/>
                <a:cs typeface="Montserrat"/>
              </a:rPr>
              <a:t> </a:t>
            </a:r>
            <a:r>
              <a:rPr sz="1150" dirty="0">
                <a:solidFill>
                  <a:srgbClr val="231F20"/>
                </a:solidFill>
                <a:latin typeface="Montserrat"/>
                <a:cs typeface="Montserrat"/>
              </a:rPr>
              <a:t>strong</a:t>
            </a:r>
            <a:r>
              <a:rPr sz="1150" spc="-35" dirty="0">
                <a:solidFill>
                  <a:srgbClr val="231F20"/>
                </a:solidFill>
                <a:latin typeface="Montserrat"/>
                <a:cs typeface="Montserrat"/>
              </a:rPr>
              <a:t> </a:t>
            </a:r>
            <a:r>
              <a:rPr sz="1150" dirty="0">
                <a:solidFill>
                  <a:srgbClr val="231F20"/>
                </a:solidFill>
                <a:latin typeface="Montserrat"/>
                <a:cs typeface="Montserrat"/>
              </a:rPr>
              <a:t>analytic</a:t>
            </a:r>
            <a:r>
              <a:rPr sz="1150" spc="-35" dirty="0">
                <a:solidFill>
                  <a:srgbClr val="231F20"/>
                </a:solidFill>
                <a:latin typeface="Montserrat"/>
                <a:cs typeface="Montserrat"/>
              </a:rPr>
              <a:t> </a:t>
            </a:r>
            <a:r>
              <a:rPr sz="1150" spc="-10" dirty="0">
                <a:solidFill>
                  <a:srgbClr val="231F20"/>
                </a:solidFill>
                <a:latin typeface="Montserrat"/>
                <a:cs typeface="Montserrat"/>
              </a:rPr>
              <a:t>skills, competent</a:t>
            </a:r>
            <a:r>
              <a:rPr sz="1150" spc="-5" dirty="0">
                <a:solidFill>
                  <a:srgbClr val="231F20"/>
                </a:solidFill>
                <a:latin typeface="Montserrat"/>
                <a:cs typeface="Montserrat"/>
              </a:rPr>
              <a:t> </a:t>
            </a:r>
            <a:r>
              <a:rPr sz="1150" spc="-10" dirty="0">
                <a:solidFill>
                  <a:srgbClr val="231F20"/>
                </a:solidFill>
                <a:latin typeface="Montserrat"/>
                <a:cs typeface="Montserrat"/>
              </a:rPr>
              <a:t>written</a:t>
            </a:r>
            <a:r>
              <a:rPr sz="1150" spc="-5" dirty="0">
                <a:solidFill>
                  <a:srgbClr val="231F20"/>
                </a:solidFill>
                <a:latin typeface="Montserrat"/>
                <a:cs typeface="Montserrat"/>
              </a:rPr>
              <a:t> </a:t>
            </a:r>
            <a:r>
              <a:rPr sz="1150" spc="-10" dirty="0">
                <a:solidFill>
                  <a:srgbClr val="231F20"/>
                </a:solidFill>
                <a:latin typeface="Montserrat"/>
                <a:cs typeface="Montserrat"/>
              </a:rPr>
              <a:t>expression</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passion</a:t>
            </a:r>
            <a:r>
              <a:rPr sz="1150" spc="-5" dirty="0">
                <a:solidFill>
                  <a:srgbClr val="231F20"/>
                </a:solidFill>
                <a:latin typeface="Montserrat"/>
                <a:cs typeface="Montserrat"/>
              </a:rPr>
              <a:t> </a:t>
            </a:r>
            <a:r>
              <a:rPr sz="1150" dirty="0">
                <a:solidFill>
                  <a:srgbClr val="231F20"/>
                </a:solidFill>
                <a:latin typeface="Montserrat"/>
                <a:cs typeface="Montserrat"/>
              </a:rPr>
              <a:t>for </a:t>
            </a:r>
            <a:r>
              <a:rPr sz="1150" spc="-10" dirty="0">
                <a:solidFill>
                  <a:srgbClr val="231F20"/>
                </a:solidFill>
                <a:latin typeface="Montserrat"/>
                <a:cs typeface="Montserrat"/>
              </a:rPr>
              <a:t>photography</a:t>
            </a:r>
            <a:r>
              <a:rPr sz="1150" spc="-5"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videography.</a:t>
            </a:r>
            <a:r>
              <a:rPr sz="1150" spc="-5" dirty="0">
                <a:solidFill>
                  <a:srgbClr val="231F20"/>
                </a:solidFill>
                <a:latin typeface="Montserrat"/>
                <a:cs typeface="Montserrat"/>
              </a:rPr>
              <a:t> </a:t>
            </a:r>
            <a:r>
              <a:rPr sz="1150" spc="-10" dirty="0">
                <a:solidFill>
                  <a:srgbClr val="231F20"/>
                </a:solidFill>
                <a:latin typeface="Montserrat"/>
                <a:cs typeface="Montserrat"/>
              </a:rPr>
              <a:t>While </a:t>
            </a:r>
            <a:r>
              <a:rPr sz="1150" dirty="0">
                <a:solidFill>
                  <a:srgbClr val="231F20"/>
                </a:solidFill>
                <a:latin typeface="Montserrat"/>
                <a:cs typeface="Montserrat"/>
              </a:rPr>
              <a:t>some</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editing</a:t>
            </a:r>
            <a:r>
              <a:rPr sz="1150" spc="-25" dirty="0">
                <a:solidFill>
                  <a:srgbClr val="231F20"/>
                </a:solidFill>
                <a:latin typeface="Montserrat"/>
                <a:cs typeface="Montserrat"/>
              </a:rPr>
              <a:t> </a:t>
            </a:r>
            <a:r>
              <a:rPr sz="1150" dirty="0">
                <a:solidFill>
                  <a:srgbClr val="231F20"/>
                </a:solidFill>
                <a:latin typeface="Montserrat"/>
                <a:cs typeface="Montserrat"/>
              </a:rPr>
              <a:t>using</a:t>
            </a:r>
            <a:r>
              <a:rPr sz="1150" spc="-30"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variety</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software</a:t>
            </a:r>
            <a:r>
              <a:rPr sz="1150" spc="-30" dirty="0">
                <a:solidFill>
                  <a:srgbClr val="231F20"/>
                </a:solidFill>
                <a:latin typeface="Montserrat"/>
                <a:cs typeface="Montserrat"/>
              </a:rPr>
              <a:t> </a:t>
            </a:r>
            <a:r>
              <a:rPr sz="1150" dirty="0">
                <a:solidFill>
                  <a:srgbClr val="231F20"/>
                </a:solidFill>
                <a:latin typeface="Montserrat"/>
                <a:cs typeface="Montserrat"/>
              </a:rPr>
              <a:t>such</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Photopea</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PixlR</a:t>
            </a:r>
            <a:r>
              <a:rPr sz="1150" spc="-25" dirty="0">
                <a:solidFill>
                  <a:srgbClr val="231F20"/>
                </a:solidFill>
                <a:latin typeface="Montserrat"/>
                <a:cs typeface="Montserrat"/>
              </a:rPr>
              <a:t> </a:t>
            </a:r>
            <a:r>
              <a:rPr sz="1150" dirty="0">
                <a:solidFill>
                  <a:srgbClr val="231F20"/>
                </a:solidFill>
                <a:latin typeface="Montserrat"/>
                <a:cs typeface="Montserrat"/>
              </a:rPr>
              <a:t>would</a:t>
            </a:r>
            <a:r>
              <a:rPr sz="1150" spc="-30" dirty="0">
                <a:solidFill>
                  <a:srgbClr val="231F20"/>
                </a:solidFill>
                <a:latin typeface="Montserrat"/>
                <a:cs typeface="Montserrat"/>
              </a:rPr>
              <a:t> </a:t>
            </a:r>
            <a:r>
              <a:rPr sz="1150" spc="-25" dirty="0">
                <a:solidFill>
                  <a:srgbClr val="231F20"/>
                </a:solidFill>
                <a:latin typeface="Montserrat"/>
                <a:cs typeface="Montserrat"/>
              </a:rPr>
              <a:t>be </a:t>
            </a:r>
            <a:r>
              <a:rPr sz="1150" dirty="0">
                <a:solidFill>
                  <a:srgbClr val="231F20"/>
                </a:solidFill>
                <a:latin typeface="Montserrat"/>
                <a:cs typeface="Montserrat"/>
              </a:rPr>
              <a:t>beneficial,</a:t>
            </a:r>
            <a:r>
              <a:rPr sz="1150" spc="-10" dirty="0">
                <a:solidFill>
                  <a:srgbClr val="231F20"/>
                </a:solidFill>
                <a:latin typeface="Montserrat"/>
                <a:cs typeface="Montserrat"/>
              </a:rPr>
              <a:t> </a:t>
            </a:r>
            <a:r>
              <a:rPr sz="1150" dirty="0">
                <a:solidFill>
                  <a:srgbClr val="231F20"/>
                </a:solidFill>
                <a:latin typeface="Montserrat"/>
                <a:cs typeface="Montserrat"/>
              </a:rPr>
              <a:t>these</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be</a:t>
            </a:r>
            <a:r>
              <a:rPr sz="1150" spc="-5" dirty="0">
                <a:solidFill>
                  <a:srgbClr val="231F20"/>
                </a:solidFill>
                <a:latin typeface="Montserrat"/>
                <a:cs typeface="Montserrat"/>
              </a:rPr>
              <a:t> </a:t>
            </a:r>
            <a:r>
              <a:rPr sz="1150" spc="-10" dirty="0">
                <a:solidFill>
                  <a:srgbClr val="231F20"/>
                </a:solidFill>
                <a:latin typeface="Montserrat"/>
                <a:cs typeface="Montserrat"/>
              </a:rPr>
              <a:t>covered </a:t>
            </a:r>
            <a:r>
              <a:rPr sz="1150" dirty="0">
                <a:solidFill>
                  <a:srgbClr val="231F20"/>
                </a:solidFill>
                <a:latin typeface="Montserrat"/>
                <a:cs typeface="Montserrat"/>
              </a:rPr>
              <a:t>within</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course.</a:t>
            </a:r>
            <a:endParaRPr sz="1150" dirty="0">
              <a:latin typeface="Montserrat"/>
              <a:cs typeface="Montserrat"/>
            </a:endParaRPr>
          </a:p>
          <a:p>
            <a:pPr>
              <a:lnSpc>
                <a:spcPct val="100000"/>
              </a:lnSpc>
              <a:spcBef>
                <a:spcPts val="215"/>
              </a:spcBef>
            </a:pPr>
            <a:endParaRPr sz="1150" dirty="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dirty="0">
              <a:latin typeface="Montserrat"/>
              <a:cs typeface="Montserrat"/>
            </a:endParaRPr>
          </a:p>
          <a:p>
            <a:pPr marL="12700">
              <a:lnSpc>
                <a:spcPct val="100000"/>
              </a:lnSpc>
              <a:spcBef>
                <a:spcPts val="120"/>
              </a:spcBef>
            </a:pPr>
            <a:r>
              <a:rPr sz="1150" dirty="0">
                <a:solidFill>
                  <a:srgbClr val="231F20"/>
                </a:solidFill>
                <a:latin typeface="Montserrat"/>
                <a:cs typeface="Montserrat"/>
              </a:rPr>
              <a:t>There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components</a:t>
            </a:r>
            <a:r>
              <a:rPr sz="1150" spc="-20" dirty="0">
                <a:solidFill>
                  <a:srgbClr val="231F20"/>
                </a:solidFill>
                <a:latin typeface="Montserrat"/>
                <a:cs typeface="Montserrat"/>
              </a:rPr>
              <a:t> </a:t>
            </a:r>
            <a:r>
              <a:rPr sz="1150" spc="-10" dirty="0">
                <a:solidFill>
                  <a:srgbClr val="231F20"/>
                </a:solidFill>
                <a:latin typeface="Montserrat"/>
                <a:cs typeface="Montserrat"/>
              </a:rPr>
              <a:t>completed</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duration</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spc="-10" dirty="0">
                <a:solidFill>
                  <a:srgbClr val="231F20"/>
                </a:solidFill>
                <a:latin typeface="Montserrat"/>
                <a:cs typeface="Montserrat"/>
              </a:rPr>
              <a:t>course.</a:t>
            </a:r>
            <a:endParaRPr sz="1150" dirty="0">
              <a:latin typeface="Montserrat"/>
              <a:cs typeface="Montserrat"/>
            </a:endParaRPr>
          </a:p>
          <a:p>
            <a:pPr marL="12700" marR="5080">
              <a:lnSpc>
                <a:spcPct val="108700"/>
              </a:lnSpc>
            </a:pPr>
            <a:r>
              <a:rPr sz="1150" spc="-1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1</a:t>
            </a:r>
            <a:r>
              <a:rPr sz="1150" spc="-10" dirty="0">
                <a:solidFill>
                  <a:srgbClr val="231F20"/>
                </a:solidFill>
                <a:latin typeface="Montserrat"/>
                <a:cs typeface="Montserrat"/>
              </a:rPr>
              <a:t> requires extensive research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review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variety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Media</a:t>
            </a:r>
            <a:r>
              <a:rPr sz="1150" spc="-10" dirty="0">
                <a:solidFill>
                  <a:srgbClr val="231F20"/>
                </a:solidFill>
                <a:latin typeface="Montserrat"/>
                <a:cs typeface="Montserrat"/>
              </a:rPr>
              <a:t> Products</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spc="-10" dirty="0">
                <a:solidFill>
                  <a:srgbClr val="231F20"/>
                </a:solidFill>
                <a:latin typeface="Montserrat"/>
                <a:cs typeface="Montserrat"/>
              </a:rPr>
              <a:t>whatever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has</a:t>
            </a:r>
            <a:r>
              <a:rPr sz="1150" spc="-15" dirty="0">
                <a:solidFill>
                  <a:srgbClr val="231F20"/>
                </a:solidFill>
                <a:latin typeface="Montserrat"/>
                <a:cs typeface="Montserrat"/>
              </a:rPr>
              <a:t> </a:t>
            </a:r>
            <a:r>
              <a:rPr sz="1150" dirty="0">
                <a:solidFill>
                  <a:srgbClr val="231F20"/>
                </a:solidFill>
                <a:latin typeface="Montserrat"/>
                <a:cs typeface="Montserrat"/>
              </a:rPr>
              <a:t>been</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examining board.</a:t>
            </a:r>
            <a:endParaRPr sz="1150" dirty="0">
              <a:latin typeface="Montserrat"/>
              <a:cs typeface="Montserrat"/>
            </a:endParaRPr>
          </a:p>
          <a:p>
            <a:pPr marL="12700" marR="113664">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use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5090" algn="just">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3</a:t>
            </a:r>
            <a:r>
              <a:rPr sz="1150" spc="-20" dirty="0">
                <a:solidFill>
                  <a:srgbClr val="231F20"/>
                </a:solidFill>
                <a:latin typeface="Montserrat"/>
                <a:cs typeface="Montserrat"/>
              </a:rPr>
              <a:t> </a:t>
            </a:r>
            <a:r>
              <a:rPr sz="1150" dirty="0">
                <a:solidFill>
                  <a:srgbClr val="231F20"/>
                </a:solidFill>
                <a:latin typeface="Montserrat"/>
                <a:cs typeface="Montserrat"/>
              </a:rPr>
              <a:t>also</a:t>
            </a:r>
            <a:r>
              <a:rPr sz="1150" spc="-25" dirty="0">
                <a:solidFill>
                  <a:srgbClr val="231F20"/>
                </a:solidFill>
                <a:latin typeface="Montserrat"/>
                <a:cs typeface="Montserrat"/>
              </a:rPr>
              <a:t> </a:t>
            </a:r>
            <a:r>
              <a:rPr sz="1150" spc="-10" dirty="0">
                <a:solidFill>
                  <a:srgbClr val="231F20"/>
                </a:solidFill>
                <a:latin typeface="Montserrat"/>
                <a:cs typeface="Montserrat"/>
              </a:rPr>
              <a:t>requires</a:t>
            </a:r>
            <a:r>
              <a:rPr sz="1150" spc="-20" dirty="0">
                <a:solidFill>
                  <a:srgbClr val="231F20"/>
                </a:solidFill>
                <a:latin typeface="Montserrat"/>
                <a:cs typeface="Montserrat"/>
              </a:rPr>
              <a:t> </a:t>
            </a:r>
            <a:r>
              <a:rPr sz="1150" dirty="0">
                <a:solidFill>
                  <a:srgbClr val="231F20"/>
                </a:solidFill>
                <a:latin typeface="Montserrat"/>
                <a:cs typeface="Montserrat"/>
              </a:rPr>
              <a:t>some</a:t>
            </a:r>
            <a:r>
              <a:rPr sz="1150" spc="-25" dirty="0">
                <a:solidFill>
                  <a:srgbClr val="231F20"/>
                </a:solidFill>
                <a:latin typeface="Montserrat"/>
                <a:cs typeface="Montserrat"/>
              </a:rPr>
              <a:t> </a:t>
            </a:r>
            <a:r>
              <a:rPr sz="1150" dirty="0">
                <a:solidFill>
                  <a:srgbClr val="231F20"/>
                </a:solidFill>
                <a:latin typeface="Montserrat"/>
                <a:cs typeface="Montserrat"/>
              </a:rPr>
              <a:t>focused</a:t>
            </a:r>
            <a:r>
              <a:rPr sz="1150" spc="-20" dirty="0">
                <a:solidFill>
                  <a:srgbClr val="231F20"/>
                </a:solidFill>
                <a:latin typeface="Montserrat"/>
                <a:cs typeface="Montserrat"/>
              </a:rPr>
              <a:t> </a:t>
            </a:r>
            <a:r>
              <a:rPr sz="1150" spc="-10" dirty="0">
                <a:solidFill>
                  <a:srgbClr val="231F20"/>
                </a:solidFill>
                <a:latin typeface="Montserrat"/>
                <a:cs typeface="Montserrat"/>
              </a:rPr>
              <a:t>research,</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use</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spc="-10" dirty="0">
                <a:solidFill>
                  <a:srgbClr val="231F20"/>
                </a:solidFill>
                <a:latin typeface="Montserrat"/>
                <a:cs typeface="Montserrat"/>
              </a:rPr>
              <a:t>photography/videography</a:t>
            </a:r>
            <a:r>
              <a:rPr sz="1150" spc="-20" dirty="0">
                <a:solidFill>
                  <a:srgbClr val="231F20"/>
                </a:solidFill>
                <a:latin typeface="Montserrat"/>
                <a:cs typeface="Montserrat"/>
              </a:rPr>
              <a:t> </a:t>
            </a:r>
            <a:r>
              <a:rPr sz="1150" spc="-25" dirty="0">
                <a:solidFill>
                  <a:srgbClr val="231F20"/>
                </a:solidFill>
                <a:latin typeface="Montserrat"/>
                <a:cs typeface="Montserrat"/>
              </a:rPr>
              <a:t>and </a:t>
            </a:r>
            <a:r>
              <a:rPr sz="1150" spc="-10" dirty="0">
                <a:solidFill>
                  <a:srgbClr val="231F20"/>
                </a:solidFill>
                <a:latin typeface="Montserrat"/>
                <a:cs typeface="Montserrat"/>
              </a:rPr>
              <a:t>evaluative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spc="-10" dirty="0">
                <a:solidFill>
                  <a:srgbClr val="231F20"/>
                </a:solidFill>
                <a:latin typeface="Montserrat"/>
                <a:cs typeface="Montserrat"/>
              </a:rPr>
              <a:t>create</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Media</a:t>
            </a:r>
            <a:r>
              <a:rPr sz="1150" spc="-20" dirty="0">
                <a:solidFill>
                  <a:srgbClr val="231F20"/>
                </a:solidFill>
                <a:latin typeface="Montserrat"/>
                <a:cs typeface="Montserrat"/>
              </a:rPr>
              <a:t> </a:t>
            </a:r>
            <a:r>
              <a:rPr sz="1150" dirty="0">
                <a:solidFill>
                  <a:srgbClr val="231F20"/>
                </a:solidFill>
                <a:latin typeface="Montserrat"/>
                <a:cs typeface="Montserrat"/>
              </a:rPr>
              <a:t>Product</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choosing</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industry</a:t>
            </a:r>
            <a:r>
              <a:rPr sz="1150" spc="-20" dirty="0">
                <a:solidFill>
                  <a:srgbClr val="231F20"/>
                </a:solidFill>
                <a:latin typeface="Montserrat"/>
                <a:cs typeface="Montserrat"/>
              </a:rPr>
              <a:t> </a:t>
            </a:r>
            <a:r>
              <a:rPr sz="1150" dirty="0">
                <a:solidFill>
                  <a:srgbClr val="231F20"/>
                </a:solidFill>
                <a:latin typeface="Montserrat"/>
                <a:cs typeface="Montserrat"/>
              </a:rPr>
              <a:t>standards</a:t>
            </a:r>
            <a:r>
              <a:rPr lang="en-GB" sz="1150" dirty="0">
                <a:solidFill>
                  <a:srgbClr val="231F20"/>
                </a:solidFill>
                <a:latin typeface="Montserrat"/>
                <a:cs typeface="Montserrat"/>
              </a:rPr>
              <a:t>,</a:t>
            </a:r>
            <a:r>
              <a:rPr sz="1150" spc="-2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spc="-10" dirty="0">
                <a:solidFill>
                  <a:srgbClr val="231F20"/>
                </a:solidFill>
                <a:latin typeface="Montserrat"/>
                <a:cs typeface="Montserrat"/>
              </a:rPr>
              <a:t>keeping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theme</a:t>
            </a:r>
            <a:r>
              <a:rPr sz="1150" spc="-10" dirty="0">
                <a:solidFill>
                  <a:srgbClr val="231F20"/>
                </a:solidFill>
                <a:latin typeface="Montserrat"/>
                <a:cs typeface="Montserrat"/>
              </a:rPr>
              <a:t> </a:t>
            </a:r>
            <a:r>
              <a:rPr sz="1150" dirty="0">
                <a:solidFill>
                  <a:srgbClr val="231F20"/>
                </a:solidFill>
                <a:latin typeface="Montserrat"/>
                <a:cs typeface="Montserrat"/>
              </a:rPr>
              <a:t>assigned</a:t>
            </a:r>
            <a:r>
              <a:rPr sz="1150" spc="-10" dirty="0">
                <a:solidFill>
                  <a:srgbClr val="231F20"/>
                </a:solidFill>
                <a:latin typeface="Montserrat"/>
                <a:cs typeface="Montserrat"/>
              </a:rPr>
              <a:t> </a:t>
            </a:r>
            <a:r>
              <a:rPr sz="1150" dirty="0">
                <a:solidFill>
                  <a:srgbClr val="231F20"/>
                </a:solidFill>
                <a:latin typeface="Montserrat"/>
                <a:cs typeface="Montserrat"/>
              </a:rPr>
              <a:t>by</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examining body.</a:t>
            </a:r>
            <a:endParaRPr sz="1150" dirty="0">
              <a:latin typeface="Montserrat"/>
              <a:cs typeface="Montserrat"/>
            </a:endParaRPr>
          </a:p>
          <a:p>
            <a:pPr marL="12700" marR="87630" algn="just">
              <a:lnSpc>
                <a:spcPct val="108700"/>
              </a:lnSpc>
            </a:pPr>
            <a:r>
              <a:rPr sz="1150" dirty="0">
                <a:solidFill>
                  <a:srgbClr val="231F20"/>
                </a:solidFill>
                <a:latin typeface="Montserrat"/>
                <a:cs typeface="Montserrat"/>
              </a:rPr>
              <a:t>All</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these</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done</a:t>
            </a:r>
            <a:r>
              <a:rPr sz="1150" spc="-25" dirty="0">
                <a:solidFill>
                  <a:srgbClr val="231F20"/>
                </a:solidFill>
                <a:latin typeface="Montserrat"/>
                <a:cs typeface="Montserrat"/>
              </a:rPr>
              <a:t> </a:t>
            </a:r>
            <a:r>
              <a:rPr sz="1150" dirty="0">
                <a:solidFill>
                  <a:srgbClr val="231F20"/>
                </a:solidFill>
                <a:latin typeface="Montserrat"/>
                <a:cs typeface="Montserrat"/>
              </a:rPr>
              <a:t>under</a:t>
            </a:r>
            <a:r>
              <a:rPr sz="1150" spc="-25" dirty="0">
                <a:solidFill>
                  <a:srgbClr val="231F20"/>
                </a:solidFill>
                <a:latin typeface="Montserrat"/>
                <a:cs typeface="Montserrat"/>
              </a:rPr>
              <a:t> </a:t>
            </a:r>
            <a:r>
              <a:rPr sz="1150" dirty="0">
                <a:solidFill>
                  <a:srgbClr val="231F20"/>
                </a:solidFill>
                <a:latin typeface="Montserrat"/>
                <a:cs typeface="Montserrat"/>
              </a:rPr>
              <a:t>exam</a:t>
            </a:r>
            <a:r>
              <a:rPr sz="1150" spc="-25" dirty="0">
                <a:solidFill>
                  <a:srgbClr val="231F20"/>
                </a:solidFill>
                <a:latin typeface="Montserrat"/>
                <a:cs typeface="Montserrat"/>
              </a:rPr>
              <a:t> </a:t>
            </a:r>
            <a:r>
              <a:rPr sz="1150" spc="-10" dirty="0">
                <a:solidFill>
                  <a:srgbClr val="231F20"/>
                </a:solidFill>
                <a:latin typeface="Montserrat"/>
                <a:cs typeface="Montserrat"/>
              </a:rPr>
              <a:t>conditions.</a:t>
            </a:r>
            <a:r>
              <a:rPr sz="1150" spc="-25" dirty="0">
                <a:solidFill>
                  <a:srgbClr val="231F20"/>
                </a:solidFill>
                <a:latin typeface="Montserrat"/>
                <a:cs typeface="Montserrat"/>
              </a:rPr>
              <a:t> </a:t>
            </a:r>
            <a:r>
              <a:rPr sz="1150" spc="-10" dirty="0">
                <a:solidFill>
                  <a:srgbClr val="231F20"/>
                </a:solidFill>
                <a:latin typeface="Montserrat"/>
                <a:cs typeface="Montserrat"/>
              </a:rPr>
              <a:t>To</a:t>
            </a:r>
            <a:r>
              <a:rPr sz="1150" spc="-25" dirty="0">
                <a:solidFill>
                  <a:srgbClr val="231F20"/>
                </a:solidFill>
                <a:latin typeface="Montserrat"/>
                <a:cs typeface="Montserrat"/>
              </a:rPr>
              <a:t> </a:t>
            </a:r>
            <a:r>
              <a:rPr sz="1150" spc="-10" dirty="0">
                <a:solidFill>
                  <a:srgbClr val="231F20"/>
                </a:solidFill>
                <a:latin typeface="Montserrat"/>
                <a:cs typeface="Montserrat"/>
              </a:rPr>
              <a:t>excel</a:t>
            </a:r>
            <a:r>
              <a:rPr sz="1150" spc="-25" dirty="0">
                <a:solidFill>
                  <a:srgbClr val="231F20"/>
                </a:solidFill>
                <a:latin typeface="Montserrat"/>
                <a:cs typeface="Montserrat"/>
              </a:rPr>
              <a:t> </a:t>
            </a:r>
            <a:r>
              <a:rPr sz="1150" dirty="0">
                <a:solidFill>
                  <a:srgbClr val="231F20"/>
                </a:solidFill>
                <a:latin typeface="Montserrat"/>
                <a:cs typeface="Montserrat"/>
              </a:rPr>
              <a:t>at</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production</a:t>
            </a:r>
            <a:r>
              <a:rPr sz="1150" spc="-25" dirty="0">
                <a:solidFill>
                  <a:srgbClr val="231F20"/>
                </a:solidFill>
                <a:latin typeface="Montserrat"/>
                <a:cs typeface="Montserrat"/>
              </a:rPr>
              <a:t> </a:t>
            </a:r>
            <a:r>
              <a:rPr sz="1150" dirty="0">
                <a:solidFill>
                  <a:srgbClr val="231F20"/>
                </a:solidFill>
                <a:latin typeface="Montserrat"/>
                <a:cs typeface="Montserrat"/>
              </a:rPr>
              <a:t>pieces,</a:t>
            </a:r>
            <a:r>
              <a:rPr sz="1150" spc="-25" dirty="0">
                <a:solidFill>
                  <a:srgbClr val="231F20"/>
                </a:solidFill>
                <a:latin typeface="Montserrat"/>
                <a:cs typeface="Montserrat"/>
              </a:rPr>
              <a:t> </a:t>
            </a:r>
            <a:r>
              <a:rPr sz="1150" dirty="0">
                <a:solidFill>
                  <a:srgbClr val="231F20"/>
                </a:solidFill>
                <a:latin typeface="Montserrat"/>
                <a:cs typeface="Montserrat"/>
              </a:rPr>
              <a:t>precision</a:t>
            </a:r>
            <a:r>
              <a:rPr sz="1150" spc="-25" dirty="0">
                <a:solidFill>
                  <a:srgbClr val="231F20"/>
                </a:solidFill>
                <a:latin typeface="Montserrat"/>
                <a:cs typeface="Montserrat"/>
              </a:rPr>
              <a:t> and </a:t>
            </a:r>
            <a:r>
              <a:rPr sz="1150" dirty="0">
                <a:solidFill>
                  <a:srgbClr val="231F20"/>
                </a:solidFill>
                <a:latin typeface="Montserrat"/>
                <a:cs typeface="Montserrat"/>
              </a:rPr>
              <a:t>willingness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adjust</a:t>
            </a:r>
            <a:r>
              <a:rPr sz="1150" spc="-30"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spc="-10" dirty="0">
                <a:solidFill>
                  <a:srgbClr val="231F20"/>
                </a:solidFill>
                <a:latin typeface="Montserrat"/>
                <a:cs typeface="Montserrat"/>
              </a:rPr>
              <a:t>important.</a:t>
            </a:r>
            <a:endParaRPr sz="1150" dirty="0">
              <a:latin typeface="Montserrat"/>
              <a:cs typeface="Montserrat"/>
            </a:endParaRPr>
          </a:p>
          <a:p>
            <a:pPr>
              <a:lnSpc>
                <a:spcPct val="100000"/>
              </a:lnSpc>
              <a:spcBef>
                <a:spcPts val="220"/>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marR="3594100">
              <a:lnSpc>
                <a:spcPct val="108700"/>
              </a:lnSpc>
            </a:pPr>
            <a:r>
              <a:rPr sz="1150" dirty="0">
                <a:solidFill>
                  <a:srgbClr val="231F20"/>
                </a:solidFill>
                <a:latin typeface="Montserrat"/>
                <a:cs typeface="Montserrat"/>
              </a:rPr>
              <a:t>Creative</a:t>
            </a:r>
            <a:r>
              <a:rPr sz="1150" spc="-55" dirty="0">
                <a:solidFill>
                  <a:srgbClr val="231F20"/>
                </a:solidFill>
                <a:latin typeface="Montserrat"/>
                <a:cs typeface="Montserrat"/>
              </a:rPr>
              <a:t> </a:t>
            </a:r>
            <a:r>
              <a:rPr sz="1150" dirty="0">
                <a:solidFill>
                  <a:srgbClr val="231F20"/>
                </a:solidFill>
                <a:latin typeface="Montserrat"/>
                <a:cs typeface="Montserrat"/>
              </a:rPr>
              <a:t>Media</a:t>
            </a:r>
            <a:r>
              <a:rPr sz="1150" spc="-55" dirty="0">
                <a:solidFill>
                  <a:srgbClr val="231F20"/>
                </a:solidFill>
                <a:latin typeface="Montserrat"/>
                <a:cs typeface="Montserrat"/>
              </a:rPr>
              <a:t> </a:t>
            </a:r>
            <a:r>
              <a:rPr sz="1150" dirty="0">
                <a:solidFill>
                  <a:srgbClr val="231F20"/>
                </a:solidFill>
                <a:latin typeface="Montserrat"/>
                <a:cs typeface="Montserrat"/>
              </a:rPr>
              <a:t>Production</a:t>
            </a:r>
            <a:r>
              <a:rPr sz="1150" spc="-55" dirty="0">
                <a:solidFill>
                  <a:srgbClr val="231F20"/>
                </a:solidFill>
                <a:latin typeface="Montserrat"/>
                <a:cs typeface="Montserrat"/>
              </a:rPr>
              <a:t> </a:t>
            </a:r>
            <a:r>
              <a:rPr sz="1150" dirty="0">
                <a:solidFill>
                  <a:srgbClr val="231F20"/>
                </a:solidFill>
                <a:latin typeface="Montserrat"/>
                <a:cs typeface="Montserrat"/>
              </a:rPr>
              <a:t>BTEC</a:t>
            </a:r>
            <a:r>
              <a:rPr sz="1150" spc="-55" dirty="0">
                <a:solidFill>
                  <a:srgbClr val="231F20"/>
                </a:solidFill>
                <a:latin typeface="Montserrat"/>
                <a:cs typeface="Montserrat"/>
              </a:rPr>
              <a:t> </a:t>
            </a:r>
            <a:r>
              <a:rPr sz="1150" spc="-10" dirty="0">
                <a:solidFill>
                  <a:srgbClr val="231F20"/>
                </a:solidFill>
                <a:latin typeface="Montserrat"/>
                <a:cs typeface="Montserrat"/>
              </a:rPr>
              <a:t>Tech</a:t>
            </a:r>
            <a:r>
              <a:rPr sz="1150" spc="-55" dirty="0">
                <a:solidFill>
                  <a:srgbClr val="231F20"/>
                </a:solidFill>
                <a:latin typeface="Montserrat"/>
                <a:cs typeface="Montserrat"/>
              </a:rPr>
              <a:t> </a:t>
            </a:r>
            <a:r>
              <a:rPr sz="1150" dirty="0">
                <a:solidFill>
                  <a:srgbClr val="231F20"/>
                </a:solidFill>
                <a:latin typeface="Montserrat"/>
                <a:cs typeface="Montserrat"/>
              </a:rPr>
              <a:t>level</a:t>
            </a:r>
            <a:r>
              <a:rPr sz="1150" spc="-55" dirty="0">
                <a:solidFill>
                  <a:srgbClr val="231F20"/>
                </a:solidFill>
                <a:latin typeface="Montserrat"/>
                <a:cs typeface="Montserrat"/>
              </a:rPr>
              <a:t> </a:t>
            </a:r>
            <a:r>
              <a:rPr sz="1150" spc="-50" dirty="0">
                <a:solidFill>
                  <a:srgbClr val="231F20"/>
                </a:solidFill>
                <a:latin typeface="Montserrat"/>
                <a:cs typeface="Montserrat"/>
              </a:rPr>
              <a:t>3 </a:t>
            </a:r>
            <a:r>
              <a:rPr sz="1150" dirty="0">
                <a:solidFill>
                  <a:srgbClr val="231F20"/>
                </a:solidFill>
                <a:latin typeface="Montserrat"/>
                <a:cs typeface="Montserrat"/>
              </a:rPr>
              <a:t>A</a:t>
            </a:r>
            <a:r>
              <a:rPr sz="1150" spc="-40"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Media</a:t>
            </a:r>
            <a:r>
              <a:rPr sz="1150" spc="-35" dirty="0">
                <a:solidFill>
                  <a:srgbClr val="231F20"/>
                </a:solidFill>
                <a:latin typeface="Montserrat"/>
                <a:cs typeface="Montserrat"/>
              </a:rPr>
              <a:t> </a:t>
            </a:r>
            <a:r>
              <a:rPr sz="1150" spc="-10" dirty="0">
                <a:solidFill>
                  <a:srgbClr val="231F20"/>
                </a:solidFill>
                <a:latin typeface="Montserrat"/>
                <a:cs typeface="Montserrat"/>
              </a:rPr>
              <a:t>Studies</a:t>
            </a:r>
            <a:endParaRPr sz="1150" dirty="0">
              <a:latin typeface="Montserrat"/>
              <a:cs typeface="Montserrat"/>
            </a:endParaRPr>
          </a:p>
          <a:p>
            <a:pPr>
              <a:lnSpc>
                <a:spcPct val="100000"/>
              </a:lnSpc>
              <a:spcBef>
                <a:spcPts val="315"/>
              </a:spcBef>
            </a:pPr>
            <a:endParaRPr sz="1150" dirty="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35" dirty="0">
                <a:solidFill>
                  <a:srgbClr val="231F20"/>
                </a:solidFill>
                <a:latin typeface="Montserrat"/>
                <a:cs typeface="Montserrat"/>
              </a:rPr>
              <a:t> </a:t>
            </a:r>
            <a:r>
              <a:rPr sz="1150" spc="-10" dirty="0">
                <a:solidFill>
                  <a:srgbClr val="231F20"/>
                </a:solidFill>
                <a:latin typeface="Montserrat"/>
                <a:cs typeface="Montserrat"/>
              </a:rPr>
              <a:t>Copywriter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TV/Film</a:t>
            </a:r>
            <a:r>
              <a:rPr sz="1150" spc="-3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Graphic</a:t>
            </a:r>
            <a:r>
              <a:rPr sz="1150" spc="-15" dirty="0">
                <a:solidFill>
                  <a:srgbClr val="231F20"/>
                </a:solidFill>
                <a:latin typeface="Montserrat"/>
                <a:cs typeface="Montserrat"/>
              </a:rPr>
              <a:t> </a:t>
            </a:r>
            <a:r>
              <a:rPr sz="1150" spc="-10" dirty="0">
                <a:solidFill>
                  <a:srgbClr val="231F20"/>
                </a:solidFill>
                <a:latin typeface="Montserrat"/>
                <a:cs typeface="Montserrat"/>
              </a:rPr>
              <a:t>Designer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Animator</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Advertising</a:t>
            </a:r>
            <a:r>
              <a:rPr sz="1150" spc="-20" dirty="0">
                <a:solidFill>
                  <a:srgbClr val="231F20"/>
                </a:solidFill>
                <a:latin typeface="Montserrat"/>
                <a:cs typeface="Montserrat"/>
              </a:rPr>
              <a:t> </a:t>
            </a:r>
            <a:r>
              <a:rPr sz="1150" dirty="0">
                <a:solidFill>
                  <a:srgbClr val="231F20"/>
                </a:solidFill>
                <a:latin typeface="Montserrat"/>
                <a:cs typeface="Montserrat"/>
              </a:rPr>
              <a:t>Art</a:t>
            </a:r>
            <a:r>
              <a:rPr sz="1150" spc="-15" dirty="0">
                <a:solidFill>
                  <a:srgbClr val="231F20"/>
                </a:solidFill>
                <a:latin typeface="Montserrat"/>
                <a:cs typeface="Montserrat"/>
              </a:rPr>
              <a:t> </a:t>
            </a:r>
            <a:r>
              <a:rPr sz="1150" spc="-10" dirty="0">
                <a:solidFill>
                  <a:srgbClr val="231F20"/>
                </a:solidFill>
                <a:latin typeface="Montserrat"/>
                <a:cs typeface="Montserrat"/>
              </a:rPr>
              <a:t>Director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Architectural</a:t>
            </a:r>
            <a:r>
              <a:rPr sz="1150" spc="35" dirty="0">
                <a:solidFill>
                  <a:srgbClr val="231F20"/>
                </a:solidFill>
                <a:latin typeface="Montserrat"/>
                <a:cs typeface="Montserrat"/>
              </a:rPr>
              <a:t> </a:t>
            </a:r>
            <a:r>
              <a:rPr sz="1150" spc="-10" dirty="0">
                <a:solidFill>
                  <a:srgbClr val="231F20"/>
                </a:solidFill>
                <a:latin typeface="Montserrat"/>
                <a:cs typeface="Montserrat"/>
              </a:rPr>
              <a:t>Technician</a:t>
            </a:r>
            <a:endParaRPr sz="1150" dirty="0">
              <a:latin typeface="Montserrat"/>
              <a:cs typeface="Montserrat"/>
            </a:endParaRPr>
          </a:p>
          <a:p>
            <a:pPr marL="240665" indent="-227965">
              <a:lnSpc>
                <a:spcPct val="100000"/>
              </a:lnSpc>
              <a:spcBef>
                <a:spcPts val="220"/>
              </a:spcBef>
              <a:buChar char="•"/>
              <a:tabLst>
                <a:tab pos="240665" algn="l"/>
              </a:tabLst>
            </a:pPr>
            <a:r>
              <a:rPr sz="1150" dirty="0">
                <a:solidFill>
                  <a:srgbClr val="231F20"/>
                </a:solidFill>
                <a:latin typeface="Montserrat"/>
                <a:cs typeface="Montserrat"/>
              </a:rPr>
              <a:t>Art </a:t>
            </a:r>
            <a:r>
              <a:rPr sz="1150" spc="-10" dirty="0">
                <a:solidFill>
                  <a:srgbClr val="231F20"/>
                </a:solidFill>
                <a:latin typeface="Montserrat"/>
                <a:cs typeface="Montserrat"/>
              </a:rPr>
              <a:t>Editor</a:t>
            </a:r>
            <a:endParaRPr sz="1150" dirty="0">
              <a:latin typeface="Montserrat"/>
              <a:cs typeface="Montserrat"/>
            </a:endParaRPr>
          </a:p>
          <a:p>
            <a:pPr marL="240665" indent="-227965">
              <a:lnSpc>
                <a:spcPct val="100000"/>
              </a:lnSpc>
              <a:spcBef>
                <a:spcPts val="220"/>
              </a:spcBef>
              <a:buChar char="•"/>
              <a:tabLst>
                <a:tab pos="240665" algn="l"/>
              </a:tabLst>
            </a:pPr>
            <a:r>
              <a:rPr sz="1150" spc="-10" dirty="0">
                <a:solidFill>
                  <a:srgbClr val="231F20"/>
                </a:solidFill>
                <a:latin typeface="Montserrat"/>
                <a:cs typeface="Montserrat"/>
              </a:rPr>
              <a:t>Journalism</a:t>
            </a:r>
            <a:endParaRPr sz="1150" dirty="0">
              <a:latin typeface="Montserrat"/>
              <a:cs typeface="Montserra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68605">
              <a:lnSpc>
                <a:spcPct val="100000"/>
              </a:lnSpc>
              <a:spcBef>
                <a:spcPts val="100"/>
              </a:spcBef>
            </a:pPr>
            <a:r>
              <a:rPr dirty="0"/>
              <a:t>BTEC</a:t>
            </a:r>
            <a:r>
              <a:rPr spc="-45" dirty="0"/>
              <a:t> </a:t>
            </a:r>
            <a:r>
              <a:rPr dirty="0"/>
              <a:t>Digital</a:t>
            </a:r>
            <a:r>
              <a:rPr spc="-45" dirty="0"/>
              <a:t> </a:t>
            </a:r>
            <a:r>
              <a:rPr spc="-10" dirty="0"/>
              <a:t>Information</a:t>
            </a:r>
            <a:r>
              <a:rPr spc="-40" dirty="0"/>
              <a:t> </a:t>
            </a:r>
            <a:r>
              <a:rPr spc="-10" dirty="0"/>
              <a:t>Technology</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0937"/>
            <a:ext cx="6895465" cy="5739765"/>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Mrs</a:t>
            </a:r>
            <a:r>
              <a:rPr sz="1150" spc="-30" dirty="0">
                <a:solidFill>
                  <a:srgbClr val="231F20"/>
                </a:solidFill>
                <a:latin typeface="Montserrat"/>
                <a:cs typeface="Montserrat"/>
              </a:rPr>
              <a:t> </a:t>
            </a:r>
            <a:r>
              <a:rPr sz="1150" spc="-10" dirty="0">
                <a:solidFill>
                  <a:srgbClr val="231F20"/>
                </a:solidFill>
                <a:latin typeface="Montserrat"/>
                <a:cs typeface="Montserrat"/>
              </a:rPr>
              <a:t>Barnes</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This</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0" dirty="0">
                <a:solidFill>
                  <a:srgbClr val="231F20"/>
                </a:solidFill>
                <a:latin typeface="Montserrat"/>
                <a:cs typeface="Montserrat"/>
              </a:rPr>
              <a:t> </a:t>
            </a:r>
            <a:r>
              <a:rPr sz="1150" dirty="0">
                <a:solidFill>
                  <a:srgbClr val="231F20"/>
                </a:solidFill>
                <a:latin typeface="Montserrat"/>
                <a:cs typeface="Montserrat"/>
              </a:rPr>
              <a:t>students</a:t>
            </a:r>
            <a:r>
              <a:rPr sz="1150" spc="-10" dirty="0">
                <a:solidFill>
                  <a:srgbClr val="231F20"/>
                </a:solidFill>
                <a:latin typeface="Montserrat"/>
                <a:cs typeface="Montserrat"/>
              </a:rPr>
              <a:t> </a:t>
            </a:r>
            <a:r>
              <a:rPr sz="1150" dirty="0">
                <a:solidFill>
                  <a:srgbClr val="231F20"/>
                </a:solidFill>
                <a:latin typeface="Montserrat"/>
                <a:cs typeface="Montserrat"/>
              </a:rPr>
              <a:t>who</a:t>
            </a:r>
            <a:r>
              <a:rPr sz="1150" spc="-10" dirty="0">
                <a:solidFill>
                  <a:srgbClr val="231F20"/>
                </a:solidFill>
                <a:latin typeface="Montserrat"/>
                <a:cs typeface="Montserrat"/>
              </a:rPr>
              <a:t> </a:t>
            </a:r>
            <a:r>
              <a:rPr sz="1150" dirty="0">
                <a:solidFill>
                  <a:srgbClr val="231F20"/>
                </a:solidFill>
                <a:latin typeface="Montserrat"/>
                <a:cs typeface="Montserrat"/>
              </a:rPr>
              <a:t>may</a:t>
            </a:r>
            <a:r>
              <a:rPr sz="1150" spc="-10" dirty="0">
                <a:solidFill>
                  <a:srgbClr val="231F20"/>
                </a:solidFill>
                <a:latin typeface="Montserrat"/>
                <a:cs typeface="Montserrat"/>
              </a:rPr>
              <a:t> </a:t>
            </a:r>
            <a:r>
              <a:rPr sz="1150" dirty="0">
                <a:solidFill>
                  <a:srgbClr val="231F20"/>
                </a:solidFill>
                <a:latin typeface="Montserrat"/>
                <a:cs typeface="Montserrat"/>
              </a:rPr>
              <a:t>want</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start</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Digital</a:t>
            </a:r>
            <a:r>
              <a:rPr sz="1150" spc="-10" dirty="0">
                <a:solidFill>
                  <a:srgbClr val="231F20"/>
                </a:solidFill>
                <a:latin typeface="Montserrat"/>
                <a:cs typeface="Montserrat"/>
              </a:rPr>
              <a:t> Technology.</a:t>
            </a:r>
            <a:endParaRPr sz="1150">
              <a:latin typeface="Montserrat"/>
              <a:cs typeface="Montserrat"/>
            </a:endParaRPr>
          </a:p>
          <a:p>
            <a:pPr marL="12700" marR="264795" algn="just">
              <a:lnSpc>
                <a:spcPct val="108700"/>
              </a:lnSpc>
            </a:pP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is</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ideal</a:t>
            </a:r>
            <a:r>
              <a:rPr sz="1150" spc="-15"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those</a:t>
            </a:r>
            <a:r>
              <a:rPr sz="1150" spc="-15" dirty="0">
                <a:solidFill>
                  <a:srgbClr val="231F20"/>
                </a:solidFill>
                <a:latin typeface="Montserrat"/>
                <a:cs typeface="Montserrat"/>
              </a:rPr>
              <a:t> </a:t>
            </a:r>
            <a:r>
              <a:rPr sz="1150" dirty="0">
                <a:solidFill>
                  <a:srgbClr val="231F20"/>
                </a:solidFill>
                <a:latin typeface="Montserrat"/>
                <a:cs typeface="Montserrat"/>
              </a:rPr>
              <a:t>intending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progress</a:t>
            </a:r>
            <a:r>
              <a:rPr sz="1150" spc="-15" dirty="0">
                <a:solidFill>
                  <a:srgbClr val="231F20"/>
                </a:solidFill>
                <a:latin typeface="Montserrat"/>
                <a:cs typeface="Montserrat"/>
              </a:rPr>
              <a:t> </a:t>
            </a:r>
            <a:r>
              <a:rPr sz="1150" dirty="0">
                <a:solidFill>
                  <a:srgbClr val="231F20"/>
                </a:solidFill>
                <a:latin typeface="Montserrat"/>
                <a:cs typeface="Montserrat"/>
              </a:rPr>
              <a:t>directly</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employment</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spc="-10" dirty="0">
                <a:solidFill>
                  <a:srgbClr val="231F20"/>
                </a:solidFill>
                <a:latin typeface="Montserrat"/>
                <a:cs typeface="Montserrat"/>
              </a:rPr>
              <a:t>Digital Technology, </a:t>
            </a:r>
            <a:r>
              <a:rPr sz="1150" dirty="0">
                <a:solidFill>
                  <a:srgbClr val="231F20"/>
                </a:solidFill>
                <a:latin typeface="Montserrat"/>
                <a:cs typeface="Montserrat"/>
              </a:rPr>
              <a:t>IT</a:t>
            </a:r>
            <a:r>
              <a:rPr sz="1150" spc="-10" dirty="0">
                <a:solidFill>
                  <a:srgbClr val="231F20"/>
                </a:solidFill>
                <a:latin typeface="Montserrat"/>
                <a:cs typeface="Montserrat"/>
              </a:rPr>
              <a:t> </a:t>
            </a:r>
            <a:r>
              <a:rPr sz="1150" dirty="0">
                <a:solidFill>
                  <a:srgbClr val="231F20"/>
                </a:solidFill>
                <a:latin typeface="Montserrat"/>
                <a:cs typeface="Montserrat"/>
              </a:rPr>
              <a:t>or</a:t>
            </a:r>
            <a:r>
              <a:rPr sz="1150" spc="-10"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dirty="0">
                <a:solidFill>
                  <a:srgbClr val="231F20"/>
                </a:solidFill>
                <a:latin typeface="Montserrat"/>
                <a:cs typeface="Montserrat"/>
              </a:rPr>
              <a:t>an</a:t>
            </a:r>
            <a:r>
              <a:rPr sz="1150" spc="-10" dirty="0">
                <a:solidFill>
                  <a:srgbClr val="231F20"/>
                </a:solidFill>
                <a:latin typeface="Montserrat"/>
                <a:cs typeface="Montserrat"/>
              </a:rPr>
              <a:t> </a:t>
            </a:r>
            <a:r>
              <a:rPr sz="1150" dirty="0">
                <a:solidFill>
                  <a:srgbClr val="231F20"/>
                </a:solidFill>
                <a:latin typeface="Montserrat"/>
                <a:cs typeface="Montserrat"/>
              </a:rPr>
              <a:t>IT</a:t>
            </a:r>
            <a:r>
              <a:rPr sz="1150" spc="-10" dirty="0">
                <a:solidFill>
                  <a:srgbClr val="231F20"/>
                </a:solidFill>
                <a:latin typeface="Montserrat"/>
                <a:cs typeface="Montserrat"/>
              </a:rPr>
              <a:t> apprenticeship. </a:t>
            </a:r>
            <a:r>
              <a:rPr sz="1150" dirty="0">
                <a:solidFill>
                  <a:srgbClr val="231F20"/>
                </a:solidFill>
                <a:latin typeface="Montserrat"/>
                <a:cs typeface="Montserrat"/>
              </a:rPr>
              <a:t>This</a:t>
            </a:r>
            <a:r>
              <a:rPr sz="1150" spc="-10" dirty="0">
                <a:solidFill>
                  <a:srgbClr val="231F20"/>
                </a:solidFill>
                <a:latin typeface="Montserrat"/>
                <a:cs typeface="Montserrat"/>
              </a:rPr>
              <a:t> vocational</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provide</a:t>
            </a:r>
            <a:r>
              <a:rPr sz="1150" spc="-10" dirty="0">
                <a:solidFill>
                  <a:srgbClr val="231F20"/>
                </a:solidFill>
                <a:latin typeface="Montserrat"/>
                <a:cs typeface="Montserrat"/>
              </a:rPr>
              <a:t> students </a:t>
            </a:r>
            <a:r>
              <a:rPr sz="1150" dirty="0">
                <a:solidFill>
                  <a:srgbClr val="231F20"/>
                </a:solidFill>
                <a:latin typeface="Montserrat"/>
                <a:cs typeface="Montserrat"/>
              </a:rPr>
              <a:t>with</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needed</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career</a:t>
            </a:r>
            <a:r>
              <a:rPr sz="1150" spc="-10" dirty="0">
                <a:solidFill>
                  <a:srgbClr val="231F20"/>
                </a:solidFill>
                <a:latin typeface="Montserrat"/>
                <a:cs typeface="Montserrat"/>
              </a:rPr>
              <a:t> </a:t>
            </a:r>
            <a:r>
              <a:rPr sz="1150" dirty="0">
                <a:solidFill>
                  <a:srgbClr val="231F20"/>
                </a:solidFill>
                <a:latin typeface="Montserrat"/>
                <a:cs typeface="Montserrat"/>
              </a:rPr>
              <a:t>in</a:t>
            </a:r>
            <a:r>
              <a:rPr sz="1150" spc="-15" dirty="0">
                <a:solidFill>
                  <a:srgbClr val="231F20"/>
                </a:solidFill>
                <a:latin typeface="Montserrat"/>
                <a:cs typeface="Montserrat"/>
              </a:rPr>
              <a:t> </a:t>
            </a:r>
            <a:r>
              <a:rPr sz="1150" dirty="0">
                <a:solidFill>
                  <a:srgbClr val="231F20"/>
                </a:solidFill>
                <a:latin typeface="Montserrat"/>
                <a:cs typeface="Montserrat"/>
              </a:rPr>
              <a:t>this</a:t>
            </a:r>
            <a:r>
              <a:rPr sz="1150" spc="-10" dirty="0">
                <a:solidFill>
                  <a:srgbClr val="231F20"/>
                </a:solidFill>
                <a:latin typeface="Montserrat"/>
                <a:cs typeface="Montserrat"/>
              </a:rPr>
              <a:t> sector.</a:t>
            </a:r>
            <a:endParaRPr sz="1150">
              <a:latin typeface="Montserrat"/>
              <a:cs typeface="Montserrat"/>
            </a:endParaRPr>
          </a:p>
          <a:p>
            <a:pPr marL="12700" marR="5080">
              <a:lnSpc>
                <a:spcPct val="108700"/>
              </a:lnSpc>
            </a:pPr>
            <a:r>
              <a:rPr sz="1150" spc="-1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0" dirty="0">
                <a:solidFill>
                  <a:srgbClr val="231F20"/>
                </a:solidFill>
                <a:latin typeface="Montserrat"/>
                <a:cs typeface="Montserrat"/>
              </a:rPr>
              <a:t> </a:t>
            </a:r>
            <a:r>
              <a:rPr sz="1150" dirty="0">
                <a:solidFill>
                  <a:srgbClr val="231F20"/>
                </a:solidFill>
                <a:latin typeface="Montserrat"/>
                <a:cs typeface="Montserrat"/>
              </a:rPr>
              <a:t>project</a:t>
            </a:r>
            <a:r>
              <a:rPr sz="1150" spc="-10" dirty="0">
                <a:solidFill>
                  <a:srgbClr val="231F20"/>
                </a:solidFill>
                <a:latin typeface="Montserrat"/>
                <a:cs typeface="Montserrat"/>
              </a:rPr>
              <a:t> </a:t>
            </a:r>
            <a:r>
              <a:rPr sz="1150" dirty="0">
                <a:solidFill>
                  <a:srgbClr val="231F20"/>
                </a:solidFill>
                <a:latin typeface="Montserrat"/>
                <a:cs typeface="Montserrat"/>
              </a:rPr>
              <a:t>planning,</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management,</a:t>
            </a:r>
            <a:r>
              <a:rPr sz="1150" spc="-10" dirty="0">
                <a:solidFill>
                  <a:srgbClr val="231F20"/>
                </a:solidFill>
                <a:latin typeface="Montserrat"/>
                <a:cs typeface="Montserrat"/>
              </a:rPr>
              <a:t> </a:t>
            </a:r>
            <a:r>
              <a:rPr sz="1150" dirty="0">
                <a:solidFill>
                  <a:srgbClr val="231F20"/>
                </a:solidFill>
                <a:latin typeface="Montserrat"/>
                <a:cs typeface="Montserrat"/>
              </a:rPr>
              <a:t>data</a:t>
            </a:r>
            <a:r>
              <a:rPr sz="1150" spc="-10" dirty="0">
                <a:solidFill>
                  <a:srgbClr val="231F20"/>
                </a:solidFill>
                <a:latin typeface="Montserrat"/>
                <a:cs typeface="Montserrat"/>
              </a:rPr>
              <a:t> interpretation, </a:t>
            </a:r>
            <a:r>
              <a:rPr sz="1150" dirty="0">
                <a:solidFill>
                  <a:srgbClr val="231F20"/>
                </a:solidFill>
                <a:latin typeface="Montserrat"/>
                <a:cs typeface="Montserrat"/>
              </a:rPr>
              <a:t>data</a:t>
            </a:r>
            <a:r>
              <a:rPr sz="1150" spc="-10" dirty="0">
                <a:solidFill>
                  <a:srgbClr val="231F20"/>
                </a:solidFill>
                <a:latin typeface="Montserrat"/>
                <a:cs typeface="Montserrat"/>
              </a:rPr>
              <a:t> </a:t>
            </a:r>
            <a:r>
              <a:rPr sz="1150" dirty="0">
                <a:solidFill>
                  <a:srgbClr val="231F20"/>
                </a:solidFill>
                <a:latin typeface="Montserrat"/>
                <a:cs typeface="Montserrat"/>
              </a:rPr>
              <a:t>presentation</a:t>
            </a:r>
            <a:r>
              <a:rPr sz="1150" spc="-10"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data</a:t>
            </a:r>
            <a:r>
              <a:rPr sz="1150" spc="-15" dirty="0">
                <a:solidFill>
                  <a:srgbClr val="231F20"/>
                </a:solidFill>
                <a:latin typeface="Montserrat"/>
                <a:cs typeface="Montserrat"/>
              </a:rPr>
              <a:t> </a:t>
            </a:r>
            <a:r>
              <a:rPr sz="1150" dirty="0">
                <a:solidFill>
                  <a:srgbClr val="231F20"/>
                </a:solidFill>
                <a:latin typeface="Montserrat"/>
                <a:cs typeface="Montserrat"/>
              </a:rPr>
              <a:t>protection</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dirty="0">
                <a:solidFill>
                  <a:srgbClr val="231F20"/>
                </a:solidFill>
                <a:latin typeface="Montserrat"/>
                <a:cs typeface="Montserrat"/>
              </a:rPr>
              <a:t>Key</a:t>
            </a:r>
            <a:r>
              <a:rPr sz="1150" spc="-10" dirty="0">
                <a:solidFill>
                  <a:srgbClr val="231F20"/>
                </a:solidFill>
                <a:latin typeface="Montserrat"/>
                <a:cs typeface="Montserrat"/>
              </a:rPr>
              <a:t> </a:t>
            </a:r>
            <a:r>
              <a:rPr sz="1150" dirty="0">
                <a:solidFill>
                  <a:srgbClr val="231F20"/>
                </a:solidFill>
                <a:latin typeface="Montserrat"/>
                <a:cs typeface="Montserrat"/>
              </a:rPr>
              <a:t>Stage</a:t>
            </a:r>
            <a:r>
              <a:rPr sz="1150" spc="-15"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0" dirty="0">
                <a:solidFill>
                  <a:srgbClr val="231F20"/>
                </a:solidFill>
                <a:latin typeface="Montserrat"/>
                <a:cs typeface="Montserrat"/>
              </a:rPr>
              <a:t> learners’ 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understanding</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varied</a:t>
            </a:r>
            <a:r>
              <a:rPr sz="1150" spc="-10" dirty="0">
                <a:solidFill>
                  <a:srgbClr val="231F20"/>
                </a:solidFill>
                <a:latin typeface="Montserrat"/>
                <a:cs typeface="Montserrat"/>
              </a:rPr>
              <a:t> 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 </a:t>
            </a:r>
            <a:r>
              <a:rPr sz="1150" dirty="0">
                <a:solidFill>
                  <a:srgbClr val="231F20"/>
                </a:solidFill>
                <a:latin typeface="Montserrat"/>
                <a:cs typeface="Montserrat"/>
              </a:rPr>
              <a:t>to</a:t>
            </a:r>
            <a:r>
              <a:rPr sz="1150" spc="-10" dirty="0">
                <a:solidFill>
                  <a:srgbClr val="231F20"/>
                </a:solidFill>
                <a:latin typeface="Montserrat"/>
                <a:cs typeface="Montserrat"/>
              </a:rPr>
              <a:t> </a:t>
            </a:r>
            <a:r>
              <a:rPr sz="1150" spc="-20" dirty="0">
                <a:solidFill>
                  <a:srgbClr val="231F20"/>
                </a:solidFill>
                <a:latin typeface="Montserrat"/>
                <a:cs typeface="Montserrat"/>
              </a:rPr>
              <a:t>them</a:t>
            </a:r>
            <a:endParaRPr sz="1150">
              <a:latin typeface="Montserrat"/>
              <a:cs typeface="Montserrat"/>
            </a:endParaRPr>
          </a:p>
          <a:p>
            <a:pPr>
              <a:lnSpc>
                <a:spcPct val="100000"/>
              </a:lnSpc>
            </a:pPr>
            <a:endParaRPr sz="1150">
              <a:latin typeface="Montserrat"/>
              <a:cs typeface="Montserrat"/>
            </a:endParaRPr>
          </a:p>
          <a:p>
            <a:pPr>
              <a:lnSpc>
                <a:spcPct val="100000"/>
              </a:lnSpc>
              <a:spcBef>
                <a:spcPts val="3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marR="231775">
              <a:lnSpc>
                <a:spcPct val="108700"/>
              </a:lnSpc>
            </a:pP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1</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dirty="0">
                <a:solidFill>
                  <a:srgbClr val="231F20"/>
                </a:solidFill>
                <a:latin typeface="Montserrat"/>
                <a:cs typeface="Montserrat"/>
              </a:rPr>
              <a:t>Exploring</a:t>
            </a:r>
            <a:r>
              <a:rPr sz="1150" spc="-20" dirty="0">
                <a:solidFill>
                  <a:srgbClr val="231F20"/>
                </a:solidFill>
                <a:latin typeface="Montserrat"/>
                <a:cs typeface="Montserrat"/>
              </a:rPr>
              <a:t> </a:t>
            </a:r>
            <a:r>
              <a:rPr sz="1150" dirty="0">
                <a:solidFill>
                  <a:srgbClr val="231F20"/>
                </a:solidFill>
                <a:latin typeface="Montserrat"/>
                <a:cs typeface="Montserrat"/>
              </a:rPr>
              <a:t>User</a:t>
            </a:r>
            <a:r>
              <a:rPr sz="1150" spc="-25" dirty="0">
                <a:solidFill>
                  <a:srgbClr val="231F20"/>
                </a:solidFill>
                <a:latin typeface="Montserrat"/>
                <a:cs typeface="Montserrat"/>
              </a:rPr>
              <a:t> </a:t>
            </a:r>
            <a:r>
              <a:rPr sz="1150" spc="-10" dirty="0">
                <a:solidFill>
                  <a:srgbClr val="231F20"/>
                </a:solidFill>
                <a:latin typeface="Montserrat"/>
                <a:cs typeface="Montserrat"/>
              </a:rPr>
              <a:t>Interface</a:t>
            </a:r>
            <a:r>
              <a:rPr sz="1150" spc="-20" dirty="0">
                <a:solidFill>
                  <a:srgbClr val="231F20"/>
                </a:solidFill>
                <a:latin typeface="Montserrat"/>
                <a:cs typeface="Montserrat"/>
              </a:rPr>
              <a:t> </a:t>
            </a:r>
            <a:r>
              <a:rPr sz="1150" dirty="0">
                <a:solidFill>
                  <a:srgbClr val="231F20"/>
                </a:solidFill>
                <a:latin typeface="Montserrat"/>
                <a:cs typeface="Montserrat"/>
              </a:rPr>
              <a:t>Design</a:t>
            </a:r>
            <a:r>
              <a:rPr sz="1150" spc="-25" dirty="0">
                <a:solidFill>
                  <a:srgbClr val="231F20"/>
                </a:solidFill>
                <a:latin typeface="Montserrat"/>
                <a:cs typeface="Montserrat"/>
              </a:rPr>
              <a:t> </a:t>
            </a:r>
            <a:r>
              <a:rPr sz="1150" spc="-10" dirty="0">
                <a:solidFill>
                  <a:srgbClr val="231F20"/>
                </a:solidFill>
                <a:latin typeface="Montserrat"/>
                <a:cs typeface="Montserrat"/>
              </a:rPr>
              <a:t>Principles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Project</a:t>
            </a:r>
            <a:r>
              <a:rPr sz="1150" spc="-20" dirty="0">
                <a:solidFill>
                  <a:srgbClr val="231F20"/>
                </a:solidFill>
                <a:latin typeface="Montserrat"/>
                <a:cs typeface="Montserrat"/>
              </a:rPr>
              <a:t> </a:t>
            </a:r>
            <a:r>
              <a:rPr sz="1150" dirty="0">
                <a:solidFill>
                  <a:srgbClr val="231F20"/>
                </a:solidFill>
                <a:latin typeface="Montserrat"/>
                <a:cs typeface="Montserrat"/>
              </a:rPr>
              <a:t>Planning</a:t>
            </a:r>
            <a:r>
              <a:rPr sz="1150" spc="-25"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(internally</a:t>
            </a:r>
            <a:r>
              <a:rPr sz="1150" spc="-75" dirty="0">
                <a:solidFill>
                  <a:srgbClr val="231F20"/>
                </a:solidFill>
                <a:latin typeface="Montserrat"/>
                <a:cs typeface="Montserrat"/>
              </a:rPr>
              <a:t> </a:t>
            </a:r>
            <a:r>
              <a:rPr sz="1150" spc="-10" dirty="0">
                <a:solidFill>
                  <a:srgbClr val="231F20"/>
                </a:solidFill>
                <a:latin typeface="Montserrat"/>
                <a:cs typeface="Montserrat"/>
              </a:rPr>
              <a:t>assessed)</a:t>
            </a:r>
            <a:endParaRPr sz="1150">
              <a:latin typeface="Montserrat"/>
              <a:cs typeface="Montserrat"/>
            </a:endParaRPr>
          </a:p>
          <a:p>
            <a:pPr marL="12700" marR="982344">
              <a:lnSpc>
                <a:spcPct val="108700"/>
              </a:lnSpc>
            </a:pP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a:t>
            </a:r>
            <a:r>
              <a:rPr sz="1150" spc="-15" dirty="0">
                <a:solidFill>
                  <a:srgbClr val="231F20"/>
                </a:solidFill>
                <a:latin typeface="Montserrat"/>
                <a:cs typeface="Montserrat"/>
              </a:rPr>
              <a:t> </a:t>
            </a:r>
            <a:r>
              <a:rPr sz="1150" dirty="0">
                <a:solidFill>
                  <a:srgbClr val="231F20"/>
                </a:solidFill>
                <a:latin typeface="Montserrat"/>
                <a:cs typeface="Montserrat"/>
              </a:rPr>
              <a:t>Collecting,</a:t>
            </a:r>
            <a:r>
              <a:rPr sz="1150" spc="-20" dirty="0">
                <a:solidFill>
                  <a:srgbClr val="231F20"/>
                </a:solidFill>
                <a:latin typeface="Montserrat"/>
                <a:cs typeface="Montserrat"/>
              </a:rPr>
              <a:t> </a:t>
            </a:r>
            <a:r>
              <a:rPr sz="1150" spc="-10" dirty="0">
                <a:solidFill>
                  <a:srgbClr val="231F20"/>
                </a:solidFill>
                <a:latin typeface="Montserrat"/>
                <a:cs typeface="Montserrat"/>
              </a:rPr>
              <a:t>Presenting</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Interpreting</a:t>
            </a:r>
            <a:r>
              <a:rPr sz="1150" spc="-20" dirty="0">
                <a:solidFill>
                  <a:srgbClr val="231F20"/>
                </a:solidFill>
                <a:latin typeface="Montserrat"/>
                <a:cs typeface="Montserrat"/>
              </a:rPr>
              <a:t> </a:t>
            </a:r>
            <a:r>
              <a:rPr sz="1150" dirty="0">
                <a:solidFill>
                  <a:srgbClr val="231F20"/>
                </a:solidFill>
                <a:latin typeface="Montserrat"/>
                <a:cs typeface="Montserrat"/>
              </a:rPr>
              <a:t>Data</a:t>
            </a:r>
            <a:r>
              <a:rPr sz="1150" spc="-20" dirty="0">
                <a:solidFill>
                  <a:srgbClr val="231F20"/>
                </a:solidFill>
                <a:latin typeface="Montserrat"/>
                <a:cs typeface="Montserrat"/>
              </a:rPr>
              <a:t> </a:t>
            </a:r>
            <a:r>
              <a:rPr sz="1150" dirty="0">
                <a:solidFill>
                  <a:srgbClr val="231F20"/>
                </a:solidFill>
                <a:latin typeface="Montserrat"/>
                <a:cs typeface="Montserrat"/>
              </a:rPr>
              <a:t>(internally</a:t>
            </a:r>
            <a:r>
              <a:rPr sz="1150" spc="-15" dirty="0">
                <a:solidFill>
                  <a:srgbClr val="231F20"/>
                </a:solidFill>
                <a:latin typeface="Montserrat"/>
                <a:cs typeface="Montserrat"/>
              </a:rPr>
              <a:t> </a:t>
            </a:r>
            <a:r>
              <a:rPr sz="1150" spc="-10" dirty="0">
                <a:solidFill>
                  <a:srgbClr val="231F20"/>
                </a:solidFill>
                <a:latin typeface="Montserrat"/>
                <a:cs typeface="Montserrat"/>
              </a:rPr>
              <a:t>assessed) </a:t>
            </a:r>
            <a:r>
              <a:rPr sz="1150" dirty="0">
                <a:solidFill>
                  <a:srgbClr val="231F20"/>
                </a:solidFill>
                <a:latin typeface="Montserrat"/>
                <a:cs typeface="Montserrat"/>
              </a:rPr>
              <a:t>Component</a:t>
            </a:r>
            <a:r>
              <a:rPr sz="1150" spc="-15" dirty="0">
                <a:solidFill>
                  <a:srgbClr val="231F20"/>
                </a:solidFill>
                <a:latin typeface="Montserrat"/>
                <a:cs typeface="Montserrat"/>
              </a:rPr>
              <a:t> </a:t>
            </a:r>
            <a:r>
              <a:rPr sz="1150" dirty="0">
                <a:solidFill>
                  <a:srgbClr val="231F20"/>
                </a:solidFill>
                <a:latin typeface="Montserrat"/>
                <a:cs typeface="Montserrat"/>
              </a:rPr>
              <a:t>3</a:t>
            </a:r>
            <a:r>
              <a:rPr sz="1150" spc="-10" dirty="0">
                <a:solidFill>
                  <a:srgbClr val="231F20"/>
                </a:solidFill>
                <a:latin typeface="Montserrat"/>
                <a:cs typeface="Montserrat"/>
              </a:rPr>
              <a:t> </a:t>
            </a:r>
            <a:r>
              <a:rPr sz="1150" dirty="0">
                <a:solidFill>
                  <a:srgbClr val="231F20"/>
                </a:solidFill>
                <a:latin typeface="Montserrat"/>
                <a:cs typeface="Montserrat"/>
              </a:rPr>
              <a:t>-</a:t>
            </a:r>
            <a:r>
              <a:rPr sz="1150" spc="-10" dirty="0">
                <a:solidFill>
                  <a:srgbClr val="231F20"/>
                </a:solidFill>
                <a:latin typeface="Montserrat"/>
                <a:cs typeface="Montserrat"/>
              </a:rPr>
              <a:t> Effective </a:t>
            </a:r>
            <a:r>
              <a:rPr sz="1150" dirty="0">
                <a:solidFill>
                  <a:srgbClr val="231F20"/>
                </a:solidFill>
                <a:latin typeface="Montserrat"/>
                <a:cs typeface="Montserrat"/>
              </a:rPr>
              <a:t>Digital</a:t>
            </a:r>
            <a:r>
              <a:rPr sz="1150" spc="-10" dirty="0">
                <a:solidFill>
                  <a:srgbClr val="231F20"/>
                </a:solidFill>
                <a:latin typeface="Montserrat"/>
                <a:cs typeface="Montserrat"/>
              </a:rPr>
              <a:t> Working Practices</a:t>
            </a:r>
            <a:r>
              <a:rPr sz="1150" spc="-15" dirty="0">
                <a:solidFill>
                  <a:srgbClr val="231F20"/>
                </a:solidFill>
                <a:latin typeface="Montserrat"/>
                <a:cs typeface="Montserrat"/>
              </a:rPr>
              <a:t> </a:t>
            </a:r>
            <a:r>
              <a:rPr sz="1150" spc="-10" dirty="0">
                <a:solidFill>
                  <a:srgbClr val="231F20"/>
                </a:solidFill>
                <a:latin typeface="Montserrat"/>
                <a:cs typeface="Montserrat"/>
              </a:rPr>
              <a:t>(external examination)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25" dirty="0">
                <a:solidFill>
                  <a:srgbClr val="231F20"/>
                </a:solidFill>
                <a:latin typeface="Montserrat"/>
                <a:cs typeface="Montserrat"/>
              </a:rPr>
              <a:t> </a:t>
            </a:r>
            <a:r>
              <a:rPr sz="1150" dirty="0">
                <a:solidFill>
                  <a:srgbClr val="231F20"/>
                </a:solidFill>
                <a:latin typeface="Montserrat"/>
                <a:cs typeface="Montserrat"/>
              </a:rPr>
              <a:t>extended</a:t>
            </a:r>
            <a:r>
              <a:rPr sz="1150" spc="-30" dirty="0">
                <a:solidFill>
                  <a:srgbClr val="231F20"/>
                </a:solidFill>
                <a:latin typeface="Montserrat"/>
                <a:cs typeface="Montserrat"/>
              </a:rPr>
              <a:t> </a:t>
            </a:r>
            <a:r>
              <a:rPr sz="1150" dirty="0">
                <a:solidFill>
                  <a:srgbClr val="231F20"/>
                </a:solidFill>
                <a:latin typeface="Montserrat"/>
                <a:cs typeface="Montserrat"/>
              </a:rPr>
              <a:t>Certificate</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IT</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marR="29209">
              <a:lnSpc>
                <a:spcPct val="108700"/>
              </a:lnSpc>
            </a:pPr>
            <a:r>
              <a:rPr sz="1150" dirty="0">
                <a:solidFill>
                  <a:srgbClr val="231F20"/>
                </a:solidFill>
                <a:latin typeface="Montserrat"/>
                <a:cs typeface="Montserrat"/>
              </a:rPr>
              <a:t>The</a:t>
            </a:r>
            <a:r>
              <a:rPr sz="1150" spc="-15" dirty="0">
                <a:solidFill>
                  <a:srgbClr val="231F20"/>
                </a:solidFill>
                <a:latin typeface="Montserrat"/>
                <a:cs typeface="Montserrat"/>
              </a:rPr>
              <a:t> </a:t>
            </a:r>
            <a:r>
              <a:rPr sz="1150" spc="-10" dirty="0">
                <a:solidFill>
                  <a:srgbClr val="231F20"/>
                </a:solidFill>
                <a:latin typeface="Montserrat"/>
                <a:cs typeface="Montserrat"/>
              </a:rPr>
              <a:t>knowledge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0" dirty="0">
                <a:solidFill>
                  <a:srgbClr val="231F20"/>
                </a:solidFill>
                <a:latin typeface="Montserrat"/>
                <a:cs typeface="Montserrat"/>
              </a:rPr>
              <a:t> </a:t>
            </a:r>
            <a:r>
              <a:rPr sz="1150" dirty="0">
                <a:solidFill>
                  <a:srgbClr val="231F20"/>
                </a:solidFill>
                <a:latin typeface="Montserrat"/>
                <a:cs typeface="Montserrat"/>
              </a:rPr>
              <a:t>they</a:t>
            </a:r>
            <a:r>
              <a:rPr sz="1150" spc="-15" dirty="0">
                <a:solidFill>
                  <a:srgbClr val="231F20"/>
                </a:solidFill>
                <a:latin typeface="Montserrat"/>
                <a:cs typeface="Montserrat"/>
              </a:rPr>
              <a:t> </a:t>
            </a:r>
            <a:r>
              <a:rPr sz="1150" spc="-10" dirty="0">
                <a:solidFill>
                  <a:srgbClr val="231F20"/>
                </a:solidFill>
                <a:latin typeface="Montserrat"/>
                <a:cs typeface="Montserrat"/>
              </a:rPr>
              <a:t>develop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give</a:t>
            </a:r>
            <a:r>
              <a:rPr sz="1150" spc="-10" dirty="0">
                <a:solidFill>
                  <a:srgbClr val="231F20"/>
                </a:solidFill>
                <a:latin typeface="Montserrat"/>
                <a:cs typeface="Montserrat"/>
              </a:rPr>
              <a:t> </a:t>
            </a:r>
            <a:r>
              <a:rPr sz="1150" dirty="0">
                <a:solidFill>
                  <a:srgbClr val="231F20"/>
                </a:solidFill>
                <a:latin typeface="Montserrat"/>
                <a:cs typeface="Montserrat"/>
              </a:rPr>
              <a:t>them</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basis</a:t>
            </a:r>
            <a:r>
              <a:rPr sz="1150" spc="-10" dirty="0">
                <a:solidFill>
                  <a:srgbClr val="231F20"/>
                </a:solidFill>
                <a:latin typeface="Montserrat"/>
                <a:cs typeface="Montserrat"/>
              </a:rPr>
              <a:t> </a:t>
            </a:r>
            <a:r>
              <a:rPr sz="1150" dirty="0">
                <a:solidFill>
                  <a:srgbClr val="231F20"/>
                </a:solidFill>
                <a:latin typeface="Montserrat"/>
                <a:cs typeface="Montserrat"/>
              </a:rPr>
              <a:t>for</a:t>
            </a:r>
            <a:r>
              <a:rPr sz="1150" spc="-15" dirty="0">
                <a:solidFill>
                  <a:srgbClr val="231F20"/>
                </a:solidFill>
                <a:latin typeface="Montserrat"/>
                <a:cs typeface="Montserrat"/>
              </a:rPr>
              <a:t> </a:t>
            </a:r>
            <a:r>
              <a:rPr sz="1150" dirty="0">
                <a:solidFill>
                  <a:srgbClr val="231F20"/>
                </a:solidFill>
                <a:latin typeface="Montserrat"/>
                <a:cs typeface="Montserrat"/>
              </a:rPr>
              <a:t>further</a:t>
            </a:r>
            <a:r>
              <a:rPr sz="1150" spc="-10" dirty="0">
                <a:solidFill>
                  <a:srgbClr val="231F20"/>
                </a:solidFill>
                <a:latin typeface="Montserrat"/>
                <a:cs typeface="Montserrat"/>
              </a:rPr>
              <a:t> </a:t>
            </a:r>
            <a:r>
              <a:rPr sz="1150" dirty="0">
                <a:solidFill>
                  <a:srgbClr val="231F20"/>
                </a:solidFill>
                <a:latin typeface="Montserrat"/>
                <a:cs typeface="Montserrat"/>
              </a:rPr>
              <a:t>study</a:t>
            </a:r>
            <a:r>
              <a:rPr sz="1150" spc="-15" dirty="0">
                <a:solidFill>
                  <a:srgbClr val="231F20"/>
                </a:solidFill>
                <a:latin typeface="Montserrat"/>
                <a:cs typeface="Montserrat"/>
              </a:rPr>
              <a:t> </a:t>
            </a:r>
            <a:r>
              <a:rPr sz="1150" dirty="0">
                <a:solidFill>
                  <a:srgbClr val="231F20"/>
                </a:solidFill>
                <a:latin typeface="Montserrat"/>
                <a:cs typeface="Montserrat"/>
              </a:rPr>
              <a:t>in</a:t>
            </a:r>
            <a:r>
              <a:rPr sz="1150" spc="-10"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dirty="0">
                <a:solidFill>
                  <a:srgbClr val="231F20"/>
                </a:solidFill>
                <a:latin typeface="Montserrat"/>
                <a:cs typeface="Montserrat"/>
              </a:rPr>
              <a:t>range</a:t>
            </a:r>
            <a:r>
              <a:rPr sz="1150" spc="-10" dirty="0">
                <a:solidFill>
                  <a:srgbClr val="231F20"/>
                </a:solidFill>
                <a:latin typeface="Montserrat"/>
                <a:cs typeface="Montserrat"/>
              </a:rPr>
              <a:t> </a:t>
            </a:r>
            <a:r>
              <a:rPr sz="1150" spc="-25" dirty="0">
                <a:solidFill>
                  <a:srgbClr val="231F20"/>
                </a:solidFill>
                <a:latin typeface="Montserrat"/>
                <a:cs typeface="Montserrat"/>
              </a:rPr>
              <a:t>of </a:t>
            </a:r>
            <a:r>
              <a:rPr sz="1150" dirty="0">
                <a:solidFill>
                  <a:srgbClr val="231F20"/>
                </a:solidFill>
                <a:latin typeface="Montserrat"/>
                <a:cs typeface="Montserrat"/>
              </a:rPr>
              <a:t>subject</a:t>
            </a:r>
            <a:r>
              <a:rPr sz="1150" spc="-20" dirty="0">
                <a:solidFill>
                  <a:srgbClr val="231F20"/>
                </a:solidFill>
                <a:latin typeface="Montserrat"/>
                <a:cs typeface="Montserrat"/>
              </a:rPr>
              <a:t> </a:t>
            </a:r>
            <a:r>
              <a:rPr sz="1150" dirty="0">
                <a:solidFill>
                  <a:srgbClr val="231F20"/>
                </a:solidFill>
                <a:latin typeface="Montserrat"/>
                <a:cs typeface="Montserrat"/>
              </a:rPr>
              <a:t>areas,</a:t>
            </a:r>
            <a:r>
              <a:rPr sz="1150" spc="-20" dirty="0">
                <a:solidFill>
                  <a:srgbClr val="231F20"/>
                </a:solidFill>
                <a:latin typeface="Montserrat"/>
                <a:cs typeface="Montserrat"/>
              </a:rPr>
              <a:t> </a:t>
            </a:r>
            <a:r>
              <a:rPr sz="1150" dirty="0">
                <a:solidFill>
                  <a:srgbClr val="231F20"/>
                </a:solidFill>
                <a:latin typeface="Montserrat"/>
                <a:cs typeface="Montserrat"/>
              </a:rPr>
              <a:t>including</a:t>
            </a:r>
            <a:r>
              <a:rPr sz="1150" spc="-15" dirty="0">
                <a:solidFill>
                  <a:srgbClr val="231F20"/>
                </a:solidFill>
                <a:latin typeface="Montserrat"/>
                <a:cs typeface="Montserrat"/>
              </a:rPr>
              <a:t> </a:t>
            </a:r>
            <a:r>
              <a:rPr sz="1150" spc="-10" dirty="0">
                <a:solidFill>
                  <a:srgbClr val="231F20"/>
                </a:solidFill>
                <a:latin typeface="Montserrat"/>
                <a:cs typeface="Montserrat"/>
              </a:rPr>
              <a:t>computing,</a:t>
            </a:r>
            <a:r>
              <a:rPr sz="1150" spc="-20" dirty="0">
                <a:solidFill>
                  <a:srgbClr val="231F20"/>
                </a:solidFill>
                <a:latin typeface="Montserrat"/>
                <a:cs typeface="Montserrat"/>
              </a:rPr>
              <a:t> </a:t>
            </a:r>
            <a:r>
              <a:rPr sz="1150" dirty="0">
                <a:solidFill>
                  <a:srgbClr val="231F20"/>
                </a:solidFill>
                <a:latin typeface="Montserrat"/>
                <a:cs typeface="Montserrat"/>
              </a:rPr>
              <a:t>IT,</a:t>
            </a:r>
            <a:r>
              <a:rPr sz="1150" spc="-15" dirty="0">
                <a:solidFill>
                  <a:srgbClr val="231F20"/>
                </a:solidFill>
                <a:latin typeface="Montserrat"/>
                <a:cs typeface="Montserrat"/>
              </a:rPr>
              <a:t> </a:t>
            </a:r>
            <a:r>
              <a:rPr sz="1150" dirty="0">
                <a:solidFill>
                  <a:srgbClr val="231F20"/>
                </a:solidFill>
                <a:latin typeface="Montserrat"/>
                <a:cs typeface="Montserrat"/>
              </a:rPr>
              <a:t>engineering,</a:t>
            </a:r>
            <a:r>
              <a:rPr sz="1150" spc="-20" dirty="0">
                <a:solidFill>
                  <a:srgbClr val="231F20"/>
                </a:solidFill>
                <a:latin typeface="Montserrat"/>
                <a:cs typeface="Montserrat"/>
              </a:rPr>
              <a:t> </a:t>
            </a:r>
            <a:r>
              <a:rPr sz="1150" spc="-10" dirty="0">
                <a:solidFill>
                  <a:srgbClr val="231F20"/>
                </a:solidFill>
                <a:latin typeface="Montserrat"/>
                <a:cs typeface="Montserrat"/>
              </a:rPr>
              <a:t>creative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scientific,</a:t>
            </a:r>
            <a:r>
              <a:rPr sz="1150" spc="-20" dirty="0">
                <a:solidFill>
                  <a:srgbClr val="231F20"/>
                </a:solidFill>
                <a:latin typeface="Montserrat"/>
                <a:cs typeface="Montserrat"/>
              </a:rPr>
              <a:t> </a:t>
            </a:r>
            <a:r>
              <a:rPr sz="1150" dirty="0">
                <a:solidFill>
                  <a:srgbClr val="231F20"/>
                </a:solidFill>
                <a:latin typeface="Montserrat"/>
                <a:cs typeface="Montserrat"/>
              </a:rPr>
              <a:t>or</a:t>
            </a:r>
            <a:r>
              <a:rPr sz="1150" spc="-15" dirty="0">
                <a:solidFill>
                  <a:srgbClr val="231F20"/>
                </a:solidFill>
                <a:latin typeface="Montserrat"/>
                <a:cs typeface="Montserrat"/>
              </a:rPr>
              <a:t> </a:t>
            </a:r>
            <a:r>
              <a:rPr sz="1150" dirty="0">
                <a:solidFill>
                  <a:srgbClr val="231F20"/>
                </a:solidFill>
                <a:latin typeface="Montserrat"/>
                <a:cs typeface="Montserrat"/>
              </a:rPr>
              <a:t>they</a:t>
            </a:r>
            <a:r>
              <a:rPr sz="1150" spc="-20" dirty="0">
                <a:solidFill>
                  <a:srgbClr val="231F20"/>
                </a:solidFill>
                <a:latin typeface="Montserrat"/>
                <a:cs typeface="Montserrat"/>
              </a:rPr>
              <a:t> </a:t>
            </a:r>
            <a:r>
              <a:rPr sz="1150" dirty="0">
                <a:solidFill>
                  <a:srgbClr val="231F20"/>
                </a:solidFill>
                <a:latin typeface="Montserrat"/>
                <a:cs typeface="Montserrat"/>
              </a:rPr>
              <a:t>may</a:t>
            </a:r>
            <a:r>
              <a:rPr sz="1150" spc="-15" dirty="0">
                <a:solidFill>
                  <a:srgbClr val="231F20"/>
                </a:solidFill>
                <a:latin typeface="Montserrat"/>
                <a:cs typeface="Montserrat"/>
              </a:rPr>
              <a:t> </a:t>
            </a:r>
            <a:r>
              <a:rPr sz="1150" dirty="0">
                <a:solidFill>
                  <a:srgbClr val="231F20"/>
                </a:solidFill>
                <a:latin typeface="Montserrat"/>
                <a:cs typeface="Montserrat"/>
              </a:rPr>
              <a:t>go</a:t>
            </a:r>
            <a:r>
              <a:rPr sz="1150" spc="-20" dirty="0">
                <a:solidFill>
                  <a:srgbClr val="231F20"/>
                </a:solidFill>
                <a:latin typeface="Montserrat"/>
                <a:cs typeface="Montserrat"/>
              </a:rPr>
              <a:t> </a:t>
            </a:r>
            <a:r>
              <a:rPr sz="1150" spc="-25" dirty="0">
                <a:solidFill>
                  <a:srgbClr val="231F20"/>
                </a:solidFill>
                <a:latin typeface="Montserrat"/>
                <a:cs typeface="Montserrat"/>
              </a:rPr>
              <a:t>on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an</a:t>
            </a:r>
            <a:r>
              <a:rPr sz="1150" spc="-5" dirty="0">
                <a:solidFill>
                  <a:srgbClr val="231F20"/>
                </a:solidFill>
                <a:latin typeface="Montserrat"/>
                <a:cs typeface="Montserrat"/>
              </a:rPr>
              <a:t> </a:t>
            </a:r>
            <a:r>
              <a:rPr sz="1150" spc="-10" dirty="0">
                <a:solidFill>
                  <a:srgbClr val="231F20"/>
                </a:solidFill>
                <a:latin typeface="Montserrat"/>
                <a:cs typeface="Montserrat"/>
              </a:rPr>
              <a:t>apprenticeship</a:t>
            </a:r>
            <a:r>
              <a:rPr sz="1150" spc="-5" dirty="0">
                <a:solidFill>
                  <a:srgbClr val="231F20"/>
                </a:solidFill>
                <a:latin typeface="Montserrat"/>
                <a:cs typeface="Montserrat"/>
              </a:rPr>
              <a:t> </a:t>
            </a:r>
            <a:r>
              <a:rPr sz="1150" dirty="0">
                <a:solidFill>
                  <a:srgbClr val="231F20"/>
                </a:solidFill>
                <a:latin typeface="Montserrat"/>
                <a:cs typeface="Montserrat"/>
              </a:rPr>
              <a:t>or</a:t>
            </a:r>
            <a:r>
              <a:rPr sz="1150" spc="-5" dirty="0">
                <a:solidFill>
                  <a:srgbClr val="231F20"/>
                </a:solidFill>
                <a:latin typeface="Montserrat"/>
                <a:cs typeface="Montserrat"/>
              </a:rPr>
              <a:t> </a:t>
            </a:r>
            <a:r>
              <a:rPr sz="1150" spc="-10" dirty="0">
                <a:solidFill>
                  <a:srgbClr val="231F20"/>
                </a:solidFill>
                <a:latin typeface="Montserrat"/>
                <a:cs typeface="Montserrat"/>
              </a:rPr>
              <a:t>entry-</a:t>
            </a:r>
            <a:r>
              <a:rPr sz="1150" dirty="0">
                <a:solidFill>
                  <a:srgbClr val="231F20"/>
                </a:solidFill>
                <a:latin typeface="Montserrat"/>
                <a:cs typeface="Montserrat"/>
              </a:rPr>
              <a:t>level</a:t>
            </a:r>
            <a:r>
              <a:rPr sz="1150" spc="-5" dirty="0">
                <a:solidFill>
                  <a:srgbClr val="231F20"/>
                </a:solidFill>
                <a:latin typeface="Montserrat"/>
                <a:cs typeface="Montserrat"/>
              </a:rPr>
              <a:t> </a:t>
            </a:r>
            <a:r>
              <a:rPr sz="1150" spc="-10" dirty="0">
                <a:solidFill>
                  <a:srgbClr val="231F20"/>
                </a:solidFill>
                <a:latin typeface="Montserrat"/>
                <a:cs typeface="Montserrat"/>
              </a:rPr>
              <a:t>employment</a:t>
            </a:r>
            <a:r>
              <a:rPr sz="1150" spc="-5" dirty="0">
                <a:solidFill>
                  <a:srgbClr val="231F20"/>
                </a:solidFill>
                <a:latin typeface="Montserrat"/>
                <a:cs typeface="Montserrat"/>
              </a:rPr>
              <a:t> </a:t>
            </a:r>
            <a:r>
              <a:rPr sz="1150" dirty="0">
                <a:solidFill>
                  <a:srgbClr val="231F20"/>
                </a:solidFill>
                <a:latin typeface="Montserrat"/>
                <a:cs typeface="Montserrat"/>
              </a:rPr>
              <a:t>where their</a:t>
            </a:r>
            <a:r>
              <a:rPr sz="1150" spc="-5" dirty="0">
                <a:solidFill>
                  <a:srgbClr val="231F20"/>
                </a:solidFill>
                <a:latin typeface="Montserrat"/>
                <a:cs typeface="Montserrat"/>
              </a:rPr>
              <a:t> </a:t>
            </a:r>
            <a:r>
              <a:rPr sz="1150" dirty="0">
                <a:solidFill>
                  <a:srgbClr val="231F20"/>
                </a:solidFill>
                <a:latin typeface="Montserrat"/>
                <a:cs typeface="Montserrat"/>
              </a:rPr>
              <a:t>understanding</a:t>
            </a:r>
            <a:r>
              <a:rPr sz="1150" spc="-5" dirty="0">
                <a:solidFill>
                  <a:srgbClr val="231F20"/>
                </a:solidFill>
                <a:latin typeface="Montserrat"/>
                <a:cs typeface="Montserrat"/>
              </a:rPr>
              <a:t> </a:t>
            </a:r>
            <a:r>
              <a:rPr sz="1150" dirty="0">
                <a:solidFill>
                  <a:srgbClr val="231F20"/>
                </a:solidFill>
                <a:latin typeface="Montserrat"/>
                <a:cs typeface="Montserrat"/>
              </a:rPr>
              <a:t>of</a:t>
            </a:r>
            <a:r>
              <a:rPr sz="1150" spc="-5" dirty="0">
                <a:solidFill>
                  <a:srgbClr val="231F20"/>
                </a:solidFill>
                <a:latin typeface="Montserrat"/>
                <a:cs typeface="Montserrat"/>
              </a:rPr>
              <a:t> </a:t>
            </a:r>
            <a:r>
              <a:rPr sz="1150" spc="-10" dirty="0">
                <a:solidFill>
                  <a:srgbClr val="231F20"/>
                </a:solidFill>
                <a:latin typeface="Montserrat"/>
                <a:cs typeface="Montserrat"/>
              </a:rPr>
              <a:t>technology</a:t>
            </a:r>
            <a:r>
              <a:rPr sz="1150" spc="-5" dirty="0">
                <a:solidFill>
                  <a:srgbClr val="231F20"/>
                </a:solidFill>
                <a:latin typeface="Montserrat"/>
                <a:cs typeface="Montserrat"/>
              </a:rPr>
              <a:t> </a:t>
            </a:r>
            <a:r>
              <a:rPr sz="1150" spc="-20" dirty="0">
                <a:solidFill>
                  <a:srgbClr val="231F20"/>
                </a:solidFill>
                <a:latin typeface="Montserrat"/>
                <a:cs typeface="Montserrat"/>
              </a:rPr>
              <a:t>will </a:t>
            </a:r>
            <a:r>
              <a:rPr sz="1150" dirty="0">
                <a:solidFill>
                  <a:srgbClr val="231F20"/>
                </a:solidFill>
                <a:latin typeface="Montserrat"/>
                <a:cs typeface="Montserrat"/>
              </a:rPr>
              <a:t>be</a:t>
            </a:r>
            <a:r>
              <a:rPr sz="1150" spc="-15" dirty="0">
                <a:solidFill>
                  <a:srgbClr val="231F20"/>
                </a:solidFill>
                <a:latin typeface="Montserrat"/>
                <a:cs typeface="Montserrat"/>
              </a:rPr>
              <a:t> </a:t>
            </a:r>
            <a:r>
              <a:rPr sz="1150" spc="-10" dirty="0">
                <a:solidFill>
                  <a:srgbClr val="231F20"/>
                </a:solidFill>
                <a:latin typeface="Montserrat"/>
                <a:cs typeface="Montserrat"/>
              </a:rPr>
              <a:t>relevant.</a:t>
            </a:r>
            <a:endParaRPr sz="1150">
              <a:latin typeface="Montserrat"/>
              <a:cs typeface="Montserra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995044">
              <a:lnSpc>
                <a:spcPct val="100000"/>
              </a:lnSpc>
              <a:spcBef>
                <a:spcPts val="100"/>
              </a:spcBef>
            </a:pPr>
            <a:r>
              <a:rPr dirty="0"/>
              <a:t>BTEC</a:t>
            </a:r>
            <a:r>
              <a:rPr spc="-55" dirty="0"/>
              <a:t> </a:t>
            </a:r>
            <a:r>
              <a:rPr dirty="0"/>
              <a:t>Health</a:t>
            </a:r>
            <a:r>
              <a:rPr spc="-55" dirty="0"/>
              <a:t> </a:t>
            </a:r>
            <a:r>
              <a:rPr dirty="0"/>
              <a:t>and</a:t>
            </a:r>
            <a:r>
              <a:rPr spc="-55" dirty="0"/>
              <a:t> </a:t>
            </a:r>
            <a:r>
              <a:rPr dirty="0"/>
              <a:t>Social</a:t>
            </a:r>
            <a:r>
              <a:rPr spc="-55" dirty="0"/>
              <a:t> </a:t>
            </a:r>
            <a:r>
              <a:rPr spc="-20" dirty="0"/>
              <a:t>Care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153" y="8690230"/>
            <a:ext cx="262699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Nurse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Midwife</a:t>
            </a:r>
            <a:endParaRPr sz="1150" dirty="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Physiotherapist</a:t>
            </a:r>
            <a:endParaRPr sz="1150" dirty="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Paramedic</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Occupational</a:t>
            </a:r>
            <a:r>
              <a:rPr sz="1150" spc="-4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Speech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Language</a:t>
            </a:r>
            <a:r>
              <a:rPr sz="1150" spc="-20" dirty="0">
                <a:solidFill>
                  <a:srgbClr val="231F20"/>
                </a:solidFill>
                <a:latin typeface="Montserrat"/>
                <a:cs typeface="Montserrat"/>
              </a:rPr>
              <a:t> </a:t>
            </a:r>
            <a:r>
              <a:rPr sz="1150" spc="-10" dirty="0">
                <a:solidFill>
                  <a:srgbClr val="231F20"/>
                </a:solidFill>
                <a:latin typeface="Montserrat"/>
                <a:cs typeface="Montserrat"/>
              </a:rPr>
              <a:t>Therapist</a:t>
            </a:r>
            <a:endParaRPr sz="1150" dirty="0">
              <a:latin typeface="Montserrat"/>
              <a:cs typeface="Montserrat"/>
            </a:endParaRPr>
          </a:p>
        </p:txBody>
      </p:sp>
      <p:sp>
        <p:nvSpPr>
          <p:cNvPr id="4" name="object 4"/>
          <p:cNvSpPr txBox="1"/>
          <p:nvPr/>
        </p:nvSpPr>
        <p:spPr>
          <a:xfrm>
            <a:off x="3843444" y="8543204"/>
            <a:ext cx="1755775" cy="108966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150" spc="-10" dirty="0">
                <a:solidFill>
                  <a:srgbClr val="231F20"/>
                </a:solidFill>
                <a:latin typeface="Montserrat"/>
                <a:cs typeface="Montserrat"/>
              </a:rPr>
              <a:t>Dietician</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Dentist</a:t>
            </a:r>
            <a:endParaRPr sz="1150">
              <a:latin typeface="Montserrat"/>
              <a:cs typeface="Montserrat"/>
            </a:endParaRPr>
          </a:p>
          <a:p>
            <a:pPr marL="240665" indent="-227965">
              <a:lnSpc>
                <a:spcPct val="100000"/>
              </a:lnSpc>
              <a:spcBef>
                <a:spcPts val="20"/>
              </a:spcBef>
              <a:buChar char="•"/>
              <a:tabLst>
                <a:tab pos="240665" algn="l"/>
              </a:tabLst>
            </a:pPr>
            <a:r>
              <a:rPr sz="1150" spc="-10" dirty="0">
                <a:solidFill>
                  <a:srgbClr val="231F20"/>
                </a:solidFill>
                <a:latin typeface="Montserrat"/>
                <a:cs typeface="Montserrat"/>
              </a:rPr>
              <a:t>Healthcare</a:t>
            </a:r>
            <a:r>
              <a:rPr sz="1150" spc="20" dirty="0">
                <a:solidFill>
                  <a:srgbClr val="231F20"/>
                </a:solidFill>
                <a:latin typeface="Montserrat"/>
                <a:cs typeface="Montserrat"/>
              </a:rPr>
              <a:t> </a:t>
            </a:r>
            <a:r>
              <a:rPr sz="1150" spc="-10" dirty="0">
                <a:solidFill>
                  <a:srgbClr val="231F20"/>
                </a:solidFill>
                <a:latin typeface="Montserrat"/>
                <a:cs typeface="Montserrat"/>
              </a:rPr>
              <a:t>Assistant</a:t>
            </a:r>
            <a:endParaRPr sz="1150">
              <a:latin typeface="Montserrat"/>
              <a:cs typeface="Montserrat"/>
            </a:endParaRPr>
          </a:p>
          <a:p>
            <a:pPr marL="240665" indent="-227965">
              <a:lnSpc>
                <a:spcPct val="100000"/>
              </a:lnSpc>
              <a:spcBef>
                <a:spcPts val="15"/>
              </a:spcBef>
              <a:buChar char="•"/>
              <a:tabLst>
                <a:tab pos="240665" algn="l"/>
              </a:tabLst>
            </a:pPr>
            <a:r>
              <a:rPr sz="1150" spc="-10" dirty="0">
                <a:solidFill>
                  <a:srgbClr val="231F20"/>
                </a:solidFill>
                <a:latin typeface="Montserrat"/>
                <a:cs typeface="Montserrat"/>
              </a:rPr>
              <a:t>Pharmacist</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Social</a:t>
            </a:r>
            <a:r>
              <a:rPr sz="1150" spc="-35"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20"/>
              </a:spcBef>
              <a:buChar char="•"/>
              <a:tabLst>
                <a:tab pos="240665" algn="l"/>
              </a:tabLst>
            </a:pPr>
            <a:r>
              <a:rPr sz="1150" dirty="0">
                <a:solidFill>
                  <a:srgbClr val="231F20"/>
                </a:solidFill>
                <a:latin typeface="Montserrat"/>
                <a:cs typeface="Montserrat"/>
              </a:rPr>
              <a:t>Youth</a:t>
            </a:r>
            <a:r>
              <a:rPr sz="1150" spc="-80" dirty="0">
                <a:solidFill>
                  <a:srgbClr val="231F20"/>
                </a:solidFill>
                <a:latin typeface="Montserrat"/>
                <a:cs typeface="Montserrat"/>
              </a:rPr>
              <a:t> </a:t>
            </a:r>
            <a:r>
              <a:rPr sz="1150" spc="-10" dirty="0">
                <a:solidFill>
                  <a:srgbClr val="231F20"/>
                </a:solidFill>
                <a:latin typeface="Montserrat"/>
                <a:cs typeface="Montserrat"/>
              </a:rPr>
              <a:t>Worker</a:t>
            </a:r>
            <a:endParaRPr sz="1150">
              <a:latin typeface="Montserrat"/>
              <a:cs typeface="Montserrat"/>
            </a:endParaRPr>
          </a:p>
        </p:txBody>
      </p:sp>
      <p:sp>
        <p:nvSpPr>
          <p:cNvPr id="5" name="object 5"/>
          <p:cNvSpPr txBox="1"/>
          <p:nvPr/>
        </p:nvSpPr>
        <p:spPr>
          <a:xfrm>
            <a:off x="347153" y="751582"/>
            <a:ext cx="6859270" cy="8050922"/>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lang="en-GB" sz="1150" dirty="0">
                <a:solidFill>
                  <a:srgbClr val="231F20"/>
                </a:solidFill>
                <a:latin typeface="Montserrat"/>
                <a:cs typeface="Montserrat"/>
              </a:rPr>
              <a:t>Ms Thomas and Ms Dockery</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195580">
              <a:lnSpc>
                <a:spcPts val="1350"/>
              </a:lnSpc>
              <a:spcBef>
                <a:spcPts val="55"/>
              </a:spcBef>
            </a:pP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one</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fastest</a:t>
            </a:r>
            <a:r>
              <a:rPr sz="1150" spc="-20" dirty="0">
                <a:solidFill>
                  <a:srgbClr val="231F20"/>
                </a:solidFill>
                <a:latin typeface="Montserrat"/>
                <a:cs typeface="Montserrat"/>
              </a:rPr>
              <a:t> </a:t>
            </a:r>
            <a:r>
              <a:rPr sz="1150" dirty="0">
                <a:solidFill>
                  <a:srgbClr val="231F20"/>
                </a:solidFill>
                <a:latin typeface="Montserrat"/>
                <a:cs typeface="Montserrat"/>
              </a:rPr>
              <a:t>growing</a:t>
            </a:r>
            <a:r>
              <a:rPr sz="1150" spc="-20" dirty="0">
                <a:solidFill>
                  <a:srgbClr val="231F20"/>
                </a:solidFill>
                <a:latin typeface="Montserrat"/>
                <a:cs typeface="Montserrat"/>
              </a:rPr>
              <a:t> </a:t>
            </a:r>
            <a:r>
              <a:rPr sz="1150" dirty="0">
                <a:solidFill>
                  <a:srgbClr val="231F20"/>
                </a:solidFill>
                <a:latin typeface="Montserrat"/>
                <a:cs typeface="Montserrat"/>
              </a:rPr>
              <a:t>sectors</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UK</a:t>
            </a:r>
            <a:r>
              <a:rPr sz="1150" spc="-20" dirty="0">
                <a:solidFill>
                  <a:srgbClr val="231F20"/>
                </a:solidFill>
                <a:latin typeface="Montserrat"/>
                <a:cs typeface="Montserrat"/>
              </a:rPr>
              <a:t> </a:t>
            </a:r>
            <a:r>
              <a:rPr sz="1150" dirty="0">
                <a:solidFill>
                  <a:srgbClr val="231F20"/>
                </a:solidFill>
                <a:latin typeface="Montserrat"/>
                <a:cs typeface="Montserrat"/>
              </a:rPr>
              <a:t>with</a:t>
            </a:r>
            <a:r>
              <a:rPr sz="1150" spc="-20" dirty="0">
                <a:solidFill>
                  <a:srgbClr val="231F20"/>
                </a:solidFill>
                <a:latin typeface="Montserrat"/>
                <a:cs typeface="Montserrat"/>
              </a:rPr>
              <a:t> </a:t>
            </a:r>
            <a:r>
              <a:rPr sz="1150" dirty="0">
                <a:solidFill>
                  <a:srgbClr val="231F20"/>
                </a:solidFill>
                <a:latin typeface="Montserrat"/>
                <a:cs typeface="Montserrat"/>
              </a:rPr>
              <a:t>demand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both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social</a:t>
            </a:r>
            <a:r>
              <a:rPr sz="1150" spc="-15" dirty="0">
                <a:solidFill>
                  <a:srgbClr val="231F20"/>
                </a:solidFill>
                <a:latin typeface="Montserrat"/>
                <a:cs typeface="Montserrat"/>
              </a:rPr>
              <a:t> </a:t>
            </a:r>
            <a:r>
              <a:rPr sz="1150" dirty="0">
                <a:solidFill>
                  <a:srgbClr val="231F20"/>
                </a:solidFill>
                <a:latin typeface="Montserrat"/>
                <a:cs typeface="Montserrat"/>
              </a:rPr>
              <a:t>care</a:t>
            </a:r>
            <a:r>
              <a:rPr sz="1150" spc="-10" dirty="0">
                <a:solidFill>
                  <a:srgbClr val="231F20"/>
                </a:solidFill>
                <a:latin typeface="Montserrat"/>
                <a:cs typeface="Montserrat"/>
              </a:rPr>
              <a:t> employees</a:t>
            </a:r>
            <a:r>
              <a:rPr sz="1150" spc="-15" dirty="0">
                <a:solidFill>
                  <a:srgbClr val="231F20"/>
                </a:solidFill>
                <a:latin typeface="Montserrat"/>
                <a:cs typeface="Montserrat"/>
              </a:rPr>
              <a:t> </a:t>
            </a:r>
            <a:r>
              <a:rPr sz="1150" spc="-10" dirty="0">
                <a:solidFill>
                  <a:srgbClr val="231F20"/>
                </a:solidFill>
                <a:latin typeface="Montserrat"/>
                <a:cs typeface="Montserrat"/>
              </a:rPr>
              <a:t>continuously</a:t>
            </a:r>
            <a:r>
              <a:rPr sz="1150" spc="-15" dirty="0">
                <a:solidFill>
                  <a:srgbClr val="231F20"/>
                </a:solidFill>
                <a:latin typeface="Montserrat"/>
                <a:cs typeface="Montserrat"/>
              </a:rPr>
              <a:t> </a:t>
            </a:r>
            <a:r>
              <a:rPr sz="1150" spc="-10" dirty="0">
                <a:solidFill>
                  <a:srgbClr val="231F20"/>
                </a:solidFill>
                <a:latin typeface="Montserrat"/>
                <a:cs typeface="Montserrat"/>
              </a:rPr>
              <a:t>rising.</a:t>
            </a:r>
            <a:endParaRPr sz="1150" dirty="0">
              <a:latin typeface="Montserrat"/>
              <a:cs typeface="Montserrat"/>
            </a:endParaRPr>
          </a:p>
          <a:p>
            <a:pPr marL="12700" marR="182880">
              <a:lnSpc>
                <a:spcPts val="1350"/>
              </a:lnSpc>
              <a:spcBef>
                <a:spcPts val="1350"/>
              </a:spcBef>
            </a:pP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course</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5" dirty="0">
                <a:solidFill>
                  <a:srgbClr val="231F20"/>
                </a:solidFill>
                <a:latin typeface="Montserrat"/>
                <a:cs typeface="Montserrat"/>
              </a:rPr>
              <a:t> </a:t>
            </a:r>
            <a:r>
              <a:rPr sz="1150" dirty="0">
                <a:solidFill>
                  <a:srgbClr val="231F20"/>
                </a:solidFill>
                <a:latin typeface="Montserrat"/>
                <a:cs typeface="Montserrat"/>
              </a:rPr>
              <a:t>designed</a:t>
            </a:r>
            <a:r>
              <a:rPr sz="1150" spc="-25"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dirty="0">
                <a:solidFill>
                  <a:srgbClr val="231F20"/>
                </a:solidFill>
                <a:latin typeface="Montserrat"/>
                <a:cs typeface="Montserrat"/>
              </a:rPr>
              <a:t>students</a:t>
            </a:r>
            <a:r>
              <a:rPr sz="1150" spc="-30" dirty="0">
                <a:solidFill>
                  <a:srgbClr val="231F20"/>
                </a:solidFill>
                <a:latin typeface="Montserrat"/>
                <a:cs typeface="Montserrat"/>
              </a:rPr>
              <a:t> </a:t>
            </a:r>
            <a:r>
              <a:rPr sz="1150" dirty="0">
                <a:solidFill>
                  <a:srgbClr val="231F20"/>
                </a:solidFill>
                <a:latin typeface="Montserrat"/>
                <a:cs typeface="Montserrat"/>
              </a:rPr>
              <a:t>who</a:t>
            </a:r>
            <a:r>
              <a:rPr sz="1150" spc="-25" dirty="0">
                <a:solidFill>
                  <a:srgbClr val="231F20"/>
                </a:solidFill>
                <a:latin typeface="Montserrat"/>
                <a:cs typeface="Montserrat"/>
              </a:rPr>
              <a:t> </a:t>
            </a:r>
            <a:r>
              <a:rPr sz="1150" dirty="0">
                <a:solidFill>
                  <a:srgbClr val="231F20"/>
                </a:solidFill>
                <a:latin typeface="Montserrat"/>
                <a:cs typeface="Montserrat"/>
              </a:rPr>
              <a:t>have</a:t>
            </a:r>
            <a:r>
              <a:rPr sz="1150" spc="-25"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interest</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25" dirty="0">
                <a:solidFill>
                  <a:srgbClr val="231F20"/>
                </a:solidFill>
                <a:latin typeface="Montserrat"/>
                <a:cs typeface="Montserrat"/>
              </a:rPr>
              <a:t> </a:t>
            </a:r>
            <a:r>
              <a:rPr sz="1150" dirty="0">
                <a:solidFill>
                  <a:srgbClr val="231F20"/>
                </a:solidFill>
                <a:latin typeface="Montserrat"/>
                <a:cs typeface="Montserrat"/>
              </a:rPr>
              <a:t>broad</a:t>
            </a:r>
            <a:r>
              <a:rPr sz="1150" spc="-25" dirty="0">
                <a:solidFill>
                  <a:srgbClr val="231F20"/>
                </a:solidFill>
                <a:latin typeface="Montserrat"/>
                <a:cs typeface="Montserrat"/>
              </a:rPr>
              <a:t> </a:t>
            </a:r>
            <a:r>
              <a:rPr sz="1150" dirty="0">
                <a:solidFill>
                  <a:srgbClr val="231F20"/>
                </a:solidFill>
                <a:latin typeface="Montserrat"/>
                <a:cs typeface="Montserrat"/>
              </a:rPr>
              <a:t>spectrum</a:t>
            </a:r>
            <a:r>
              <a:rPr sz="1150" spc="-25" dirty="0">
                <a:solidFill>
                  <a:srgbClr val="231F20"/>
                </a:solidFill>
                <a:latin typeface="Montserrat"/>
                <a:cs typeface="Montserrat"/>
              </a:rPr>
              <a:t> of </a:t>
            </a:r>
            <a:r>
              <a:rPr sz="1150" dirty="0">
                <a:solidFill>
                  <a:srgbClr val="231F20"/>
                </a:solidFill>
                <a:latin typeface="Montserrat"/>
                <a:cs typeface="Montserrat"/>
              </a:rPr>
              <a:t>topics,</a:t>
            </a:r>
            <a:r>
              <a:rPr sz="1150" spc="-25" dirty="0">
                <a:solidFill>
                  <a:srgbClr val="231F20"/>
                </a:solidFill>
                <a:latin typeface="Montserrat"/>
                <a:cs typeface="Montserrat"/>
              </a:rPr>
              <a:t> </a:t>
            </a:r>
            <a:r>
              <a:rPr sz="1150" dirty="0">
                <a:solidFill>
                  <a:srgbClr val="231F20"/>
                </a:solidFill>
                <a:latin typeface="Montserrat"/>
                <a:cs typeface="Montserrat"/>
              </a:rPr>
              <a:t>including</a:t>
            </a:r>
            <a:r>
              <a:rPr sz="1150" spc="-20"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infancy</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later</a:t>
            </a:r>
            <a:r>
              <a:rPr sz="1150" spc="-25" dirty="0">
                <a:solidFill>
                  <a:srgbClr val="231F20"/>
                </a:solidFill>
                <a:latin typeface="Montserrat"/>
                <a:cs typeface="Montserrat"/>
              </a:rPr>
              <a:t> </a:t>
            </a:r>
            <a:r>
              <a:rPr sz="1150" dirty="0">
                <a:solidFill>
                  <a:srgbClr val="231F20"/>
                </a:solidFill>
                <a:latin typeface="Montserrat"/>
                <a:cs typeface="Montserrat"/>
              </a:rPr>
              <a:t>adulthood,</a:t>
            </a:r>
            <a:r>
              <a:rPr sz="1150" spc="-20" dirty="0">
                <a:solidFill>
                  <a:srgbClr val="231F20"/>
                </a:solidFill>
                <a:latin typeface="Montserrat"/>
                <a:cs typeface="Montserrat"/>
              </a:rPr>
              <a:t> </a:t>
            </a:r>
            <a:r>
              <a:rPr sz="1150" dirty="0">
                <a:solidFill>
                  <a:srgbClr val="231F20"/>
                </a:solidFill>
                <a:latin typeface="Montserrat"/>
                <a:cs typeface="Montserrat"/>
              </a:rPr>
              <a:t>care</a:t>
            </a:r>
            <a:r>
              <a:rPr sz="1150" spc="-20" dirty="0">
                <a:solidFill>
                  <a:srgbClr val="231F20"/>
                </a:solidFill>
                <a:latin typeface="Montserrat"/>
                <a:cs typeface="Montserrat"/>
              </a:rPr>
              <a:t> </a:t>
            </a:r>
            <a:r>
              <a:rPr sz="1150" dirty="0">
                <a:solidFill>
                  <a:srgbClr val="231F20"/>
                </a:solidFill>
                <a:latin typeface="Montserrat"/>
                <a:cs typeface="Montserrat"/>
              </a:rPr>
              <a:t>needs,</a:t>
            </a:r>
            <a:r>
              <a:rPr sz="1150" spc="-2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30" dirty="0">
                <a:solidFill>
                  <a:srgbClr val="231F20"/>
                </a:solidFill>
                <a:latin typeface="Montserrat"/>
                <a:cs typeface="Montserrat"/>
              </a:rPr>
              <a:t> </a:t>
            </a:r>
            <a:r>
              <a:rPr sz="1150" dirty="0">
                <a:solidFill>
                  <a:srgbClr val="231F20"/>
                </a:solidFill>
                <a:latin typeface="Montserrat"/>
                <a:cs typeface="Montserrat"/>
              </a:rPr>
              <a:t>conditions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30" dirty="0">
                <a:solidFill>
                  <a:srgbClr val="231F20"/>
                </a:solidFill>
                <a:latin typeface="Montserrat"/>
                <a:cs typeface="Montserrat"/>
              </a:rPr>
              <a:t> </a:t>
            </a:r>
            <a:r>
              <a:rPr sz="1150" dirty="0">
                <a:solidFill>
                  <a:srgbClr val="231F20"/>
                </a:solidFill>
                <a:latin typeface="Montserrat"/>
                <a:cs typeface="Montserrat"/>
              </a:rPr>
              <a:t>can</a:t>
            </a:r>
            <a:r>
              <a:rPr sz="1150" spc="-30" dirty="0">
                <a:solidFill>
                  <a:srgbClr val="231F20"/>
                </a:solidFill>
                <a:latin typeface="Montserrat"/>
                <a:cs typeface="Montserrat"/>
              </a:rPr>
              <a:t> </a:t>
            </a:r>
            <a:r>
              <a:rPr sz="1150" dirty="0">
                <a:solidFill>
                  <a:srgbClr val="231F20"/>
                </a:solidFill>
                <a:latin typeface="Montserrat"/>
                <a:cs typeface="Montserrat"/>
              </a:rPr>
              <a:t>influence</a:t>
            </a:r>
            <a:r>
              <a:rPr sz="1150" spc="-30" dirty="0">
                <a:solidFill>
                  <a:srgbClr val="231F20"/>
                </a:solidFill>
                <a:latin typeface="Montserrat"/>
                <a:cs typeface="Montserrat"/>
              </a:rPr>
              <a:t> </a:t>
            </a:r>
            <a:r>
              <a:rPr sz="1150" dirty="0">
                <a:solidFill>
                  <a:srgbClr val="231F20"/>
                </a:solidFill>
                <a:latin typeface="Montserrat"/>
                <a:cs typeface="Montserrat"/>
              </a:rPr>
              <a:t>an</a:t>
            </a:r>
            <a:r>
              <a:rPr sz="1150" spc="-25"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current</a:t>
            </a:r>
            <a:r>
              <a:rPr sz="1150" spc="-30" dirty="0">
                <a:solidFill>
                  <a:srgbClr val="231F20"/>
                </a:solidFill>
                <a:latin typeface="Montserrat"/>
                <a:cs typeface="Montserrat"/>
              </a:rPr>
              <a:t> </a:t>
            </a:r>
            <a:r>
              <a:rPr sz="1150" spc="-10" dirty="0">
                <a:solidFill>
                  <a:srgbClr val="231F20"/>
                </a:solidFill>
                <a:latin typeface="Montserrat"/>
                <a:cs typeface="Montserrat"/>
              </a:rPr>
              <a:t>health </a:t>
            </a:r>
            <a:r>
              <a:rPr sz="1150" dirty="0">
                <a:solidFill>
                  <a:srgbClr val="231F20"/>
                </a:solidFill>
                <a:latin typeface="Montserrat"/>
                <a:cs typeface="Montserrat"/>
              </a:rPr>
              <a:t>and</a:t>
            </a:r>
            <a:r>
              <a:rPr sz="1150" spc="-10" dirty="0">
                <a:solidFill>
                  <a:srgbClr val="231F20"/>
                </a:solidFill>
                <a:latin typeface="Montserrat"/>
                <a:cs typeface="Montserrat"/>
              </a:rPr>
              <a:t> wellbeing.</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All</a:t>
            </a:r>
            <a:r>
              <a:rPr sz="1150" b="1" spc="-40" dirty="0">
                <a:solidFill>
                  <a:srgbClr val="231F20"/>
                </a:solidFill>
                <a:latin typeface="Montserrat"/>
                <a:cs typeface="Montserrat"/>
              </a:rPr>
              <a:t> </a:t>
            </a:r>
            <a:r>
              <a:rPr sz="1150" b="1" dirty="0">
                <a:solidFill>
                  <a:srgbClr val="231F20"/>
                </a:solidFill>
                <a:latin typeface="Montserrat"/>
                <a:cs typeface="Montserrat"/>
              </a:rPr>
              <a:t>Students</a:t>
            </a:r>
            <a:r>
              <a:rPr sz="1150" b="1" spc="-35" dirty="0">
                <a:solidFill>
                  <a:srgbClr val="231F20"/>
                </a:solidFill>
                <a:latin typeface="Montserrat"/>
                <a:cs typeface="Montserrat"/>
              </a:rPr>
              <a:t> </a:t>
            </a:r>
            <a:r>
              <a:rPr sz="1150" b="1" dirty="0">
                <a:solidFill>
                  <a:srgbClr val="231F20"/>
                </a:solidFill>
                <a:latin typeface="Montserrat"/>
                <a:cs typeface="Montserrat"/>
              </a:rPr>
              <a:t>will</a:t>
            </a:r>
            <a:r>
              <a:rPr sz="1150" b="1" spc="-35" dirty="0">
                <a:solidFill>
                  <a:srgbClr val="231F20"/>
                </a:solidFill>
                <a:latin typeface="Montserrat"/>
                <a:cs typeface="Montserrat"/>
              </a:rPr>
              <a:t> </a:t>
            </a:r>
            <a:r>
              <a:rPr sz="1150" b="1" dirty="0">
                <a:solidFill>
                  <a:srgbClr val="231F20"/>
                </a:solidFill>
                <a:latin typeface="Montserrat"/>
                <a:cs typeface="Montserrat"/>
              </a:rPr>
              <a:t>study</a:t>
            </a:r>
            <a:r>
              <a:rPr sz="1150" b="1" spc="-40" dirty="0">
                <a:solidFill>
                  <a:srgbClr val="231F20"/>
                </a:solidFill>
                <a:latin typeface="Montserrat"/>
                <a:cs typeface="Montserrat"/>
              </a:rPr>
              <a:t> </a:t>
            </a:r>
            <a:r>
              <a:rPr sz="1150" b="1" dirty="0">
                <a:solidFill>
                  <a:srgbClr val="231F20"/>
                </a:solidFill>
                <a:latin typeface="Montserrat"/>
                <a:cs typeface="Montserrat"/>
              </a:rPr>
              <a:t>three</a:t>
            </a:r>
            <a:r>
              <a:rPr sz="1150" b="1" spc="-35" dirty="0">
                <a:solidFill>
                  <a:srgbClr val="231F20"/>
                </a:solidFill>
                <a:latin typeface="Montserrat"/>
                <a:cs typeface="Montserrat"/>
              </a:rPr>
              <a:t> </a:t>
            </a:r>
            <a:r>
              <a:rPr sz="1150" b="1" dirty="0">
                <a:solidFill>
                  <a:srgbClr val="231F20"/>
                </a:solidFill>
                <a:latin typeface="Montserrat"/>
                <a:cs typeface="Montserrat"/>
              </a:rPr>
              <a:t>mandatory</a:t>
            </a:r>
            <a:r>
              <a:rPr sz="1150" b="1" spc="-35" dirty="0">
                <a:solidFill>
                  <a:srgbClr val="231F20"/>
                </a:solidFill>
                <a:latin typeface="Montserrat"/>
                <a:cs typeface="Montserrat"/>
              </a:rPr>
              <a:t> </a:t>
            </a:r>
            <a:r>
              <a:rPr sz="1150" b="1" spc="-10" dirty="0">
                <a:solidFill>
                  <a:srgbClr val="231F20"/>
                </a:solidFill>
                <a:latin typeface="Montserrat"/>
                <a:cs typeface="Montserrat"/>
              </a:rPr>
              <a:t>units:</a:t>
            </a:r>
            <a:endParaRPr sz="1150" dirty="0">
              <a:latin typeface="Montserrat"/>
              <a:cs typeface="Montserrat"/>
            </a:endParaRPr>
          </a:p>
          <a:p>
            <a:pPr marL="12700">
              <a:lnSpc>
                <a:spcPts val="1350"/>
              </a:lnSpc>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1</a:t>
            </a:r>
            <a:r>
              <a:rPr lang="en-GB" sz="1150" spc="-50" dirty="0">
                <a:solidFill>
                  <a:srgbClr val="231F20"/>
                </a:solidFill>
                <a:latin typeface="Montserrat"/>
                <a:cs typeface="Montserrat"/>
              </a:rPr>
              <a:t> – (30% of overall grade)</a:t>
            </a:r>
            <a:endParaRPr sz="1150" dirty="0">
              <a:latin typeface="Montserrat"/>
              <a:cs typeface="Montserrat"/>
            </a:endParaRPr>
          </a:p>
          <a:p>
            <a:pPr marL="12700" marR="82550">
              <a:lnSpc>
                <a:spcPts val="1350"/>
              </a:lnSpc>
              <a:spcBef>
                <a:spcPts val="55"/>
              </a:spcBef>
            </a:pPr>
            <a:r>
              <a:rPr sz="1150" dirty="0">
                <a:solidFill>
                  <a:srgbClr val="231F20"/>
                </a:solidFill>
                <a:latin typeface="Montserrat"/>
                <a:cs typeface="Montserrat"/>
              </a:rPr>
              <a:t>Human</a:t>
            </a:r>
            <a:r>
              <a:rPr sz="1150" spc="-25" dirty="0">
                <a:solidFill>
                  <a:srgbClr val="231F20"/>
                </a:solidFill>
                <a:latin typeface="Montserrat"/>
                <a:cs typeface="Montserrat"/>
              </a:rPr>
              <a:t> </a:t>
            </a:r>
            <a:r>
              <a:rPr sz="1150" dirty="0">
                <a:solidFill>
                  <a:srgbClr val="231F20"/>
                </a:solidFill>
                <a:latin typeface="Montserrat"/>
                <a:cs typeface="Montserrat"/>
              </a:rPr>
              <a:t>Lifespan</a:t>
            </a:r>
            <a:r>
              <a:rPr sz="1150" spc="-25" dirty="0">
                <a:solidFill>
                  <a:srgbClr val="231F20"/>
                </a:solidFill>
                <a:latin typeface="Montserrat"/>
                <a:cs typeface="Montserrat"/>
              </a:rPr>
              <a:t> </a:t>
            </a:r>
            <a:r>
              <a:rPr sz="1150" spc="-10" dirty="0">
                <a:solidFill>
                  <a:srgbClr val="231F20"/>
                </a:solidFill>
                <a:latin typeface="Montserrat"/>
                <a:cs typeface="Montserrat"/>
              </a:rPr>
              <a:t>Development</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25" dirty="0">
                <a:solidFill>
                  <a:srgbClr val="231F20"/>
                </a:solidFill>
                <a:latin typeface="Montserrat"/>
                <a:cs typeface="Montserrat"/>
              </a:rPr>
              <a:t> </a:t>
            </a:r>
            <a:r>
              <a:rPr sz="1150" dirty="0">
                <a:solidFill>
                  <a:srgbClr val="231F20"/>
                </a:solidFill>
                <a:latin typeface="Montserrat"/>
                <a:cs typeface="Montserrat"/>
              </a:rPr>
              <a:t>Internal</a:t>
            </a:r>
            <a:r>
              <a:rPr sz="1150" spc="-25"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25" dirty="0">
                <a:solidFill>
                  <a:srgbClr val="231F20"/>
                </a:solidFill>
                <a:latin typeface="Montserrat"/>
                <a:cs typeface="Montserrat"/>
              </a:rPr>
              <a:t> </a:t>
            </a:r>
            <a:r>
              <a:rPr sz="1150" spc="-10" dirty="0">
                <a:solidFill>
                  <a:srgbClr val="231F20"/>
                </a:solidFill>
                <a:latin typeface="Montserrat"/>
                <a:cs typeface="Montserrat"/>
              </a:rPr>
              <a:t>Pearson-</a:t>
            </a:r>
            <a:r>
              <a:rPr sz="1150" dirty="0">
                <a:solidFill>
                  <a:srgbClr val="231F20"/>
                </a:solidFill>
                <a:latin typeface="Montserrat"/>
                <a:cs typeface="Montserrat"/>
              </a:rPr>
              <a:t>set</a:t>
            </a:r>
            <a:r>
              <a:rPr sz="1150" spc="-25" dirty="0">
                <a:solidFill>
                  <a:srgbClr val="231F20"/>
                </a:solidFill>
                <a:latin typeface="Montserrat"/>
                <a:cs typeface="Montserrat"/>
              </a:rPr>
              <a:t> </a:t>
            </a:r>
            <a:r>
              <a:rPr sz="1150" spc="-10" dirty="0">
                <a:solidFill>
                  <a:srgbClr val="231F20"/>
                </a:solidFill>
                <a:latin typeface="Montserrat"/>
                <a:cs typeface="Montserrat"/>
              </a:rPr>
              <a:t>assignment)</a:t>
            </a:r>
            <a:r>
              <a:rPr sz="1150" spc="500" dirty="0">
                <a:solidFill>
                  <a:srgbClr val="231F20"/>
                </a:solidFill>
                <a:latin typeface="Montserrat"/>
                <a:cs typeface="Montserrat"/>
              </a:rPr>
              <a:t> </a:t>
            </a:r>
            <a:r>
              <a:rPr sz="1150" dirty="0">
                <a:solidFill>
                  <a:srgbClr val="231F20"/>
                </a:solidFill>
                <a:latin typeface="Montserrat"/>
                <a:cs typeface="Montserrat"/>
              </a:rPr>
              <a:t>In</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0"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you</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20" dirty="0">
                <a:solidFill>
                  <a:srgbClr val="231F20"/>
                </a:solidFill>
                <a:latin typeface="Montserrat"/>
                <a:cs typeface="Montserrat"/>
              </a:rPr>
              <a:t> </a:t>
            </a:r>
            <a:r>
              <a:rPr sz="1150" dirty="0">
                <a:solidFill>
                  <a:srgbClr val="231F20"/>
                </a:solidFill>
                <a:latin typeface="Montserrat"/>
                <a:cs typeface="Montserrat"/>
              </a:rPr>
              <a:t>learn</a:t>
            </a:r>
            <a:r>
              <a:rPr sz="1150" spc="-20" dirty="0">
                <a:solidFill>
                  <a:srgbClr val="231F20"/>
                </a:solidFill>
                <a:latin typeface="Montserrat"/>
                <a:cs typeface="Montserrat"/>
              </a:rPr>
              <a:t> </a:t>
            </a:r>
            <a:r>
              <a:rPr sz="1150" dirty="0">
                <a:solidFill>
                  <a:srgbClr val="231F20"/>
                </a:solidFill>
                <a:latin typeface="Montserrat"/>
                <a:cs typeface="Montserrat"/>
              </a:rPr>
              <a:t>about</a:t>
            </a:r>
            <a:r>
              <a:rPr sz="1150" spc="-15" dirty="0">
                <a:solidFill>
                  <a:srgbClr val="231F20"/>
                </a:solidFill>
                <a:latin typeface="Montserrat"/>
                <a:cs typeface="Montserrat"/>
              </a:rPr>
              <a:t> </a:t>
            </a:r>
            <a:r>
              <a:rPr sz="1150" dirty="0">
                <a:solidFill>
                  <a:srgbClr val="231F20"/>
                </a:solidFill>
                <a:latin typeface="Montserrat"/>
                <a:cs typeface="Montserrat"/>
              </a:rPr>
              <a:t>different</a:t>
            </a:r>
            <a:r>
              <a:rPr sz="1150" spc="-20" dirty="0">
                <a:solidFill>
                  <a:srgbClr val="231F20"/>
                </a:solidFill>
                <a:latin typeface="Montserrat"/>
                <a:cs typeface="Montserrat"/>
              </a:rPr>
              <a:t> </a:t>
            </a:r>
            <a:r>
              <a:rPr sz="1150" dirty="0">
                <a:solidFill>
                  <a:srgbClr val="231F20"/>
                </a:solidFill>
                <a:latin typeface="Montserrat"/>
                <a:cs typeface="Montserrat"/>
              </a:rPr>
              <a:t>aspects</a:t>
            </a:r>
            <a:r>
              <a:rPr sz="1150" spc="-20"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growth</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development</a:t>
            </a:r>
            <a:r>
              <a:rPr sz="1150" spc="-1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can</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across</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0" dirty="0">
                <a:solidFill>
                  <a:srgbClr val="231F20"/>
                </a:solidFill>
                <a:latin typeface="Montserrat"/>
                <a:cs typeface="Montserrat"/>
              </a:rPr>
              <a:t> </a:t>
            </a:r>
            <a:r>
              <a:rPr sz="1150" dirty="0">
                <a:solidFill>
                  <a:srgbClr val="231F20"/>
                </a:solidFill>
                <a:latin typeface="Montserrat"/>
                <a:cs typeface="Montserrat"/>
              </a:rPr>
              <a:t>stages.</a:t>
            </a:r>
            <a:r>
              <a:rPr sz="1150" spc="-25"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events</a:t>
            </a:r>
            <a:r>
              <a:rPr sz="1150" spc="-25" dirty="0">
                <a:solidFill>
                  <a:srgbClr val="231F20"/>
                </a:solidFill>
                <a:latin typeface="Montserrat"/>
                <a:cs typeface="Montserrat"/>
              </a:rPr>
              <a:t> </a:t>
            </a:r>
            <a:r>
              <a:rPr sz="1150" spc="-20" dirty="0">
                <a:solidFill>
                  <a:srgbClr val="231F20"/>
                </a:solidFill>
                <a:latin typeface="Montserrat"/>
                <a:cs typeface="Montserrat"/>
              </a:rPr>
              <a:t>that</a:t>
            </a:r>
            <a:endParaRPr sz="1150" dirty="0">
              <a:latin typeface="Montserrat"/>
              <a:cs typeface="Montserrat"/>
            </a:endParaRPr>
          </a:p>
          <a:p>
            <a:pPr marL="12700" marR="5080">
              <a:lnSpc>
                <a:spcPts val="1350"/>
              </a:lnSpc>
            </a:pPr>
            <a:r>
              <a:rPr sz="1150" dirty="0">
                <a:solidFill>
                  <a:srgbClr val="231F20"/>
                </a:solidFill>
                <a:latin typeface="Montserrat"/>
                <a:cs typeface="Montserrat"/>
              </a:rPr>
              <a:t>can</a:t>
            </a:r>
            <a:r>
              <a:rPr sz="1150" spc="-35" dirty="0">
                <a:solidFill>
                  <a:srgbClr val="231F20"/>
                </a:solidFill>
                <a:latin typeface="Montserrat"/>
                <a:cs typeface="Montserrat"/>
              </a:rPr>
              <a:t> </a:t>
            </a:r>
            <a:r>
              <a:rPr sz="1150" dirty="0">
                <a:solidFill>
                  <a:srgbClr val="231F20"/>
                </a:solidFill>
                <a:latin typeface="Montserrat"/>
                <a:cs typeface="Montserrat"/>
              </a:rPr>
              <a:t>impact</a:t>
            </a:r>
            <a:r>
              <a:rPr sz="1150" spc="-30" dirty="0">
                <a:solidFill>
                  <a:srgbClr val="231F20"/>
                </a:solidFill>
                <a:latin typeface="Montserrat"/>
                <a:cs typeface="Montserrat"/>
              </a:rPr>
              <a:t> </a:t>
            </a:r>
            <a:r>
              <a:rPr sz="1150" dirty="0">
                <a:solidFill>
                  <a:srgbClr val="231F20"/>
                </a:solidFill>
                <a:latin typeface="Montserrat"/>
                <a:cs typeface="Montserrat"/>
              </a:rPr>
              <a:t>on</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30" dirty="0">
                <a:solidFill>
                  <a:srgbClr val="231F20"/>
                </a:solidFill>
                <a:latin typeface="Montserrat"/>
                <a:cs typeface="Montserrat"/>
              </a:rPr>
              <a:t> </a:t>
            </a:r>
            <a:r>
              <a:rPr sz="1150" dirty="0">
                <a:solidFill>
                  <a:srgbClr val="231F20"/>
                </a:solidFill>
                <a:latin typeface="Montserrat"/>
                <a:cs typeface="Montserrat"/>
              </a:rPr>
              <a:t>physical,</a:t>
            </a:r>
            <a:r>
              <a:rPr sz="1150" spc="-30" dirty="0">
                <a:solidFill>
                  <a:srgbClr val="231F20"/>
                </a:solidFill>
                <a:latin typeface="Montserrat"/>
                <a:cs typeface="Montserrat"/>
              </a:rPr>
              <a:t> </a:t>
            </a:r>
            <a:r>
              <a:rPr sz="1150" dirty="0">
                <a:solidFill>
                  <a:srgbClr val="231F20"/>
                </a:solidFill>
                <a:latin typeface="Montserrat"/>
                <a:cs typeface="Montserrat"/>
              </a:rPr>
              <a:t>intellectual,</a:t>
            </a:r>
            <a:r>
              <a:rPr sz="1150" spc="-35" dirty="0">
                <a:solidFill>
                  <a:srgbClr val="231F20"/>
                </a:solidFill>
                <a:latin typeface="Montserrat"/>
                <a:cs typeface="Montserrat"/>
              </a:rPr>
              <a:t> </a:t>
            </a:r>
            <a:r>
              <a:rPr sz="1150" dirty="0">
                <a:solidFill>
                  <a:srgbClr val="231F20"/>
                </a:solidFill>
                <a:latin typeface="Montserrat"/>
                <a:cs typeface="Montserrat"/>
              </a:rPr>
              <a:t>emotional</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(PIES)</a:t>
            </a:r>
            <a:r>
              <a:rPr sz="1150" spc="-30" dirty="0">
                <a:solidFill>
                  <a:srgbClr val="231F20"/>
                </a:solidFill>
                <a:latin typeface="Montserrat"/>
                <a:cs typeface="Montserrat"/>
              </a:rPr>
              <a:t> </a:t>
            </a:r>
            <a:r>
              <a:rPr sz="1150" spc="-10" dirty="0">
                <a:solidFill>
                  <a:srgbClr val="231F20"/>
                </a:solidFill>
                <a:latin typeface="Montserrat"/>
                <a:cs typeface="Montserrat"/>
              </a:rPr>
              <a:t>development</a:t>
            </a:r>
            <a:r>
              <a:rPr sz="1150" spc="-35" dirty="0">
                <a:solidFill>
                  <a:srgbClr val="231F20"/>
                </a:solidFill>
                <a:latin typeface="Montserrat"/>
                <a:cs typeface="Montserrat"/>
              </a:rPr>
              <a:t> </a:t>
            </a:r>
            <a:r>
              <a:rPr sz="1150" spc="-25" dirty="0">
                <a:solidFill>
                  <a:srgbClr val="231F20"/>
                </a:solidFill>
                <a:latin typeface="Montserrat"/>
                <a:cs typeface="Montserrat"/>
              </a:rPr>
              <a:t>and </a:t>
            </a:r>
            <a:r>
              <a:rPr sz="1150" dirty="0">
                <a:solidFill>
                  <a:srgbClr val="231F20"/>
                </a:solidFill>
                <a:latin typeface="Montserrat"/>
                <a:cs typeface="Montserrat"/>
              </a:rPr>
              <a:t>how</a:t>
            </a:r>
            <a:r>
              <a:rPr sz="1150" spc="-30" dirty="0">
                <a:solidFill>
                  <a:srgbClr val="231F20"/>
                </a:solidFill>
                <a:latin typeface="Montserrat"/>
                <a:cs typeface="Montserrat"/>
              </a:rPr>
              <a:t> </a:t>
            </a:r>
            <a:r>
              <a:rPr sz="1150" dirty="0">
                <a:solidFill>
                  <a:srgbClr val="231F20"/>
                </a:solidFill>
                <a:latin typeface="Montserrat"/>
                <a:cs typeface="Montserrat"/>
              </a:rPr>
              <a:t>individuals</a:t>
            </a:r>
            <a:r>
              <a:rPr sz="1150" spc="-25" dirty="0">
                <a:solidFill>
                  <a:srgbClr val="231F20"/>
                </a:solidFill>
                <a:latin typeface="Montserrat"/>
                <a:cs typeface="Montserrat"/>
              </a:rPr>
              <a:t> </a:t>
            </a:r>
            <a:r>
              <a:rPr sz="1150" dirty="0">
                <a:solidFill>
                  <a:srgbClr val="231F20"/>
                </a:solidFill>
                <a:latin typeface="Montserrat"/>
                <a:cs typeface="Montserrat"/>
              </a:rPr>
              <a:t>cope</a:t>
            </a:r>
            <a:r>
              <a:rPr sz="1150" spc="-25" dirty="0">
                <a:solidFill>
                  <a:srgbClr val="231F20"/>
                </a:solidFill>
                <a:latin typeface="Montserrat"/>
                <a:cs typeface="Montserrat"/>
              </a:rPr>
              <a:t> </a:t>
            </a:r>
            <a:r>
              <a:rPr sz="1150" dirty="0">
                <a:solidFill>
                  <a:srgbClr val="231F20"/>
                </a:solidFill>
                <a:latin typeface="Montserrat"/>
                <a:cs typeface="Montserrat"/>
              </a:rPr>
              <a:t>with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are</a:t>
            </a:r>
            <a:r>
              <a:rPr sz="1150" spc="-25" dirty="0">
                <a:solidFill>
                  <a:srgbClr val="231F20"/>
                </a:solidFill>
                <a:latin typeface="Montserrat"/>
                <a:cs typeface="Montserrat"/>
              </a:rPr>
              <a:t> </a:t>
            </a:r>
            <a:r>
              <a:rPr sz="1150" dirty="0">
                <a:solidFill>
                  <a:srgbClr val="231F20"/>
                </a:solidFill>
                <a:latin typeface="Montserrat"/>
                <a:cs typeface="Montserrat"/>
              </a:rPr>
              <a:t>supported</a:t>
            </a:r>
            <a:r>
              <a:rPr sz="1150" spc="-25" dirty="0">
                <a:solidFill>
                  <a:srgbClr val="231F20"/>
                </a:solidFill>
                <a:latin typeface="Montserrat"/>
                <a:cs typeface="Montserrat"/>
              </a:rPr>
              <a:t> </a:t>
            </a:r>
            <a:r>
              <a:rPr sz="1150" dirty="0">
                <a:solidFill>
                  <a:srgbClr val="231F20"/>
                </a:solidFill>
                <a:latin typeface="Montserrat"/>
                <a:cs typeface="Montserrat"/>
              </a:rPr>
              <a:t>through</a:t>
            </a:r>
            <a:r>
              <a:rPr sz="1150" spc="-35" dirty="0">
                <a:solidFill>
                  <a:srgbClr val="231F20"/>
                </a:solidFill>
                <a:latin typeface="Montserrat"/>
                <a:cs typeface="Montserrat"/>
              </a:rPr>
              <a:t> </a:t>
            </a:r>
            <a:r>
              <a:rPr sz="1150" dirty="0">
                <a:solidFill>
                  <a:srgbClr val="231F20"/>
                </a:solidFill>
                <a:latin typeface="Montserrat"/>
                <a:cs typeface="Montserrat"/>
              </a:rPr>
              <a:t>changes</a:t>
            </a:r>
            <a:r>
              <a:rPr sz="1150" spc="-25" dirty="0">
                <a:solidFill>
                  <a:srgbClr val="231F20"/>
                </a:solidFill>
                <a:latin typeface="Montserrat"/>
                <a:cs typeface="Montserrat"/>
              </a:rPr>
              <a:t> </a:t>
            </a:r>
            <a:r>
              <a:rPr sz="1150" dirty="0">
                <a:solidFill>
                  <a:srgbClr val="231F20"/>
                </a:solidFill>
                <a:latin typeface="Montserrat"/>
                <a:cs typeface="Montserrat"/>
              </a:rPr>
              <a:t>caused</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5" dirty="0">
                <a:solidFill>
                  <a:srgbClr val="231F20"/>
                </a:solidFill>
                <a:latin typeface="Montserrat"/>
                <a:cs typeface="Montserrat"/>
              </a:rPr>
              <a:t> </a:t>
            </a:r>
            <a:r>
              <a:rPr sz="1150" dirty="0">
                <a:solidFill>
                  <a:srgbClr val="231F20"/>
                </a:solidFill>
                <a:latin typeface="Montserrat"/>
                <a:cs typeface="Montserrat"/>
              </a:rPr>
              <a:t>life</a:t>
            </a:r>
            <a:r>
              <a:rPr sz="1150" spc="-25" dirty="0">
                <a:solidFill>
                  <a:srgbClr val="231F20"/>
                </a:solidFill>
                <a:latin typeface="Montserrat"/>
                <a:cs typeface="Montserrat"/>
              </a:rPr>
              <a:t> </a:t>
            </a:r>
            <a:r>
              <a:rPr sz="1150" spc="-10" dirty="0">
                <a:solidFill>
                  <a:srgbClr val="231F20"/>
                </a:solidFill>
                <a:latin typeface="Montserrat"/>
                <a:cs typeface="Montserrat"/>
              </a:rPr>
              <a:t>events.</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2</a:t>
            </a:r>
            <a:r>
              <a:rPr lang="en-GB" sz="1150" spc="-50" dirty="0">
                <a:solidFill>
                  <a:srgbClr val="231F20"/>
                </a:solidFill>
                <a:latin typeface="Montserrat"/>
                <a:cs typeface="Montserrat"/>
              </a:rPr>
              <a:t> – (30% of overall grade)</a:t>
            </a:r>
            <a:endParaRPr sz="1150" dirty="0">
              <a:latin typeface="Montserrat"/>
              <a:cs typeface="Montserrat"/>
            </a:endParaRPr>
          </a:p>
          <a:p>
            <a:pPr marL="12700" marR="335915">
              <a:lnSpc>
                <a:spcPts val="1350"/>
              </a:lnSpc>
              <a:spcBef>
                <a:spcPts val="55"/>
              </a:spcBef>
            </a:pP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spc="-10" dirty="0">
                <a:solidFill>
                  <a:srgbClr val="231F20"/>
                </a:solidFill>
                <a:latin typeface="Montserrat"/>
                <a:cs typeface="Montserrat"/>
              </a:rPr>
              <a:t>Values</a:t>
            </a:r>
            <a:r>
              <a:rPr sz="1150" spc="-25" dirty="0">
                <a:solidFill>
                  <a:srgbClr val="231F20"/>
                </a:solidFill>
                <a:latin typeface="Montserrat"/>
                <a:cs typeface="Montserrat"/>
              </a:rPr>
              <a:t> </a:t>
            </a:r>
            <a:r>
              <a:rPr sz="1150" dirty="0">
                <a:solidFill>
                  <a:srgbClr val="231F20"/>
                </a:solidFill>
                <a:latin typeface="Montserrat"/>
                <a:cs typeface="Montserrat"/>
              </a:rPr>
              <a:t>(Non-exam</a:t>
            </a:r>
            <a:r>
              <a:rPr sz="1150" spc="-30" dirty="0">
                <a:solidFill>
                  <a:srgbClr val="231F20"/>
                </a:solidFill>
                <a:latin typeface="Montserrat"/>
                <a:cs typeface="Montserrat"/>
              </a:rPr>
              <a:t> </a:t>
            </a:r>
            <a:r>
              <a:rPr sz="1150" dirty="0">
                <a:solidFill>
                  <a:srgbClr val="231F20"/>
                </a:solidFill>
                <a:latin typeface="Montserrat"/>
                <a:cs typeface="Montserrat"/>
              </a:rPr>
              <a:t>Internal</a:t>
            </a:r>
            <a:r>
              <a:rPr sz="1150" spc="-30" dirty="0">
                <a:solidFill>
                  <a:srgbClr val="231F20"/>
                </a:solidFill>
                <a:latin typeface="Montserrat"/>
                <a:cs typeface="Montserrat"/>
              </a:rPr>
              <a:t> </a:t>
            </a:r>
            <a:r>
              <a:rPr sz="1150" dirty="0">
                <a:solidFill>
                  <a:srgbClr val="231F20"/>
                </a:solidFill>
                <a:latin typeface="Montserrat"/>
                <a:cs typeface="Montserrat"/>
              </a:rPr>
              <a:t>Assessment</a:t>
            </a:r>
            <a:r>
              <a:rPr sz="1150" spc="-25" dirty="0">
                <a:solidFill>
                  <a:srgbClr val="231F20"/>
                </a:solidFill>
                <a:latin typeface="Montserrat"/>
                <a:cs typeface="Montserrat"/>
              </a:rPr>
              <a:t> </a:t>
            </a:r>
            <a:r>
              <a:rPr sz="1150" dirty="0">
                <a:solidFill>
                  <a:srgbClr val="231F20"/>
                </a:solidFill>
                <a:latin typeface="Montserrat"/>
                <a:cs typeface="Montserrat"/>
              </a:rPr>
              <a:t>/</a:t>
            </a:r>
            <a:r>
              <a:rPr sz="1150" spc="-30" dirty="0">
                <a:solidFill>
                  <a:srgbClr val="231F20"/>
                </a:solidFill>
                <a:latin typeface="Montserrat"/>
                <a:cs typeface="Montserrat"/>
              </a:rPr>
              <a:t> </a:t>
            </a:r>
            <a:r>
              <a:rPr sz="1150" spc="-10" dirty="0">
                <a:solidFill>
                  <a:srgbClr val="231F20"/>
                </a:solidFill>
                <a:latin typeface="Montserrat"/>
                <a:cs typeface="Montserrat"/>
              </a:rPr>
              <a:t>Pearson-</a:t>
            </a:r>
            <a:r>
              <a:rPr sz="1150" spc="-25" dirty="0">
                <a:solidFill>
                  <a:srgbClr val="231F20"/>
                </a:solidFill>
                <a:latin typeface="Montserrat"/>
                <a:cs typeface="Montserrat"/>
              </a:rPr>
              <a:t>set </a:t>
            </a:r>
            <a:r>
              <a:rPr sz="1150" spc="-10" dirty="0">
                <a:solidFill>
                  <a:srgbClr val="231F20"/>
                </a:solidFill>
                <a:latin typeface="Montserrat"/>
                <a:cs typeface="Montserrat"/>
              </a:rPr>
              <a:t>assignment)</a:t>
            </a:r>
            <a:endParaRPr sz="1150" dirty="0">
              <a:latin typeface="Montserrat"/>
              <a:cs typeface="Montserrat"/>
            </a:endParaRPr>
          </a:p>
          <a:p>
            <a:pPr marL="12700" marR="264160">
              <a:lnSpc>
                <a:spcPts val="1350"/>
              </a:lnSpc>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social</a:t>
            </a:r>
            <a:r>
              <a:rPr sz="1150" spc="-25" dirty="0">
                <a:solidFill>
                  <a:srgbClr val="231F20"/>
                </a:solidFill>
                <a:latin typeface="Montserrat"/>
                <a:cs typeface="Montserrat"/>
              </a:rPr>
              <a:t> </a:t>
            </a:r>
            <a:r>
              <a:rPr sz="1150" dirty="0">
                <a:solidFill>
                  <a:srgbClr val="231F20"/>
                </a:solidFill>
                <a:latin typeface="Montserrat"/>
                <a:cs typeface="Montserrat"/>
              </a:rPr>
              <a:t>care</a:t>
            </a:r>
            <a:r>
              <a:rPr sz="1150" spc="-25" dirty="0">
                <a:solidFill>
                  <a:srgbClr val="231F20"/>
                </a:solidFill>
                <a:latin typeface="Montserrat"/>
                <a:cs typeface="Montserrat"/>
              </a:rPr>
              <a:t> </a:t>
            </a:r>
            <a:r>
              <a:rPr sz="1150" dirty="0">
                <a:solidFill>
                  <a:srgbClr val="231F20"/>
                </a:solidFill>
                <a:latin typeface="Montserrat"/>
                <a:cs typeface="Montserrat"/>
              </a:rPr>
              <a:t>services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they</a:t>
            </a:r>
            <a:r>
              <a:rPr sz="1150" spc="-25" dirty="0">
                <a:solidFill>
                  <a:srgbClr val="231F20"/>
                </a:solidFill>
                <a:latin typeface="Montserrat"/>
                <a:cs typeface="Montserrat"/>
              </a:rPr>
              <a:t> </a:t>
            </a:r>
            <a:r>
              <a:rPr sz="1150" dirty="0">
                <a:solidFill>
                  <a:srgbClr val="231F20"/>
                </a:solidFill>
                <a:latin typeface="Montserrat"/>
                <a:cs typeface="Montserrat"/>
              </a:rPr>
              <a:t>meet</a:t>
            </a:r>
            <a:r>
              <a:rPr sz="1150" spc="-25" dirty="0">
                <a:solidFill>
                  <a:srgbClr val="231F20"/>
                </a:solidFill>
                <a:latin typeface="Montserrat"/>
                <a:cs typeface="Montserrat"/>
              </a:rPr>
              <a:t> the </a:t>
            </a:r>
            <a:r>
              <a:rPr sz="1150" dirty="0">
                <a:solidFill>
                  <a:srgbClr val="231F20"/>
                </a:solidFill>
                <a:latin typeface="Montserrat"/>
                <a:cs typeface="Montserrat"/>
              </a:rPr>
              <a:t>needs</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service</a:t>
            </a:r>
            <a:r>
              <a:rPr sz="1150" spc="-25" dirty="0">
                <a:solidFill>
                  <a:srgbClr val="231F20"/>
                </a:solidFill>
                <a:latin typeface="Montserrat"/>
                <a:cs typeface="Montserrat"/>
              </a:rPr>
              <a:t> </a:t>
            </a:r>
            <a:r>
              <a:rPr sz="1150" dirty="0">
                <a:solidFill>
                  <a:srgbClr val="231F20"/>
                </a:solidFill>
                <a:latin typeface="Montserrat"/>
                <a:cs typeface="Montserrat"/>
              </a:rPr>
              <a:t>users.</a:t>
            </a:r>
            <a:r>
              <a:rPr sz="1150" spc="-30" dirty="0">
                <a:solidFill>
                  <a:srgbClr val="231F20"/>
                </a:solidFill>
                <a:latin typeface="Montserrat"/>
                <a:cs typeface="Montserrat"/>
              </a:rPr>
              <a:t> </a:t>
            </a:r>
            <a:r>
              <a:rPr sz="1150" spc="-1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dirty="0">
                <a:solidFill>
                  <a:srgbClr val="231F20"/>
                </a:solidFill>
                <a:latin typeface="Montserrat"/>
                <a:cs typeface="Montserrat"/>
              </a:rPr>
              <a:t>also</a:t>
            </a:r>
            <a:r>
              <a:rPr sz="1150" spc="-30" dirty="0">
                <a:solidFill>
                  <a:srgbClr val="231F20"/>
                </a:solidFill>
                <a:latin typeface="Montserrat"/>
                <a:cs typeface="Montserrat"/>
              </a:rPr>
              <a:t> </a:t>
            </a:r>
            <a:r>
              <a:rPr sz="1150" dirty="0">
                <a:solidFill>
                  <a:srgbClr val="231F20"/>
                </a:solidFill>
                <a:latin typeface="Montserrat"/>
                <a:cs typeface="Montserrat"/>
              </a:rPr>
              <a:t>study</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values</a:t>
            </a:r>
            <a:r>
              <a:rPr sz="1150" spc="-30" dirty="0">
                <a:solidFill>
                  <a:srgbClr val="231F20"/>
                </a:solidFill>
                <a:latin typeface="Montserrat"/>
                <a:cs typeface="Montserrat"/>
              </a:rPr>
              <a:t> </a:t>
            </a:r>
            <a:r>
              <a:rPr sz="1150" spc="-10" dirty="0">
                <a:solidFill>
                  <a:srgbClr val="231F20"/>
                </a:solidFill>
                <a:latin typeface="Montserrat"/>
                <a:cs typeface="Montserrat"/>
              </a:rPr>
              <a:t>required</a:t>
            </a:r>
            <a:r>
              <a:rPr sz="1150" spc="-25" dirty="0">
                <a:solidFill>
                  <a:srgbClr val="231F20"/>
                </a:solidFill>
                <a:latin typeface="Montserrat"/>
                <a:cs typeface="Montserrat"/>
              </a:rPr>
              <a:t> </a:t>
            </a:r>
            <a:r>
              <a:rPr sz="1150" spc="-20" dirty="0">
                <a:solidFill>
                  <a:srgbClr val="231F20"/>
                </a:solidFill>
                <a:latin typeface="Montserrat"/>
                <a:cs typeface="Montserrat"/>
              </a:rPr>
              <a:t>when </a:t>
            </a:r>
            <a:r>
              <a:rPr sz="1150" dirty="0">
                <a:solidFill>
                  <a:srgbClr val="231F20"/>
                </a:solidFill>
                <a:latin typeface="Montserrat"/>
                <a:cs typeface="Montserrat"/>
              </a:rPr>
              <a:t>giving</a:t>
            </a:r>
            <a:r>
              <a:rPr sz="1150" spc="-30" dirty="0">
                <a:solidFill>
                  <a:srgbClr val="231F20"/>
                </a:solidFill>
                <a:latin typeface="Montserrat"/>
                <a:cs typeface="Montserrat"/>
              </a:rPr>
              <a:t> </a:t>
            </a:r>
            <a:r>
              <a:rPr sz="1150" spc="-10" dirty="0">
                <a:solidFill>
                  <a:srgbClr val="231F20"/>
                </a:solidFill>
                <a:latin typeface="Montserrat"/>
                <a:cs typeface="Montserrat"/>
              </a:rPr>
              <a:t>care.</a:t>
            </a:r>
            <a:endParaRPr sz="1150" dirty="0">
              <a:latin typeface="Montserrat"/>
              <a:cs typeface="Montserrat"/>
            </a:endParaRPr>
          </a:p>
          <a:p>
            <a:pPr marL="12700">
              <a:lnSpc>
                <a:spcPts val="1365"/>
              </a:lnSpc>
              <a:spcBef>
                <a:spcPts val="1280"/>
              </a:spcBef>
            </a:pPr>
            <a:r>
              <a:rPr sz="1150" dirty="0">
                <a:solidFill>
                  <a:srgbClr val="231F20"/>
                </a:solidFill>
                <a:latin typeface="Montserrat"/>
                <a:cs typeface="Montserrat"/>
              </a:rPr>
              <a:t>Component</a:t>
            </a:r>
            <a:r>
              <a:rPr sz="1150" spc="-75" dirty="0">
                <a:solidFill>
                  <a:srgbClr val="231F20"/>
                </a:solidFill>
                <a:latin typeface="Montserrat"/>
                <a:cs typeface="Montserrat"/>
              </a:rPr>
              <a:t> </a:t>
            </a:r>
            <a:r>
              <a:rPr sz="1150" spc="-50" dirty="0">
                <a:solidFill>
                  <a:srgbClr val="231F20"/>
                </a:solidFill>
                <a:latin typeface="Montserrat"/>
                <a:cs typeface="Montserrat"/>
              </a:rPr>
              <a:t>3</a:t>
            </a:r>
            <a:r>
              <a:rPr lang="en-GB" sz="1150" spc="-50" dirty="0">
                <a:solidFill>
                  <a:srgbClr val="231F20"/>
                </a:solidFill>
                <a:latin typeface="Montserrat"/>
                <a:cs typeface="Montserrat"/>
              </a:rPr>
              <a:t> – (40% of overall grade)</a:t>
            </a:r>
            <a:endParaRPr sz="1150" dirty="0">
              <a:latin typeface="Montserrat"/>
              <a:cs typeface="Montserrat"/>
            </a:endParaRPr>
          </a:p>
          <a:p>
            <a:pPr marL="12700">
              <a:lnSpc>
                <a:spcPts val="1350"/>
              </a:lnSpc>
            </a:pPr>
            <a:r>
              <a:rPr sz="1150" dirty="0">
                <a:solidFill>
                  <a:srgbClr val="231F20"/>
                </a:solidFill>
                <a:latin typeface="Montserrat"/>
                <a:cs typeface="Montserrat"/>
              </a:rPr>
              <a:t>Health</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Wellbeing (External Assessment)</a:t>
            </a:r>
            <a:endParaRPr sz="1150" dirty="0">
              <a:latin typeface="Montserrat"/>
              <a:cs typeface="Montserrat"/>
            </a:endParaRPr>
          </a:p>
          <a:p>
            <a:pPr marL="12700" marR="30480">
              <a:lnSpc>
                <a:spcPts val="1350"/>
              </a:lnSpc>
              <a:spcBef>
                <a:spcPts val="55"/>
              </a:spcBef>
            </a:pP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this</a:t>
            </a:r>
            <a:r>
              <a:rPr sz="1150" spc="-25" dirty="0">
                <a:solidFill>
                  <a:srgbClr val="231F20"/>
                </a:solidFill>
                <a:latin typeface="Montserrat"/>
                <a:cs typeface="Montserrat"/>
              </a:rPr>
              <a:t> </a:t>
            </a:r>
            <a:r>
              <a:rPr sz="1150" dirty="0">
                <a:solidFill>
                  <a:srgbClr val="231F20"/>
                </a:solidFill>
                <a:latin typeface="Montserrat"/>
                <a:cs typeface="Montserrat"/>
              </a:rPr>
              <a:t>external</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5" dirty="0">
                <a:solidFill>
                  <a:srgbClr val="231F20"/>
                </a:solidFill>
                <a:latin typeface="Montserrat"/>
                <a:cs typeface="Montserrat"/>
              </a:rPr>
              <a:t> </a:t>
            </a:r>
            <a:r>
              <a:rPr sz="1150" dirty="0">
                <a:solidFill>
                  <a:srgbClr val="231F20"/>
                </a:solidFill>
                <a:latin typeface="Montserrat"/>
                <a:cs typeface="Montserrat"/>
              </a:rPr>
              <a:t>you</a:t>
            </a:r>
            <a:r>
              <a:rPr sz="1150" spc="-25" dirty="0">
                <a:solidFill>
                  <a:srgbClr val="231F20"/>
                </a:solidFill>
                <a:latin typeface="Montserrat"/>
                <a:cs typeface="Montserrat"/>
              </a:rPr>
              <a:t> </a:t>
            </a:r>
            <a:r>
              <a:rPr sz="1150" dirty="0">
                <a:solidFill>
                  <a:srgbClr val="231F20"/>
                </a:solidFill>
                <a:latin typeface="Montserrat"/>
                <a:cs typeface="Montserrat"/>
              </a:rPr>
              <a:t>will</a:t>
            </a:r>
            <a:r>
              <a:rPr sz="1150" spc="-25" dirty="0">
                <a:solidFill>
                  <a:srgbClr val="231F20"/>
                </a:solidFill>
                <a:latin typeface="Montserrat"/>
                <a:cs typeface="Montserrat"/>
              </a:rPr>
              <a:t> </a:t>
            </a:r>
            <a:r>
              <a:rPr sz="1150" spc="-10" dirty="0">
                <a:solidFill>
                  <a:srgbClr val="231F20"/>
                </a:solidFill>
                <a:latin typeface="Montserrat"/>
                <a:cs typeface="Montserrat"/>
              </a:rPr>
              <a:t>explore</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factors</a:t>
            </a:r>
            <a:r>
              <a:rPr sz="1150" spc="-25" dirty="0">
                <a:solidFill>
                  <a:srgbClr val="231F20"/>
                </a:solidFill>
                <a:latin typeface="Montserrat"/>
                <a:cs typeface="Montserrat"/>
              </a:rPr>
              <a:t> </a:t>
            </a:r>
            <a:r>
              <a:rPr sz="1150" dirty="0">
                <a:solidFill>
                  <a:srgbClr val="231F20"/>
                </a:solidFill>
                <a:latin typeface="Montserrat"/>
                <a:cs typeface="Montserrat"/>
              </a:rPr>
              <a:t>that</a:t>
            </a:r>
            <a:r>
              <a:rPr sz="1150" spc="-25" dirty="0">
                <a:solidFill>
                  <a:srgbClr val="231F20"/>
                </a:solidFill>
                <a:latin typeface="Montserrat"/>
                <a:cs typeface="Montserrat"/>
              </a:rPr>
              <a:t> </a:t>
            </a:r>
            <a:r>
              <a:rPr sz="1150" dirty="0">
                <a:solidFill>
                  <a:srgbClr val="231F20"/>
                </a:solidFill>
                <a:latin typeface="Montserrat"/>
                <a:cs typeface="Montserrat"/>
              </a:rPr>
              <a:t>affect</a:t>
            </a:r>
            <a:r>
              <a:rPr sz="1150" spc="-25" dirty="0">
                <a:solidFill>
                  <a:srgbClr val="231F20"/>
                </a:solidFill>
                <a:latin typeface="Montserrat"/>
                <a:cs typeface="Montserrat"/>
              </a:rPr>
              <a:t> </a:t>
            </a:r>
            <a:r>
              <a:rPr sz="1150" dirty="0">
                <a:solidFill>
                  <a:srgbClr val="231F20"/>
                </a:solidFill>
                <a:latin typeface="Montserrat"/>
                <a:cs typeface="Montserrat"/>
              </a:rPr>
              <a:t>health</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wellbeing,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about</a:t>
            </a:r>
            <a:r>
              <a:rPr sz="1150" spc="-20" dirty="0">
                <a:solidFill>
                  <a:srgbClr val="231F20"/>
                </a:solidFill>
                <a:latin typeface="Montserrat"/>
                <a:cs typeface="Montserrat"/>
              </a:rPr>
              <a:t> </a:t>
            </a:r>
            <a:r>
              <a:rPr sz="1150" spc="-10" dirty="0">
                <a:solidFill>
                  <a:srgbClr val="231F20"/>
                </a:solidFill>
                <a:latin typeface="Montserrat"/>
                <a:cs typeface="Montserrat"/>
              </a:rPr>
              <a:t>physiological</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lifestyle</a:t>
            </a:r>
            <a:r>
              <a:rPr sz="1150" spc="-20" dirty="0">
                <a:solidFill>
                  <a:srgbClr val="231F20"/>
                </a:solidFill>
                <a:latin typeface="Montserrat"/>
                <a:cs typeface="Montserrat"/>
              </a:rPr>
              <a:t> </a:t>
            </a:r>
            <a:r>
              <a:rPr sz="1150" dirty="0">
                <a:solidFill>
                  <a:srgbClr val="231F20"/>
                </a:solidFill>
                <a:latin typeface="Montserrat"/>
                <a:cs typeface="Montserrat"/>
              </a:rPr>
              <a:t>indicators,</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person-</a:t>
            </a:r>
            <a:r>
              <a:rPr sz="1150" dirty="0">
                <a:solidFill>
                  <a:srgbClr val="231F20"/>
                </a:solidFill>
                <a:latin typeface="Montserrat"/>
                <a:cs typeface="Montserrat"/>
              </a:rPr>
              <a:t>centred</a:t>
            </a:r>
            <a:r>
              <a:rPr sz="1150" spc="-20" dirty="0">
                <a:solidFill>
                  <a:srgbClr val="231F20"/>
                </a:solidFill>
                <a:latin typeface="Montserrat"/>
                <a:cs typeface="Montserrat"/>
              </a:rPr>
              <a:t> </a:t>
            </a:r>
            <a:r>
              <a:rPr sz="1150" dirty="0">
                <a:solidFill>
                  <a:srgbClr val="231F20"/>
                </a:solidFill>
                <a:latin typeface="Montserrat"/>
                <a:cs typeface="Montserrat"/>
              </a:rPr>
              <a:t>approaches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make </a:t>
            </a:r>
            <a:r>
              <a:rPr sz="1150" spc="-10" dirty="0">
                <a:solidFill>
                  <a:srgbClr val="231F20"/>
                </a:solidFill>
                <a:latin typeface="Montserrat"/>
                <a:cs typeface="Montserrat"/>
              </a:rPr>
              <a:t>recommendations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improve</a:t>
            </a:r>
            <a:r>
              <a:rPr sz="1150" spc="-15" dirty="0">
                <a:solidFill>
                  <a:srgbClr val="231F20"/>
                </a:solidFill>
                <a:latin typeface="Montserrat"/>
                <a:cs typeface="Montserrat"/>
              </a:rPr>
              <a:t> </a:t>
            </a:r>
            <a:r>
              <a:rPr sz="1150" dirty="0">
                <a:solidFill>
                  <a:srgbClr val="231F20"/>
                </a:solidFill>
                <a:latin typeface="Montserrat"/>
                <a:cs typeface="Montserrat"/>
              </a:rPr>
              <a:t>an</a:t>
            </a:r>
            <a:r>
              <a:rPr sz="1150" spc="-15" dirty="0">
                <a:solidFill>
                  <a:srgbClr val="231F20"/>
                </a:solidFill>
                <a:latin typeface="Montserrat"/>
                <a:cs typeface="Montserrat"/>
              </a:rPr>
              <a:t> </a:t>
            </a:r>
            <a:r>
              <a:rPr sz="1150" dirty="0">
                <a:solidFill>
                  <a:srgbClr val="231F20"/>
                </a:solidFill>
                <a:latin typeface="Montserrat"/>
                <a:cs typeface="Montserrat"/>
              </a:rPr>
              <a:t>individual’s</a:t>
            </a:r>
            <a:r>
              <a:rPr sz="1150" spc="-15" dirty="0">
                <a:solidFill>
                  <a:srgbClr val="231F20"/>
                </a:solidFill>
                <a:latin typeface="Montserrat"/>
                <a:cs typeface="Montserrat"/>
              </a:rPr>
              <a:t> </a:t>
            </a:r>
            <a:r>
              <a:rPr sz="1150" dirty="0">
                <a:solidFill>
                  <a:srgbClr val="231F20"/>
                </a:solidFill>
                <a:latin typeface="Montserrat"/>
                <a:cs typeface="Montserrat"/>
              </a:rPr>
              <a:t>health</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wellbeing.</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marR="93345">
              <a:lnSpc>
                <a:spcPts val="1350"/>
              </a:lnSpc>
              <a:spcBef>
                <a:spcPts val="55"/>
              </a:spcBef>
            </a:pPr>
            <a:r>
              <a:rPr sz="1150" dirty="0">
                <a:solidFill>
                  <a:srgbClr val="231F20"/>
                </a:solidFill>
                <a:latin typeface="Montserrat"/>
                <a:cs typeface="Montserrat"/>
              </a:rPr>
              <a:t>40%</a:t>
            </a:r>
            <a:r>
              <a:rPr sz="1150" spc="-50" dirty="0">
                <a:solidFill>
                  <a:srgbClr val="231F20"/>
                </a:solidFill>
                <a:latin typeface="Montserrat"/>
                <a:cs typeface="Montserrat"/>
              </a:rPr>
              <a:t> </a:t>
            </a:r>
            <a:r>
              <a:rPr sz="1150" dirty="0">
                <a:solidFill>
                  <a:srgbClr val="231F20"/>
                </a:solidFill>
                <a:latin typeface="Montserrat"/>
                <a:cs typeface="Montserrat"/>
              </a:rPr>
              <a:t>External</a:t>
            </a:r>
            <a:r>
              <a:rPr sz="1150" spc="-40" dirty="0">
                <a:solidFill>
                  <a:srgbClr val="231F20"/>
                </a:solidFill>
                <a:latin typeface="Montserrat"/>
                <a:cs typeface="Montserrat"/>
              </a:rPr>
              <a:t> </a:t>
            </a:r>
            <a:r>
              <a:rPr sz="1150" spc="-10" dirty="0">
                <a:solidFill>
                  <a:srgbClr val="231F20"/>
                </a:solidFill>
                <a:latin typeface="Montserrat"/>
                <a:cs typeface="Montserrat"/>
              </a:rPr>
              <a:t>Written</a:t>
            </a:r>
            <a:r>
              <a:rPr sz="1150" spc="-40" dirty="0">
                <a:solidFill>
                  <a:srgbClr val="231F20"/>
                </a:solidFill>
                <a:latin typeface="Montserrat"/>
                <a:cs typeface="Montserrat"/>
              </a:rPr>
              <a:t> </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(Component</a:t>
            </a:r>
            <a:r>
              <a:rPr sz="1150" spc="-45" dirty="0">
                <a:solidFill>
                  <a:srgbClr val="231F20"/>
                </a:solidFill>
                <a:latin typeface="Montserrat"/>
                <a:cs typeface="Montserrat"/>
              </a:rPr>
              <a:t> </a:t>
            </a:r>
            <a:r>
              <a:rPr sz="1150" dirty="0">
                <a:solidFill>
                  <a:srgbClr val="231F20"/>
                </a:solidFill>
                <a:latin typeface="Montserrat"/>
                <a:cs typeface="Montserrat"/>
              </a:rPr>
              <a:t>3)</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dirty="0">
                <a:solidFill>
                  <a:srgbClr val="231F20"/>
                </a:solidFill>
                <a:latin typeface="Montserrat"/>
                <a:cs typeface="Montserrat"/>
              </a:rPr>
              <a:t>60%</a:t>
            </a:r>
            <a:r>
              <a:rPr sz="1150" spc="-40" dirty="0">
                <a:solidFill>
                  <a:srgbClr val="231F20"/>
                </a:solidFill>
                <a:latin typeface="Montserrat"/>
                <a:cs typeface="Montserrat"/>
              </a:rPr>
              <a:t> </a:t>
            </a:r>
            <a:r>
              <a:rPr sz="1150" spc="-10" dirty="0">
                <a:solidFill>
                  <a:srgbClr val="231F20"/>
                </a:solidFill>
                <a:latin typeface="Montserrat"/>
                <a:cs typeface="Montserrat"/>
              </a:rPr>
              <a:t>Non-</a:t>
            </a:r>
            <a:r>
              <a:rPr sz="1150" dirty="0">
                <a:solidFill>
                  <a:srgbClr val="231F20"/>
                </a:solidFill>
                <a:latin typeface="Montserrat"/>
                <a:cs typeface="Montserrat"/>
              </a:rPr>
              <a:t>exam</a:t>
            </a:r>
            <a:r>
              <a:rPr sz="1150" spc="-40" dirty="0">
                <a:solidFill>
                  <a:srgbClr val="231F20"/>
                </a:solidFill>
                <a:latin typeface="Montserrat"/>
                <a:cs typeface="Montserrat"/>
              </a:rPr>
              <a:t> </a:t>
            </a:r>
            <a:r>
              <a:rPr sz="1150" dirty="0">
                <a:solidFill>
                  <a:srgbClr val="231F20"/>
                </a:solidFill>
                <a:latin typeface="Montserrat"/>
                <a:cs typeface="Montserrat"/>
              </a:rPr>
              <a:t>Assignment</a:t>
            </a:r>
            <a:r>
              <a:rPr sz="1150" spc="-45" dirty="0">
                <a:solidFill>
                  <a:srgbClr val="231F20"/>
                </a:solidFill>
                <a:latin typeface="Montserrat"/>
                <a:cs typeface="Montserrat"/>
              </a:rPr>
              <a:t> </a:t>
            </a:r>
            <a:r>
              <a:rPr sz="1150" dirty="0">
                <a:solidFill>
                  <a:srgbClr val="231F20"/>
                </a:solidFill>
                <a:latin typeface="Montserrat"/>
                <a:cs typeface="Montserrat"/>
              </a:rPr>
              <a:t>(Component</a:t>
            </a:r>
            <a:r>
              <a:rPr sz="1150" spc="-40" dirty="0">
                <a:solidFill>
                  <a:srgbClr val="231F20"/>
                </a:solidFill>
                <a:latin typeface="Montserrat"/>
                <a:cs typeface="Montserrat"/>
              </a:rPr>
              <a:t> </a:t>
            </a:r>
            <a:r>
              <a:rPr sz="1150" spc="-50" dirty="0">
                <a:solidFill>
                  <a:srgbClr val="231F20"/>
                </a:solidFill>
                <a:latin typeface="Montserrat"/>
                <a:cs typeface="Montserrat"/>
              </a:rPr>
              <a:t>1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dirty="0">
                <a:solidFill>
                  <a:srgbClr val="231F20"/>
                </a:solidFill>
                <a:latin typeface="Montserrat"/>
                <a:cs typeface="Montserrat"/>
              </a:rPr>
              <a:t>Component</a:t>
            </a:r>
            <a:r>
              <a:rPr sz="1150" spc="-20" dirty="0">
                <a:solidFill>
                  <a:srgbClr val="231F20"/>
                </a:solidFill>
                <a:latin typeface="Montserrat"/>
                <a:cs typeface="Montserrat"/>
              </a:rPr>
              <a:t> </a:t>
            </a:r>
            <a:r>
              <a:rPr sz="1150" dirty="0">
                <a:solidFill>
                  <a:srgbClr val="231F20"/>
                </a:solidFill>
                <a:latin typeface="Montserrat"/>
                <a:cs typeface="Montserrat"/>
              </a:rPr>
              <a:t>2).</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qualification</a:t>
            </a:r>
            <a:r>
              <a:rPr sz="1150" spc="-25" dirty="0">
                <a:solidFill>
                  <a:srgbClr val="231F20"/>
                </a:solidFill>
                <a:latin typeface="Montserrat"/>
                <a:cs typeface="Montserrat"/>
              </a:rPr>
              <a:t> </a:t>
            </a:r>
            <a:r>
              <a:rPr sz="1150" dirty="0">
                <a:solidFill>
                  <a:srgbClr val="231F20"/>
                </a:solidFill>
                <a:latin typeface="Montserrat"/>
                <a:cs typeface="Montserrat"/>
              </a:rPr>
              <a:t>is</a:t>
            </a:r>
            <a:r>
              <a:rPr sz="1150" spc="-20" dirty="0">
                <a:solidFill>
                  <a:srgbClr val="231F20"/>
                </a:solidFill>
                <a:latin typeface="Montserrat"/>
                <a:cs typeface="Montserrat"/>
              </a:rPr>
              <a:t> </a:t>
            </a:r>
            <a:r>
              <a:rPr sz="1150" dirty="0">
                <a:solidFill>
                  <a:srgbClr val="231F20"/>
                </a:solidFill>
                <a:latin typeface="Montserrat"/>
                <a:cs typeface="Montserrat"/>
              </a:rPr>
              <a:t>graded</a:t>
            </a:r>
            <a:r>
              <a:rPr sz="1150" spc="-20" dirty="0">
                <a:solidFill>
                  <a:srgbClr val="231F20"/>
                </a:solidFill>
                <a:latin typeface="Montserrat"/>
                <a:cs typeface="Montserrat"/>
              </a:rPr>
              <a:t> </a:t>
            </a:r>
            <a:r>
              <a:rPr sz="1150" dirty="0">
                <a:solidFill>
                  <a:srgbClr val="231F20"/>
                </a:solidFill>
                <a:latin typeface="Montserrat"/>
                <a:cs typeface="Montserrat"/>
              </a:rPr>
              <a:t>over</a:t>
            </a:r>
            <a:r>
              <a:rPr sz="1150" spc="-20" dirty="0">
                <a:solidFill>
                  <a:srgbClr val="231F20"/>
                </a:solidFill>
                <a:latin typeface="Montserrat"/>
                <a:cs typeface="Montserrat"/>
              </a:rPr>
              <a:t> </a:t>
            </a:r>
            <a:r>
              <a:rPr sz="1150" dirty="0">
                <a:solidFill>
                  <a:srgbClr val="231F20"/>
                </a:solidFill>
                <a:latin typeface="Montserrat"/>
                <a:cs typeface="Montserrat"/>
              </a:rPr>
              <a:t>seven</a:t>
            </a:r>
            <a:r>
              <a:rPr sz="1150" spc="-25" dirty="0">
                <a:solidFill>
                  <a:srgbClr val="231F20"/>
                </a:solidFill>
                <a:latin typeface="Montserrat"/>
                <a:cs typeface="Montserrat"/>
              </a:rPr>
              <a:t> </a:t>
            </a:r>
            <a:r>
              <a:rPr sz="1150" dirty="0">
                <a:solidFill>
                  <a:srgbClr val="231F20"/>
                </a:solidFill>
                <a:latin typeface="Montserrat"/>
                <a:cs typeface="Montserrat"/>
              </a:rPr>
              <a:t>grades</a:t>
            </a:r>
            <a:r>
              <a:rPr sz="1150" spc="-20" dirty="0">
                <a:solidFill>
                  <a:srgbClr val="231F20"/>
                </a:solidFill>
                <a:latin typeface="Montserrat"/>
                <a:cs typeface="Montserrat"/>
              </a:rPr>
              <a:t> </a:t>
            </a:r>
            <a:r>
              <a:rPr sz="1150" dirty="0">
                <a:solidFill>
                  <a:srgbClr val="231F20"/>
                </a:solidFill>
                <a:latin typeface="Montserrat"/>
                <a:cs typeface="Montserrat"/>
              </a:rPr>
              <a:t>from</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dirty="0">
                <a:solidFill>
                  <a:srgbClr val="231F20"/>
                </a:solidFill>
                <a:latin typeface="Montserrat"/>
                <a:cs typeface="Montserrat"/>
              </a:rPr>
              <a:t>1</a:t>
            </a:r>
            <a:r>
              <a:rPr sz="1150" spc="-25" dirty="0">
                <a:solidFill>
                  <a:srgbClr val="231F20"/>
                </a:solidFill>
                <a:latin typeface="Montserrat"/>
                <a:cs typeface="Montserrat"/>
              </a:rPr>
              <a:t> </a:t>
            </a:r>
            <a:r>
              <a:rPr sz="1150" dirty="0">
                <a:solidFill>
                  <a:srgbClr val="231F20"/>
                </a:solidFill>
                <a:latin typeface="Montserrat"/>
                <a:cs typeface="Montserrat"/>
              </a:rPr>
              <a:t>Pass</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Level</a:t>
            </a:r>
            <a:r>
              <a:rPr sz="1150" spc="-20" dirty="0">
                <a:solidFill>
                  <a:srgbClr val="231F20"/>
                </a:solidFill>
                <a:latin typeface="Montserrat"/>
                <a:cs typeface="Montserrat"/>
              </a:rPr>
              <a:t> </a:t>
            </a:r>
            <a:r>
              <a:rPr sz="1150" spc="-50" dirty="0">
                <a:solidFill>
                  <a:srgbClr val="231F20"/>
                </a:solidFill>
                <a:latin typeface="Montserrat"/>
                <a:cs typeface="Montserrat"/>
              </a:rPr>
              <a:t>2 </a:t>
            </a:r>
            <a:r>
              <a:rPr sz="1150" spc="-10" dirty="0">
                <a:solidFill>
                  <a:srgbClr val="231F20"/>
                </a:solidFill>
                <a:latin typeface="Montserrat"/>
                <a:cs typeface="Montserrat"/>
              </a:rPr>
              <a:t>Distinction*</a:t>
            </a:r>
            <a:endParaRPr sz="1150" dirty="0">
              <a:latin typeface="Montserrat"/>
              <a:cs typeface="Montserrat"/>
            </a:endParaRPr>
          </a:p>
          <a:p>
            <a:pPr marL="12700">
              <a:lnSpc>
                <a:spcPts val="1365"/>
              </a:lnSpc>
              <a:spcBef>
                <a:spcPts val="128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30" dirty="0">
                <a:solidFill>
                  <a:srgbClr val="231F20"/>
                </a:solidFill>
                <a:latin typeface="Montserrat"/>
                <a:cs typeface="Montserrat"/>
              </a:rPr>
              <a:t> </a:t>
            </a:r>
            <a:r>
              <a:rPr sz="1150" dirty="0">
                <a:solidFill>
                  <a:srgbClr val="231F20"/>
                </a:solidFill>
                <a:latin typeface="Montserrat"/>
                <a:cs typeface="Montserrat"/>
              </a:rPr>
              <a:t>3</a:t>
            </a:r>
            <a:r>
              <a:rPr sz="1150" spc="-30" dirty="0">
                <a:solidFill>
                  <a:srgbClr val="231F20"/>
                </a:solidFill>
                <a:latin typeface="Montserrat"/>
                <a:cs typeface="Montserrat"/>
              </a:rPr>
              <a:t> </a:t>
            </a:r>
            <a:r>
              <a:rPr sz="1150" dirty="0">
                <a:solidFill>
                  <a:srgbClr val="231F20"/>
                </a:solidFill>
                <a:latin typeface="Montserrat"/>
                <a:cs typeface="Montserrat"/>
              </a:rPr>
              <a:t>Health</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Social</a:t>
            </a:r>
            <a:r>
              <a:rPr sz="1150" spc="-30" dirty="0">
                <a:solidFill>
                  <a:srgbClr val="231F20"/>
                </a:solidFill>
                <a:latin typeface="Montserrat"/>
                <a:cs typeface="Montserrat"/>
              </a:rPr>
              <a:t> </a:t>
            </a:r>
            <a:r>
              <a:rPr sz="1150" spc="-20" dirty="0">
                <a:solidFill>
                  <a:srgbClr val="231F20"/>
                </a:solidFill>
                <a:latin typeface="Montserrat"/>
                <a:cs typeface="Montserrat"/>
              </a:rPr>
              <a:t>Care</a:t>
            </a:r>
            <a:endParaRPr sz="1150" dirty="0">
              <a:latin typeface="Montserrat"/>
              <a:cs typeface="Montserrat"/>
            </a:endParaRPr>
          </a:p>
          <a:p>
            <a:pPr marL="12700">
              <a:lnSpc>
                <a:spcPct val="100000"/>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215515">
              <a:lnSpc>
                <a:spcPct val="100000"/>
              </a:lnSpc>
              <a:spcBef>
                <a:spcPts val="100"/>
              </a:spcBef>
            </a:pPr>
            <a:r>
              <a:rPr dirty="0"/>
              <a:t>BTEC</a:t>
            </a:r>
            <a:r>
              <a:rPr spc="-85" dirty="0"/>
              <a:t> </a:t>
            </a:r>
            <a:r>
              <a:rPr spc="-10" dirty="0"/>
              <a:t>Music</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481313"/>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sz="1150" spc="-10" dirty="0">
                <a:solidFill>
                  <a:srgbClr val="231F20"/>
                </a:solidFill>
                <a:latin typeface="Montserrat"/>
                <a:cs typeface="Montserrat"/>
              </a:rPr>
              <a:t>Pearson</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sz="1150" dirty="0">
                <a:solidFill>
                  <a:srgbClr val="231F20"/>
                </a:solidFill>
                <a:latin typeface="Montserrat"/>
                <a:cs typeface="Montserrat"/>
              </a:rPr>
              <a:t>The</a:t>
            </a:r>
            <a:r>
              <a:rPr sz="1150" spc="-40" dirty="0">
                <a:solidFill>
                  <a:srgbClr val="231F20"/>
                </a:solidFill>
                <a:latin typeface="Montserrat"/>
                <a:cs typeface="Montserrat"/>
              </a:rPr>
              <a:t> </a:t>
            </a:r>
            <a:r>
              <a:rPr sz="1150" dirty="0">
                <a:solidFill>
                  <a:srgbClr val="231F20"/>
                </a:solidFill>
                <a:latin typeface="Montserrat"/>
                <a:cs typeface="Montserrat"/>
              </a:rPr>
              <a:t>Pearson</a:t>
            </a:r>
            <a:r>
              <a:rPr sz="1150" spc="-35" dirty="0">
                <a:solidFill>
                  <a:srgbClr val="231F20"/>
                </a:solidFill>
                <a:latin typeface="Montserrat"/>
                <a:cs typeface="Montserrat"/>
              </a:rPr>
              <a:t> </a:t>
            </a:r>
            <a:r>
              <a:rPr sz="1150" dirty="0">
                <a:solidFill>
                  <a:srgbClr val="231F20"/>
                </a:solidFill>
                <a:latin typeface="Montserrat"/>
                <a:cs typeface="Montserrat"/>
              </a:rPr>
              <a:t>BTEC</a:t>
            </a:r>
            <a:r>
              <a:rPr sz="1150" spc="-35" dirty="0">
                <a:solidFill>
                  <a:srgbClr val="231F20"/>
                </a:solidFill>
                <a:latin typeface="Montserrat"/>
                <a:cs typeface="Montserrat"/>
              </a:rPr>
              <a:t> </a:t>
            </a:r>
            <a:r>
              <a:rPr sz="1150" dirty="0">
                <a:solidFill>
                  <a:srgbClr val="231F20"/>
                </a:solidFill>
                <a:latin typeface="Montserrat"/>
                <a:cs typeface="Montserrat"/>
              </a:rPr>
              <a:t>Level</a:t>
            </a:r>
            <a:r>
              <a:rPr sz="1150" spc="-35" dirty="0">
                <a:solidFill>
                  <a:srgbClr val="231F20"/>
                </a:solidFill>
                <a:latin typeface="Montserrat"/>
                <a:cs typeface="Montserrat"/>
              </a:rPr>
              <a:t> </a:t>
            </a:r>
            <a:r>
              <a:rPr sz="1150" dirty="0">
                <a:solidFill>
                  <a:srgbClr val="231F20"/>
                </a:solidFill>
                <a:latin typeface="Montserrat"/>
                <a:cs typeface="Montserrat"/>
              </a:rPr>
              <a:t>1/Level</a:t>
            </a:r>
            <a:r>
              <a:rPr sz="1150" spc="-35" dirty="0">
                <a:solidFill>
                  <a:srgbClr val="231F20"/>
                </a:solidFill>
                <a:latin typeface="Montserrat"/>
                <a:cs typeface="Montserrat"/>
              </a:rPr>
              <a:t> </a:t>
            </a:r>
            <a:r>
              <a:rPr sz="1150" dirty="0">
                <a:solidFill>
                  <a:srgbClr val="231F20"/>
                </a:solidFill>
                <a:latin typeface="Montserrat"/>
                <a:cs typeface="Montserrat"/>
              </a:rPr>
              <a:t>2</a:t>
            </a:r>
            <a:r>
              <a:rPr sz="1150" spc="-35" dirty="0">
                <a:solidFill>
                  <a:srgbClr val="231F20"/>
                </a:solidFill>
                <a:latin typeface="Montserrat"/>
                <a:cs typeface="Montserrat"/>
              </a:rPr>
              <a:t> </a:t>
            </a:r>
            <a:r>
              <a:rPr sz="1150" spc="-10" dirty="0">
                <a:solidFill>
                  <a:srgbClr val="231F20"/>
                </a:solidFill>
                <a:latin typeface="Montserrat"/>
                <a:cs typeface="Montserrat"/>
              </a:rPr>
              <a:t>Tech</a:t>
            </a:r>
            <a:r>
              <a:rPr sz="1150" spc="-35" dirty="0">
                <a:solidFill>
                  <a:srgbClr val="231F20"/>
                </a:solidFill>
                <a:latin typeface="Montserrat"/>
                <a:cs typeface="Montserrat"/>
              </a:rPr>
              <a:t> </a:t>
            </a:r>
            <a:r>
              <a:rPr sz="1150" spc="-10" dirty="0">
                <a:solidFill>
                  <a:srgbClr val="231F20"/>
                </a:solidFill>
                <a:latin typeface="Montserrat"/>
                <a:cs typeface="Montserrat"/>
              </a:rPr>
              <a:t>Award</a:t>
            </a:r>
            <a:r>
              <a:rPr sz="1150" spc="-35" dirty="0">
                <a:solidFill>
                  <a:srgbClr val="231F20"/>
                </a:solidFill>
                <a:latin typeface="Montserrat"/>
                <a:cs typeface="Montserrat"/>
              </a:rPr>
              <a:t> </a:t>
            </a:r>
            <a:r>
              <a:rPr sz="1150" dirty="0">
                <a:solidFill>
                  <a:srgbClr val="231F20"/>
                </a:solidFill>
                <a:latin typeface="Montserrat"/>
                <a:cs typeface="Montserrat"/>
              </a:rPr>
              <a:t>in</a:t>
            </a:r>
            <a:r>
              <a:rPr sz="1150" spc="-35" dirty="0">
                <a:solidFill>
                  <a:srgbClr val="231F20"/>
                </a:solidFill>
                <a:latin typeface="Montserrat"/>
                <a:cs typeface="Montserrat"/>
              </a:rPr>
              <a:t> </a:t>
            </a:r>
            <a:r>
              <a:rPr sz="1150" dirty="0">
                <a:solidFill>
                  <a:srgbClr val="231F20"/>
                </a:solidFill>
                <a:latin typeface="Montserrat"/>
                <a:cs typeface="Montserrat"/>
              </a:rPr>
              <a:t>Music</a:t>
            </a:r>
            <a:r>
              <a:rPr sz="1150" spc="-40" dirty="0">
                <a:solidFill>
                  <a:srgbClr val="231F20"/>
                </a:solidFill>
                <a:latin typeface="Montserrat"/>
                <a:cs typeface="Montserrat"/>
              </a:rPr>
              <a:t> </a:t>
            </a:r>
            <a:r>
              <a:rPr sz="1150" spc="-10" dirty="0">
                <a:solidFill>
                  <a:srgbClr val="231F20"/>
                </a:solidFill>
                <a:latin typeface="Montserrat"/>
                <a:cs typeface="Montserrat"/>
              </a:rPr>
              <a:t>Practice</a:t>
            </a:r>
            <a:r>
              <a:rPr sz="1150" spc="-35" dirty="0">
                <a:solidFill>
                  <a:srgbClr val="231F20"/>
                </a:solidFill>
                <a:latin typeface="Montserrat"/>
                <a:cs typeface="Montserrat"/>
              </a:rPr>
              <a:t> </a:t>
            </a:r>
            <a:r>
              <a:rPr sz="1150" dirty="0">
                <a:solidFill>
                  <a:srgbClr val="231F20"/>
                </a:solidFill>
                <a:latin typeface="Montserrat"/>
                <a:cs typeface="Montserrat"/>
              </a:rPr>
              <a:t>(603/7055/5)</a:t>
            </a:r>
            <a:r>
              <a:rPr sz="1150" spc="-35" dirty="0">
                <a:solidFill>
                  <a:srgbClr val="231F20"/>
                </a:solidFill>
                <a:latin typeface="Montserrat"/>
                <a:cs typeface="Montserrat"/>
              </a:rPr>
              <a:t> </a:t>
            </a:r>
            <a:r>
              <a:rPr sz="1150" dirty="0">
                <a:solidFill>
                  <a:srgbClr val="231F20"/>
                </a:solidFill>
                <a:latin typeface="Montserrat"/>
                <a:cs typeface="Montserrat"/>
              </a:rPr>
              <a:t>is</a:t>
            </a:r>
            <a:r>
              <a:rPr sz="1150" spc="-35" dirty="0">
                <a:solidFill>
                  <a:srgbClr val="231F20"/>
                </a:solidFill>
                <a:latin typeface="Montserrat"/>
                <a:cs typeface="Montserrat"/>
              </a:rPr>
              <a:t> </a:t>
            </a:r>
            <a:r>
              <a:rPr sz="1150" dirty="0">
                <a:solidFill>
                  <a:srgbClr val="231F20"/>
                </a:solidFill>
                <a:latin typeface="Montserrat"/>
                <a:cs typeface="Montserrat"/>
              </a:rPr>
              <a:t>for</a:t>
            </a:r>
            <a:r>
              <a:rPr sz="1150" spc="-35" dirty="0">
                <a:solidFill>
                  <a:srgbClr val="231F20"/>
                </a:solidFill>
                <a:latin typeface="Montserrat"/>
                <a:cs typeface="Montserrat"/>
              </a:rPr>
              <a:t> </a:t>
            </a:r>
            <a:r>
              <a:rPr sz="1150" dirty="0">
                <a:solidFill>
                  <a:srgbClr val="231F20"/>
                </a:solidFill>
                <a:latin typeface="Montserrat"/>
                <a:cs typeface="Montserrat"/>
              </a:rPr>
              <a:t>learners</a:t>
            </a:r>
            <a:r>
              <a:rPr sz="1150" spc="-35" dirty="0">
                <a:solidFill>
                  <a:srgbClr val="231F20"/>
                </a:solidFill>
                <a:latin typeface="Montserrat"/>
                <a:cs typeface="Montserrat"/>
              </a:rPr>
              <a:t> </a:t>
            </a:r>
            <a:r>
              <a:rPr sz="1150" spc="-25" dirty="0">
                <a:solidFill>
                  <a:srgbClr val="231F20"/>
                </a:solidFill>
                <a:latin typeface="Montserrat"/>
                <a:cs typeface="Montserrat"/>
              </a:rPr>
              <a:t>who </a:t>
            </a:r>
            <a:r>
              <a:rPr sz="1150" dirty="0">
                <a:solidFill>
                  <a:srgbClr val="231F20"/>
                </a:solidFill>
                <a:latin typeface="Montserrat"/>
                <a:cs typeface="Montserrat"/>
              </a:rPr>
              <a:t>want</a:t>
            </a:r>
            <a:r>
              <a:rPr sz="1150" spc="-20" dirty="0">
                <a:solidFill>
                  <a:srgbClr val="231F20"/>
                </a:solidFill>
                <a:latin typeface="Montserrat"/>
                <a:cs typeface="Montserrat"/>
              </a:rPr>
              <a:t> </a:t>
            </a:r>
            <a:r>
              <a:rPr sz="1150" dirty="0">
                <a:solidFill>
                  <a:srgbClr val="231F20"/>
                </a:solidFill>
                <a:latin typeface="Montserrat"/>
                <a:cs typeface="Montserrat"/>
              </a:rPr>
              <a:t>to</a:t>
            </a:r>
            <a:r>
              <a:rPr sz="1150" spc="-20" dirty="0">
                <a:solidFill>
                  <a:srgbClr val="231F20"/>
                </a:solidFill>
                <a:latin typeface="Montserrat"/>
                <a:cs typeface="Montserrat"/>
              </a:rPr>
              <a:t> </a:t>
            </a:r>
            <a:r>
              <a:rPr sz="1150" dirty="0">
                <a:solidFill>
                  <a:srgbClr val="231F20"/>
                </a:solidFill>
                <a:latin typeface="Montserrat"/>
                <a:cs typeface="Montserrat"/>
              </a:rPr>
              <a:t>acquire</a:t>
            </a:r>
            <a:r>
              <a:rPr sz="1150" spc="-20"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20" dirty="0">
                <a:solidFill>
                  <a:srgbClr val="231F20"/>
                </a:solidFill>
                <a:latin typeface="Montserrat"/>
                <a:cs typeface="Montserrat"/>
              </a:rPr>
              <a:t> </a:t>
            </a:r>
            <a:r>
              <a:rPr sz="1150" spc="-10" dirty="0">
                <a:solidFill>
                  <a:srgbClr val="231F20"/>
                </a:solidFill>
                <a:latin typeface="Montserrat"/>
                <a:cs typeface="Montserrat"/>
              </a:rPr>
              <a:t>knowledge</a:t>
            </a:r>
            <a:r>
              <a:rPr sz="1150" spc="-2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technical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0" dirty="0">
                <a:solidFill>
                  <a:srgbClr val="231F20"/>
                </a:solidFill>
                <a:latin typeface="Montserrat"/>
                <a:cs typeface="Montserrat"/>
              </a:rPr>
              <a:t> </a:t>
            </a:r>
            <a:r>
              <a:rPr sz="1150" dirty="0">
                <a:solidFill>
                  <a:srgbClr val="231F20"/>
                </a:solidFill>
                <a:latin typeface="Montserrat"/>
                <a:cs typeface="Montserrat"/>
              </a:rPr>
              <a:t>by</a:t>
            </a:r>
            <a:r>
              <a:rPr sz="1150" spc="-15" dirty="0">
                <a:solidFill>
                  <a:srgbClr val="231F20"/>
                </a:solidFill>
                <a:latin typeface="Montserrat"/>
                <a:cs typeface="Montserrat"/>
              </a:rPr>
              <a:t> </a:t>
            </a:r>
            <a:r>
              <a:rPr sz="1150" dirty="0">
                <a:solidFill>
                  <a:srgbClr val="231F20"/>
                </a:solidFill>
                <a:latin typeface="Montserrat"/>
                <a:cs typeface="Montserrat"/>
              </a:rPr>
              <a:t>studying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developing</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musical</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techniques,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spc="-10" dirty="0">
                <a:solidFill>
                  <a:srgbClr val="231F20"/>
                </a:solidFill>
                <a:latin typeface="Montserrat"/>
                <a:cs typeface="Montserrat"/>
              </a:rPr>
              <a:t>responding</a:t>
            </a:r>
            <a:r>
              <a:rPr sz="1150" spc="500"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10" dirty="0">
                <a:solidFill>
                  <a:srgbClr val="231F20"/>
                </a:solidFill>
                <a:latin typeface="Montserrat"/>
                <a:cs typeface="Montserrat"/>
              </a:rPr>
              <a:t> </a:t>
            </a:r>
            <a:r>
              <a:rPr sz="1150" dirty="0">
                <a:solidFill>
                  <a:srgbClr val="231F20"/>
                </a:solidFill>
                <a:latin typeface="Montserrat"/>
                <a:cs typeface="Montserrat"/>
              </a:rPr>
              <a:t>music</a:t>
            </a:r>
            <a:r>
              <a:rPr sz="1150" spc="-10" dirty="0">
                <a:solidFill>
                  <a:srgbClr val="231F20"/>
                </a:solidFill>
                <a:latin typeface="Montserrat"/>
                <a:cs typeface="Montserrat"/>
              </a:rPr>
              <a:t> </a:t>
            </a:r>
            <a:r>
              <a:rPr sz="1150" dirty="0">
                <a:solidFill>
                  <a:srgbClr val="231F20"/>
                </a:solidFill>
                <a:latin typeface="Montserrat"/>
                <a:cs typeface="Montserrat"/>
              </a:rPr>
              <a:t>industry</a:t>
            </a:r>
            <a:r>
              <a:rPr sz="1150" spc="-1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0" dirty="0">
                <a:solidFill>
                  <a:srgbClr val="231F20"/>
                </a:solidFill>
                <a:latin typeface="Montserrat"/>
                <a:cs typeface="Montserrat"/>
              </a:rPr>
              <a:t> </a:t>
            </a:r>
            <a:r>
              <a:rPr sz="1150" dirty="0">
                <a:solidFill>
                  <a:srgbClr val="231F20"/>
                </a:solidFill>
                <a:latin typeface="Montserrat"/>
                <a:cs typeface="Montserrat"/>
              </a:rPr>
              <a:t>part</a:t>
            </a:r>
            <a:r>
              <a:rPr sz="1150" spc="-10" dirty="0">
                <a:solidFill>
                  <a:srgbClr val="231F20"/>
                </a:solidFill>
                <a:latin typeface="Montserrat"/>
                <a:cs typeface="Montserrat"/>
              </a:rPr>
              <a:t> </a:t>
            </a:r>
            <a:r>
              <a:rPr sz="1150" dirty="0">
                <a:solidFill>
                  <a:srgbClr val="231F20"/>
                </a:solidFill>
                <a:latin typeface="Montserrat"/>
                <a:cs typeface="Montserrat"/>
              </a:rPr>
              <a:t>of</a:t>
            </a:r>
            <a:r>
              <a:rPr sz="1150" spc="-10" dirty="0">
                <a:solidFill>
                  <a:srgbClr val="231F20"/>
                </a:solidFill>
                <a:latin typeface="Montserrat"/>
                <a:cs typeface="Montserrat"/>
              </a:rPr>
              <a:t> </a:t>
            </a:r>
            <a:r>
              <a:rPr sz="1150" dirty="0">
                <a:solidFill>
                  <a:srgbClr val="231F20"/>
                </a:solidFill>
                <a:latin typeface="Montserrat"/>
                <a:cs typeface="Montserrat"/>
              </a:rPr>
              <a:t>their</a:t>
            </a:r>
            <a:r>
              <a:rPr sz="1150" spc="-10" dirty="0">
                <a:solidFill>
                  <a:srgbClr val="231F20"/>
                </a:solidFill>
                <a:latin typeface="Montserrat"/>
                <a:cs typeface="Montserrat"/>
              </a:rPr>
              <a:t> </a:t>
            </a:r>
            <a:r>
              <a:rPr sz="1150" dirty="0">
                <a:solidFill>
                  <a:srgbClr val="231F20"/>
                </a:solidFill>
                <a:latin typeface="Montserrat"/>
                <a:cs typeface="Montserrat"/>
              </a:rPr>
              <a:t>Key</a:t>
            </a:r>
            <a:r>
              <a:rPr sz="1150" spc="-15" dirty="0">
                <a:solidFill>
                  <a:srgbClr val="231F20"/>
                </a:solidFill>
                <a:latin typeface="Montserrat"/>
                <a:cs typeface="Montserrat"/>
              </a:rPr>
              <a:t> </a:t>
            </a:r>
            <a:r>
              <a:rPr sz="1150" dirty="0">
                <a:solidFill>
                  <a:srgbClr val="231F20"/>
                </a:solidFill>
                <a:latin typeface="Montserrat"/>
                <a:cs typeface="Montserrat"/>
              </a:rPr>
              <a:t>Stage</a:t>
            </a:r>
            <a:r>
              <a:rPr sz="1150" spc="-10" dirty="0">
                <a:solidFill>
                  <a:srgbClr val="231F20"/>
                </a:solidFill>
                <a:latin typeface="Montserrat"/>
                <a:cs typeface="Montserrat"/>
              </a:rPr>
              <a:t> </a:t>
            </a:r>
            <a:r>
              <a:rPr sz="1150" dirty="0">
                <a:solidFill>
                  <a:srgbClr val="231F20"/>
                </a:solidFill>
                <a:latin typeface="Montserrat"/>
                <a:cs typeface="Montserrat"/>
              </a:rPr>
              <a:t>4</a:t>
            </a:r>
            <a:r>
              <a:rPr sz="1150" spc="-10"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The</a:t>
            </a:r>
            <a:r>
              <a:rPr sz="1150" spc="-10" dirty="0">
                <a:solidFill>
                  <a:srgbClr val="231F20"/>
                </a:solidFill>
                <a:latin typeface="Montserrat"/>
                <a:cs typeface="Montserrat"/>
              </a:rPr>
              <a:t>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spc="-10" dirty="0">
                <a:solidFill>
                  <a:srgbClr val="231F20"/>
                </a:solidFill>
                <a:latin typeface="Montserrat"/>
                <a:cs typeface="Montserrat"/>
              </a:rPr>
              <a:t>enables </a:t>
            </a:r>
            <a:r>
              <a:rPr sz="1150" dirty="0">
                <a:solidFill>
                  <a:srgbClr val="231F20"/>
                </a:solidFill>
                <a:latin typeface="Montserrat"/>
                <a:cs typeface="Montserrat"/>
              </a:rPr>
              <a:t>learners</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spc="-10" dirty="0">
                <a:solidFill>
                  <a:srgbClr val="231F20"/>
                </a:solidFill>
                <a:latin typeface="Montserrat"/>
                <a:cs typeface="Montserrat"/>
              </a:rPr>
              <a:t>develop</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such</a:t>
            </a:r>
            <a:r>
              <a:rPr sz="1150" spc="-30" dirty="0">
                <a:solidFill>
                  <a:srgbClr val="231F20"/>
                </a:solidFill>
                <a:latin typeface="Montserrat"/>
                <a:cs typeface="Montserrat"/>
              </a:rPr>
              <a:t> </a:t>
            </a:r>
            <a:r>
              <a:rPr sz="1150" dirty="0">
                <a:solidFill>
                  <a:srgbClr val="231F20"/>
                </a:solidFill>
                <a:latin typeface="Montserrat"/>
                <a:cs typeface="Montserrat"/>
              </a:rPr>
              <a:t>as</a:t>
            </a:r>
            <a:r>
              <a:rPr sz="1150" spc="-30" dirty="0">
                <a:solidFill>
                  <a:srgbClr val="231F20"/>
                </a:solidFill>
                <a:latin typeface="Montserrat"/>
                <a:cs typeface="Montserrat"/>
              </a:rPr>
              <a:t> </a:t>
            </a:r>
            <a:r>
              <a:rPr sz="1150" dirty="0">
                <a:solidFill>
                  <a:srgbClr val="231F20"/>
                </a:solidFill>
                <a:latin typeface="Montserrat"/>
                <a:cs typeface="Montserrat"/>
              </a:rPr>
              <a:t>using</a:t>
            </a:r>
            <a:r>
              <a:rPr sz="1150" spc="-25" dirty="0">
                <a:solidFill>
                  <a:srgbClr val="231F20"/>
                </a:solidFill>
                <a:latin typeface="Montserrat"/>
                <a:cs typeface="Montserrat"/>
              </a:rPr>
              <a:t> </a:t>
            </a:r>
            <a:r>
              <a:rPr sz="1150" dirty="0">
                <a:solidFill>
                  <a:srgbClr val="231F20"/>
                </a:solidFill>
                <a:latin typeface="Montserrat"/>
                <a:cs typeface="Montserrat"/>
              </a:rPr>
              <a:t>musical</a:t>
            </a:r>
            <a:r>
              <a:rPr sz="1150" spc="-30" dirty="0">
                <a:solidFill>
                  <a:srgbClr val="231F20"/>
                </a:solidFill>
                <a:latin typeface="Montserrat"/>
                <a:cs typeface="Montserrat"/>
              </a:rPr>
              <a:t> </a:t>
            </a:r>
            <a:r>
              <a:rPr sz="1150" dirty="0">
                <a:solidFill>
                  <a:srgbClr val="231F20"/>
                </a:solidFill>
                <a:latin typeface="Montserrat"/>
                <a:cs typeface="Montserrat"/>
              </a:rPr>
              <a:t>elements,</a:t>
            </a:r>
            <a:r>
              <a:rPr sz="1150" spc="-25" dirty="0">
                <a:solidFill>
                  <a:srgbClr val="231F20"/>
                </a:solidFill>
                <a:latin typeface="Montserrat"/>
                <a:cs typeface="Montserrat"/>
              </a:rPr>
              <a:t> </a:t>
            </a:r>
            <a:r>
              <a:rPr sz="1150" dirty="0">
                <a:solidFill>
                  <a:srgbClr val="231F20"/>
                </a:solidFill>
                <a:latin typeface="Montserrat"/>
                <a:cs typeface="Montserrat"/>
              </a:rPr>
              <a:t>music</a:t>
            </a:r>
            <a:r>
              <a:rPr sz="1150" spc="-30" dirty="0">
                <a:solidFill>
                  <a:srgbClr val="231F20"/>
                </a:solidFill>
                <a:latin typeface="Montserrat"/>
                <a:cs typeface="Montserrat"/>
              </a:rPr>
              <a:t> </a:t>
            </a:r>
            <a:r>
              <a:rPr sz="1150" spc="-10" dirty="0">
                <a:solidFill>
                  <a:srgbClr val="231F20"/>
                </a:solidFill>
                <a:latin typeface="Montserrat"/>
                <a:cs typeface="Montserrat"/>
              </a:rPr>
              <a:t>creation,</a:t>
            </a:r>
            <a:r>
              <a:rPr sz="1150" spc="-25" dirty="0">
                <a:solidFill>
                  <a:srgbClr val="231F20"/>
                </a:solidFill>
                <a:latin typeface="Montserrat"/>
                <a:cs typeface="Montserrat"/>
              </a:rPr>
              <a:t> </a:t>
            </a:r>
            <a:r>
              <a:rPr sz="1150" spc="-10" dirty="0">
                <a:solidFill>
                  <a:srgbClr val="231F20"/>
                </a:solidFill>
                <a:latin typeface="Montserrat"/>
                <a:cs typeface="Montserrat"/>
              </a:rPr>
              <a:t>performance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music</a:t>
            </a:r>
            <a:r>
              <a:rPr sz="1150" spc="-20" dirty="0">
                <a:solidFill>
                  <a:srgbClr val="231F20"/>
                </a:solidFill>
                <a:latin typeface="Montserrat"/>
                <a:cs typeface="Montserrat"/>
              </a:rPr>
              <a:t> </a:t>
            </a:r>
            <a:r>
              <a:rPr sz="1150" dirty="0">
                <a:solidFill>
                  <a:srgbClr val="231F20"/>
                </a:solidFill>
                <a:latin typeface="Montserrat"/>
                <a:cs typeface="Montserrat"/>
              </a:rPr>
              <a:t>production,</a:t>
            </a:r>
            <a:r>
              <a:rPr sz="1150" spc="-20" dirty="0">
                <a:solidFill>
                  <a:srgbClr val="231F20"/>
                </a:solidFill>
                <a:latin typeface="Montserrat"/>
                <a:cs typeface="Montserrat"/>
              </a:rPr>
              <a:t> </a:t>
            </a:r>
            <a:r>
              <a:rPr sz="1150" dirty="0">
                <a:solidFill>
                  <a:srgbClr val="231F20"/>
                </a:solidFill>
                <a:latin typeface="Montserrat"/>
                <a:cs typeface="Montserrat"/>
              </a:rPr>
              <a:t>using</a:t>
            </a:r>
            <a:r>
              <a:rPr sz="1150" spc="-15"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their</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a:t>
            </a:r>
            <a:endParaRPr sz="1150" dirty="0">
              <a:latin typeface="Montserrat"/>
              <a:cs typeface="Montserrat"/>
            </a:endParaRPr>
          </a:p>
          <a:p>
            <a:pPr marL="12700" marR="50800">
              <a:lnSpc>
                <a:spcPts val="1350"/>
              </a:lnSpc>
            </a:pPr>
            <a:r>
              <a:rPr sz="1150" spc="-10" dirty="0">
                <a:solidFill>
                  <a:srgbClr val="231F20"/>
                </a:solidFill>
                <a:latin typeface="Montserrat"/>
                <a:cs typeface="Montserrat"/>
              </a:rPr>
              <a:t>self-development,</a:t>
            </a:r>
            <a:r>
              <a:rPr sz="1150" spc="-20" dirty="0">
                <a:solidFill>
                  <a:srgbClr val="231F20"/>
                </a:solidFill>
                <a:latin typeface="Montserrat"/>
                <a:cs typeface="Montserrat"/>
              </a:rPr>
              <a:t> </a:t>
            </a:r>
            <a:r>
              <a:rPr sz="1150" dirty="0">
                <a:solidFill>
                  <a:srgbClr val="231F20"/>
                </a:solidFill>
                <a:latin typeface="Montserrat"/>
                <a:cs typeface="Montserrat"/>
              </a:rPr>
              <a:t>responding</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brief,</a:t>
            </a:r>
            <a:r>
              <a:rPr sz="1150" spc="-15" dirty="0">
                <a:solidFill>
                  <a:srgbClr val="231F20"/>
                </a:solidFill>
                <a:latin typeface="Montserrat"/>
                <a:cs typeface="Montserrat"/>
              </a:rPr>
              <a:t> </a:t>
            </a:r>
            <a:r>
              <a:rPr sz="1150" dirty="0">
                <a:solidFill>
                  <a:srgbClr val="231F20"/>
                </a:solidFill>
                <a:latin typeface="Montserrat"/>
                <a:cs typeface="Montserrat"/>
              </a:rPr>
              <a:t>planning</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time</a:t>
            </a:r>
            <a:r>
              <a:rPr sz="1150" spc="-15" dirty="0">
                <a:solidFill>
                  <a:srgbClr val="231F20"/>
                </a:solidFill>
                <a:latin typeface="Montserrat"/>
                <a:cs typeface="Montserrat"/>
              </a:rPr>
              <a:t> </a:t>
            </a:r>
            <a:r>
              <a:rPr sz="1150" dirty="0">
                <a:solidFill>
                  <a:srgbClr val="231F20"/>
                </a:solidFill>
                <a:latin typeface="Montserrat"/>
                <a:cs typeface="Montserrat"/>
              </a:rPr>
              <a:t>management</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1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endParaRPr sz="1150" dirty="0">
              <a:latin typeface="Montserrat"/>
              <a:cs typeface="Montserrat"/>
            </a:endParaRPr>
          </a:p>
          <a:p>
            <a:pPr marL="12700" marR="187960">
              <a:lnSpc>
                <a:spcPts val="1350"/>
              </a:lnSpc>
            </a:pP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dirty="0">
              <a:latin typeface="Montserrat"/>
              <a:cs typeface="Montserrat"/>
            </a:endParaRPr>
          </a:p>
          <a:p>
            <a:pPr marL="12700">
              <a:lnSpc>
                <a:spcPts val="1365"/>
              </a:lnSpc>
              <a:spcBef>
                <a:spcPts val="1280"/>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dirty="0">
              <a:latin typeface="Montserrat"/>
              <a:cs typeface="Montserrat"/>
            </a:endParaRP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dirty="0">
              <a:latin typeface="Montserrat"/>
              <a:cs typeface="Montserrat"/>
            </a:endParaRPr>
          </a:p>
          <a:p>
            <a:pPr marL="12700" marR="173990">
              <a:lnSpc>
                <a:spcPts val="1350"/>
              </a:lnSpc>
              <a:spcBef>
                <a:spcPts val="55"/>
              </a:spcBef>
            </a:pP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terms</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options,</a:t>
            </a:r>
            <a:r>
              <a:rPr lang="en-US" sz="1150" spc="-25"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5" dirty="0">
                <a:solidFill>
                  <a:srgbClr val="231F20"/>
                </a:solidFill>
                <a:latin typeface="Montserrat"/>
                <a:cs typeface="Montserrat"/>
              </a:rPr>
              <a:t> </a:t>
            </a:r>
            <a:r>
              <a:rPr lang="en-US" sz="1150" dirty="0">
                <a:solidFill>
                  <a:srgbClr val="231F20"/>
                </a:solidFill>
                <a:latin typeface="Montserrat"/>
                <a:cs typeface="Montserrat"/>
              </a:rPr>
              <a:t>may</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most</a:t>
            </a:r>
            <a:r>
              <a:rPr lang="en-US" sz="1150" spc="-25" dirty="0">
                <a:solidFill>
                  <a:srgbClr val="231F20"/>
                </a:solidFill>
                <a:latin typeface="Montserrat"/>
                <a:cs typeface="Montserrat"/>
              </a:rPr>
              <a:t> </a:t>
            </a:r>
            <a:r>
              <a:rPr lang="en-US" sz="1150" dirty="0">
                <a:solidFill>
                  <a:srgbClr val="231F20"/>
                </a:solidFill>
                <a:latin typeface="Montserrat"/>
                <a:cs typeface="Montserrat"/>
              </a:rPr>
              <a:t>visible</a:t>
            </a:r>
            <a:r>
              <a:rPr lang="en-US" sz="1150" spc="-25" dirty="0">
                <a:solidFill>
                  <a:srgbClr val="231F20"/>
                </a:solidFill>
                <a:latin typeface="Montserrat"/>
                <a:cs typeface="Montserrat"/>
              </a:rPr>
              <a:t> </a:t>
            </a:r>
            <a:r>
              <a:rPr lang="en-US" sz="1150" dirty="0">
                <a:solidFill>
                  <a:srgbClr val="231F20"/>
                </a:solidFill>
                <a:latin typeface="Montserrat"/>
                <a:cs typeface="Montserrat"/>
              </a:rPr>
              <a:t>jobs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but </a:t>
            </a:r>
            <a:r>
              <a:rPr lang="en-US" sz="1150" dirty="0">
                <a:solidFill>
                  <a:srgbClr val="231F20"/>
                </a:solidFill>
                <a:latin typeface="Montserrat"/>
                <a:cs typeface="Montserrat"/>
              </a:rPr>
              <a:t>you</a:t>
            </a:r>
            <a:r>
              <a:rPr lang="en-US" sz="1150" spc="-30" dirty="0">
                <a:solidFill>
                  <a:srgbClr val="231F20"/>
                </a:solidFill>
                <a:latin typeface="Montserrat"/>
                <a:cs typeface="Montserrat"/>
              </a:rPr>
              <a:t> </a:t>
            </a:r>
            <a:r>
              <a:rPr lang="en-US" sz="1150" dirty="0">
                <a:solidFill>
                  <a:srgbClr val="231F20"/>
                </a:solidFill>
                <a:latin typeface="Montserrat"/>
                <a:cs typeface="Montserrat"/>
              </a:rPr>
              <a:t>could</a:t>
            </a:r>
            <a:r>
              <a:rPr lang="en-US" sz="1150" spc="-25" dirty="0">
                <a:solidFill>
                  <a:srgbClr val="231F20"/>
                </a:solidFill>
                <a:latin typeface="Montserrat"/>
                <a:cs typeface="Montserrat"/>
              </a:rPr>
              <a:t> </a:t>
            </a:r>
            <a:r>
              <a:rPr lang="en-US" sz="1150" dirty="0">
                <a:solidFill>
                  <a:srgbClr val="231F20"/>
                </a:solidFill>
                <a:latin typeface="Montserrat"/>
                <a:cs typeface="Montserrat"/>
              </a:rPr>
              <a:t>carve</a:t>
            </a:r>
            <a:r>
              <a:rPr lang="en-US" sz="1150" spc="-3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30"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number</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areas</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including:</a:t>
            </a:r>
            <a:endParaRPr lang="en-US" sz="1150" dirty="0">
              <a:latin typeface="Montserrat"/>
              <a:cs typeface="Montserrat"/>
            </a:endParaRPr>
          </a:p>
          <a:p>
            <a:pPr marL="12700" marR="400050">
              <a:lnSpc>
                <a:spcPts val="1350"/>
              </a:lnSpc>
            </a:pPr>
            <a:r>
              <a:rPr lang="en-US" sz="1150" spc="-10" dirty="0">
                <a:solidFill>
                  <a:srgbClr val="231F20"/>
                </a:solidFill>
                <a:latin typeface="Montserrat"/>
                <a:cs typeface="Montserrat"/>
              </a:rPr>
              <a:t>Performing,</a:t>
            </a:r>
            <a:r>
              <a:rPr lang="en-US" sz="1150" spc="-25" dirty="0">
                <a:solidFill>
                  <a:srgbClr val="231F20"/>
                </a:solidFill>
                <a:latin typeface="Montserrat"/>
                <a:cs typeface="Montserrat"/>
              </a:rPr>
              <a:t> </a:t>
            </a:r>
            <a:r>
              <a:rPr lang="en-US" sz="1150" dirty="0">
                <a:solidFill>
                  <a:srgbClr val="231F20"/>
                </a:solidFill>
                <a:latin typeface="Montserrat"/>
                <a:cs typeface="Montserrat"/>
              </a:rPr>
              <a:t>song</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composing,</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entertainment,</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education,</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music </a:t>
            </a:r>
            <a:r>
              <a:rPr lang="en-US" sz="1150" dirty="0">
                <a:solidFill>
                  <a:srgbClr val="231F20"/>
                </a:solidFill>
                <a:latin typeface="Montserrat"/>
                <a:cs typeface="Montserrat"/>
              </a:rPr>
              <a:t>production,</a:t>
            </a:r>
            <a:r>
              <a:rPr lang="en-US" sz="1150" spc="-20" dirty="0">
                <a:solidFill>
                  <a:srgbClr val="231F20"/>
                </a:solidFill>
                <a:latin typeface="Montserrat"/>
                <a:cs typeface="Montserrat"/>
              </a:rPr>
              <a:t> </a:t>
            </a:r>
            <a:r>
              <a:rPr lang="en-US" sz="1150" dirty="0">
                <a:solidFill>
                  <a:srgbClr val="231F20"/>
                </a:solidFill>
                <a:latin typeface="Montserrat"/>
                <a:cs typeface="Montserrat"/>
              </a:rPr>
              <a:t>artist</a:t>
            </a:r>
            <a:r>
              <a:rPr lang="en-US" sz="1150" spc="-20" dirty="0">
                <a:solidFill>
                  <a:srgbClr val="231F20"/>
                </a:solidFill>
                <a:latin typeface="Montserrat"/>
                <a:cs typeface="Montserrat"/>
              </a:rPr>
              <a:t> </a:t>
            </a:r>
            <a:r>
              <a:rPr lang="en-US" sz="1150" dirty="0">
                <a:solidFill>
                  <a:srgbClr val="231F20"/>
                </a:solidFill>
                <a:latin typeface="Montserrat"/>
                <a:cs typeface="Montserrat"/>
              </a:rPr>
              <a:t>management,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marketing</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PR,</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journalism.</a:t>
            </a:r>
            <a:endParaRPr lang="en-US" sz="1150" dirty="0">
              <a:latin typeface="Montserrat"/>
              <a:cs typeface="Montserrat"/>
            </a:endParaRPr>
          </a:p>
          <a:p>
            <a:pPr marL="12700" marR="81280">
              <a:lnSpc>
                <a:spcPts val="1350"/>
              </a:lnSpc>
            </a:pPr>
            <a:r>
              <a:rPr lang="en-US" sz="1150" dirty="0">
                <a:solidFill>
                  <a:srgbClr val="231F20"/>
                </a:solidFill>
                <a:latin typeface="Montserrat"/>
                <a:cs typeface="Montserrat"/>
              </a:rPr>
              <a:t>While</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are</a:t>
            </a:r>
            <a:r>
              <a:rPr lang="en-US" sz="1150" spc="-20" dirty="0">
                <a:solidFill>
                  <a:srgbClr val="231F20"/>
                </a:solidFill>
                <a:latin typeface="Montserrat"/>
                <a:cs typeface="Montserrat"/>
              </a:rPr>
              <a:t> </a:t>
            </a:r>
            <a:r>
              <a:rPr lang="en-US" sz="1150" dirty="0">
                <a:solidFill>
                  <a:srgbClr val="231F20"/>
                </a:solidFill>
                <a:latin typeface="Montserrat"/>
                <a:cs typeface="Montserrat"/>
              </a:rPr>
              <a:t>undoubtedly</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competitive,</a:t>
            </a:r>
            <a:r>
              <a:rPr lang="en-US" sz="1150" spc="-25" dirty="0">
                <a:solidFill>
                  <a:srgbClr val="231F20"/>
                </a:solidFill>
                <a:latin typeface="Montserrat"/>
                <a:cs typeface="Montserrat"/>
              </a:rPr>
              <a:t> </a:t>
            </a:r>
            <a:r>
              <a:rPr lang="en-US" sz="1150" dirty="0">
                <a:solidFill>
                  <a:srgbClr val="231F20"/>
                </a:solidFill>
                <a:latin typeface="Montserrat"/>
                <a:cs typeface="Montserrat"/>
              </a:rPr>
              <a:t>they’re</a:t>
            </a:r>
            <a:r>
              <a:rPr lang="en-US" sz="1150" spc="-25" dirty="0">
                <a:solidFill>
                  <a:srgbClr val="231F20"/>
                </a:solidFill>
                <a:latin typeface="Montserrat"/>
                <a:cs typeface="Montserrat"/>
              </a:rPr>
              <a:t> </a:t>
            </a:r>
            <a:r>
              <a:rPr lang="en-US" sz="1150" dirty="0">
                <a:solidFill>
                  <a:srgbClr val="231F20"/>
                </a:solidFill>
                <a:latin typeface="Montserrat"/>
                <a:cs typeface="Montserrat"/>
              </a:rPr>
              <a:t>by</a:t>
            </a:r>
            <a:r>
              <a:rPr lang="en-US" sz="1150" spc="-25" dirty="0">
                <a:solidFill>
                  <a:srgbClr val="231F20"/>
                </a:solidFill>
                <a:latin typeface="Montserrat"/>
                <a:cs typeface="Montserrat"/>
              </a:rPr>
              <a:t> </a:t>
            </a:r>
            <a:r>
              <a:rPr lang="en-US" sz="1150" dirty="0">
                <a:solidFill>
                  <a:srgbClr val="231F20"/>
                </a:solidFill>
                <a:latin typeface="Montserrat"/>
                <a:cs typeface="Montserrat"/>
              </a:rPr>
              <a:t>no</a:t>
            </a:r>
            <a:r>
              <a:rPr lang="en-US" sz="1150" spc="-25" dirty="0">
                <a:solidFill>
                  <a:srgbClr val="231F20"/>
                </a:solidFill>
                <a:latin typeface="Montserrat"/>
                <a:cs typeface="Montserrat"/>
              </a:rPr>
              <a:t> </a:t>
            </a:r>
            <a:r>
              <a:rPr lang="en-US" sz="1150" dirty="0">
                <a:solidFill>
                  <a:srgbClr val="231F20"/>
                </a:solidFill>
                <a:latin typeface="Montserrat"/>
                <a:cs typeface="Montserrat"/>
              </a:rPr>
              <a:t>means</a:t>
            </a:r>
            <a:r>
              <a:rPr lang="en-US" sz="1150" spc="-2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of </a:t>
            </a:r>
            <a:r>
              <a:rPr lang="en-US" sz="1150" dirty="0">
                <a:solidFill>
                  <a:srgbClr val="231F20"/>
                </a:solidFill>
                <a:latin typeface="Montserrat"/>
                <a:cs typeface="Montserrat"/>
              </a:rPr>
              <a:t>reach</a:t>
            </a:r>
            <a:r>
              <a:rPr lang="en-US" sz="1150" spc="-10" dirty="0">
                <a:solidFill>
                  <a:srgbClr val="231F20"/>
                </a:solidFill>
                <a:latin typeface="Montserrat"/>
                <a:cs typeface="Montserrat"/>
              </a:rPr>
              <a:t>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those</a:t>
            </a:r>
            <a:r>
              <a:rPr lang="en-US" sz="1150" spc="-10" dirty="0">
                <a:solidFill>
                  <a:srgbClr val="231F20"/>
                </a:solidFill>
                <a:latin typeface="Montserrat"/>
                <a:cs typeface="Montserrat"/>
              </a:rPr>
              <a:t> </a:t>
            </a:r>
            <a:r>
              <a:rPr lang="en-US" sz="1150" dirty="0">
                <a:solidFill>
                  <a:srgbClr val="231F20"/>
                </a:solidFill>
                <a:latin typeface="Montserrat"/>
                <a:cs typeface="Montserrat"/>
              </a:rPr>
              <a:t>with</a:t>
            </a:r>
            <a:r>
              <a:rPr lang="en-US" sz="1150" spc="-5" dirty="0">
                <a:solidFill>
                  <a:srgbClr val="231F20"/>
                </a:solidFill>
                <a:latin typeface="Montserrat"/>
                <a:cs typeface="Montserrat"/>
              </a:rPr>
              <a:t> </a:t>
            </a:r>
            <a:r>
              <a:rPr lang="en-US" sz="1150" dirty="0">
                <a:solidFill>
                  <a:srgbClr val="231F20"/>
                </a:solidFill>
                <a:latin typeface="Montserrat"/>
                <a:cs typeface="Montserrat"/>
              </a:rPr>
              <a:t>the</a:t>
            </a:r>
            <a:r>
              <a:rPr lang="en-US" sz="1150" spc="-5" dirty="0">
                <a:solidFill>
                  <a:srgbClr val="231F20"/>
                </a:solidFill>
                <a:latin typeface="Montserrat"/>
                <a:cs typeface="Montserrat"/>
              </a:rPr>
              <a:t> </a:t>
            </a:r>
            <a:r>
              <a:rPr lang="en-US" sz="1150" dirty="0">
                <a:solidFill>
                  <a:srgbClr val="231F20"/>
                </a:solidFill>
                <a:latin typeface="Montserrat"/>
                <a:cs typeface="Montserrat"/>
              </a:rPr>
              <a:t>right</a:t>
            </a:r>
            <a:r>
              <a:rPr lang="en-US" sz="1150" spc="-10" dirty="0">
                <a:solidFill>
                  <a:srgbClr val="231F20"/>
                </a:solidFill>
                <a:latin typeface="Montserrat"/>
                <a:cs typeface="Montserrat"/>
              </a:rPr>
              <a:t> </a:t>
            </a:r>
            <a:r>
              <a:rPr lang="en-US" sz="1150" dirty="0">
                <a:solidFill>
                  <a:srgbClr val="231F20"/>
                </a:solidFill>
                <a:latin typeface="Montserrat"/>
                <a:cs typeface="Montserrat"/>
              </a:rPr>
              <a:t>qualifications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experience.</a:t>
            </a:r>
            <a:endParaRPr lang="en-US" sz="1150" dirty="0">
              <a:latin typeface="Montserrat"/>
              <a:cs typeface="Montserrat"/>
            </a:endParaRPr>
          </a:p>
          <a:p>
            <a:pPr marL="12700" marR="419734">
              <a:lnSpc>
                <a:spcPts val="1350"/>
              </a:lnSpc>
              <a:spcBef>
                <a:spcPts val="1390"/>
              </a:spcBef>
            </a:pPr>
            <a:r>
              <a:rPr lang="en-US" sz="1150" b="1" dirty="0">
                <a:solidFill>
                  <a:srgbClr val="231F20"/>
                </a:solidFill>
                <a:latin typeface="Montserrat"/>
                <a:cs typeface="Montserrat"/>
              </a:rPr>
              <a:t>A&amp;R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(artists</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and</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repertoire)</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manager</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t>
            </a:r>
            <a:r>
              <a:rPr lang="en-US" sz="1150" b="1" spc="-20" dirty="0">
                <a:solidFill>
                  <a:srgbClr val="231F20"/>
                </a:solidFill>
                <a:latin typeface="Montserrat"/>
                <a:cs typeface="Montserrat"/>
              </a:rPr>
              <a:t> </a:t>
            </a:r>
            <a:r>
              <a:rPr lang="en-US" sz="1150" dirty="0">
                <a:solidFill>
                  <a:srgbClr val="231F20"/>
                </a:solidFill>
                <a:latin typeface="Montserrat"/>
                <a:cs typeface="Montserrat"/>
              </a:rPr>
              <a:t>as</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form</a:t>
            </a:r>
            <a:r>
              <a:rPr lang="en-US" sz="1150" spc="-1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talent</a:t>
            </a:r>
            <a:r>
              <a:rPr lang="en-US" sz="1150" spc="-20" dirty="0">
                <a:solidFill>
                  <a:srgbClr val="231F20"/>
                </a:solidFill>
                <a:latin typeface="Montserrat"/>
                <a:cs typeface="Montserrat"/>
              </a:rPr>
              <a:t> </a:t>
            </a:r>
            <a:r>
              <a:rPr lang="en-US" sz="1150" dirty="0">
                <a:solidFill>
                  <a:srgbClr val="231F20"/>
                </a:solidFill>
                <a:latin typeface="Montserrat"/>
                <a:cs typeface="Montserrat"/>
              </a:rPr>
              <a:t>agent,</a:t>
            </a:r>
            <a:r>
              <a:rPr lang="en-US" sz="1150" spc="-20" dirty="0">
                <a:solidFill>
                  <a:srgbClr val="231F20"/>
                </a:solidFill>
                <a:latin typeface="Montserrat"/>
                <a:cs typeface="Montserrat"/>
              </a:rPr>
              <a:t> </a:t>
            </a:r>
            <a:r>
              <a:rPr lang="en-US" sz="115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be</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responsible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finding</a:t>
            </a:r>
            <a:r>
              <a:rPr lang="en-US" sz="1150" spc="-5" dirty="0">
                <a:solidFill>
                  <a:srgbClr val="231F20"/>
                </a:solidFill>
                <a:latin typeface="Montserrat"/>
                <a:cs typeface="Montserrat"/>
              </a:rPr>
              <a:t> </a:t>
            </a:r>
            <a:r>
              <a:rPr lang="en-US" sz="1150" dirty="0">
                <a:solidFill>
                  <a:srgbClr val="231F20"/>
                </a:solidFill>
                <a:latin typeface="Montserrat"/>
                <a:cs typeface="Montserrat"/>
              </a:rPr>
              <a:t>fresh</a:t>
            </a:r>
            <a:r>
              <a:rPr lang="en-US" sz="1150" spc="-5" dirty="0">
                <a:solidFill>
                  <a:srgbClr val="231F20"/>
                </a:solidFill>
                <a:latin typeface="Montserrat"/>
                <a:cs typeface="Montserrat"/>
              </a:rPr>
              <a:t> </a:t>
            </a:r>
            <a:r>
              <a:rPr lang="en-US" sz="1150" dirty="0">
                <a:solidFill>
                  <a:srgbClr val="231F20"/>
                </a:solidFill>
                <a:latin typeface="Montserrat"/>
                <a:cs typeface="Montserrat"/>
              </a:rPr>
              <a:t>talent,</a:t>
            </a:r>
            <a:r>
              <a:rPr lang="en-US" sz="1150" spc="-5" dirty="0">
                <a:solidFill>
                  <a:srgbClr val="231F20"/>
                </a:solidFill>
                <a:latin typeface="Montserrat"/>
                <a:cs typeface="Montserrat"/>
              </a:rPr>
              <a:t> </a:t>
            </a:r>
            <a:r>
              <a:rPr lang="en-US" sz="1150" dirty="0">
                <a:solidFill>
                  <a:srgbClr val="231F20"/>
                </a:solidFill>
                <a:latin typeface="Montserrat"/>
                <a:cs typeface="Montserrat"/>
              </a:rPr>
              <a:t>signing</a:t>
            </a:r>
            <a:r>
              <a:rPr lang="en-US" sz="1150" spc="-5" dirty="0">
                <a:solidFill>
                  <a:srgbClr val="231F20"/>
                </a:solidFill>
                <a:latin typeface="Montserrat"/>
                <a:cs typeface="Montserrat"/>
              </a:rPr>
              <a:t> </a:t>
            </a:r>
            <a:r>
              <a:rPr lang="en-US" sz="1150" dirty="0">
                <a:solidFill>
                  <a:srgbClr val="231F20"/>
                </a:solidFill>
                <a:latin typeface="Montserrat"/>
                <a:cs typeface="Montserrat"/>
              </a:rPr>
              <a:t>them up</a:t>
            </a:r>
            <a:r>
              <a:rPr lang="en-US" sz="1150" spc="-5" dirty="0">
                <a:solidFill>
                  <a:srgbClr val="231F20"/>
                </a:solidFill>
                <a:latin typeface="Montserrat"/>
                <a:cs typeface="Montserrat"/>
              </a:rPr>
              <a:t> </a:t>
            </a:r>
            <a:r>
              <a:rPr lang="en-US" sz="1150" dirty="0">
                <a:solidFill>
                  <a:srgbClr val="231F20"/>
                </a:solidFill>
                <a:latin typeface="Montserrat"/>
                <a:cs typeface="Montserrat"/>
              </a:rPr>
              <a:t>to</a:t>
            </a:r>
            <a:r>
              <a:rPr lang="en-US" sz="1150" spc="-5" dirty="0">
                <a:solidFill>
                  <a:srgbClr val="231F20"/>
                </a:solidFill>
                <a:latin typeface="Montserrat"/>
                <a:cs typeface="Montserrat"/>
              </a:rPr>
              <a:t> </a:t>
            </a:r>
            <a:r>
              <a:rPr lang="en-US" sz="1150" dirty="0">
                <a:solidFill>
                  <a:srgbClr val="231F20"/>
                </a:solidFill>
                <a:latin typeface="Montserrat"/>
                <a:cs typeface="Montserrat"/>
              </a:rPr>
              <a:t>record</a:t>
            </a:r>
            <a:r>
              <a:rPr lang="en-US" sz="1150" spc="-5" dirty="0">
                <a:solidFill>
                  <a:srgbClr val="231F20"/>
                </a:solidFill>
                <a:latin typeface="Montserrat"/>
                <a:cs typeface="Montserrat"/>
              </a:rPr>
              <a:t> </a:t>
            </a:r>
            <a:r>
              <a:rPr lang="en-US" sz="1150" dirty="0">
                <a:solidFill>
                  <a:srgbClr val="231F20"/>
                </a:solidFill>
                <a:latin typeface="Montserrat"/>
                <a:cs typeface="Montserrat"/>
              </a:rPr>
              <a:t>labels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overseeing</a:t>
            </a:r>
            <a:r>
              <a:rPr lang="en-US" sz="1150" dirty="0">
                <a:solidFill>
                  <a:srgbClr val="231F20"/>
                </a:solidFill>
                <a:latin typeface="Montserrat"/>
                <a:cs typeface="Montserrat"/>
              </a:rPr>
              <a:t> the</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completion </a:t>
            </a:r>
            <a:r>
              <a:rPr lang="en-US" sz="1150" dirty="0">
                <a:solidFill>
                  <a:srgbClr val="231F20"/>
                </a:solidFill>
                <a:latin typeface="Montserrat"/>
                <a:cs typeface="Montserrat"/>
              </a:rPr>
              <a:t>of</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recordings.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help</a:t>
            </a:r>
            <a:r>
              <a:rPr lang="en-US" sz="1150" spc="-15" dirty="0">
                <a:solidFill>
                  <a:srgbClr val="231F20"/>
                </a:solidFill>
                <a:latin typeface="Montserrat"/>
                <a:cs typeface="Montserrat"/>
              </a:rPr>
              <a:t> </a:t>
            </a:r>
            <a:r>
              <a:rPr lang="en-US" sz="1150" dirty="0">
                <a:solidFill>
                  <a:srgbClr val="231F20"/>
                </a:solidFill>
                <a:latin typeface="Montserrat"/>
                <a:cs typeface="Montserrat"/>
              </a:rPr>
              <a:t>new</a:t>
            </a:r>
            <a:r>
              <a:rPr lang="en-US" sz="1150" spc="-1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develop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grow</a:t>
            </a:r>
            <a:r>
              <a:rPr lang="en-US" sz="1150" spc="-15" dirty="0">
                <a:solidFill>
                  <a:srgbClr val="231F20"/>
                </a:solidFill>
                <a:latin typeface="Montserrat"/>
                <a:cs typeface="Montserrat"/>
              </a:rPr>
              <a:t>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to</a:t>
            </a:r>
            <a:r>
              <a:rPr lang="en-US" sz="1150" spc="-15" dirty="0">
                <a:solidFill>
                  <a:srgbClr val="231F20"/>
                </a:solidFill>
                <a:latin typeface="Montserrat"/>
                <a:cs typeface="Montserrat"/>
              </a:rPr>
              <a:t> </a:t>
            </a:r>
            <a:r>
              <a:rPr lang="en-US" sz="1150" dirty="0">
                <a:solidFill>
                  <a:srgbClr val="231F20"/>
                </a:solidFill>
                <a:latin typeface="Montserrat"/>
                <a:cs typeface="Montserrat"/>
              </a:rPr>
              <a:t>do</a:t>
            </a:r>
            <a:r>
              <a:rPr lang="en-US" sz="1150" spc="-15" dirty="0">
                <a:solidFill>
                  <a:srgbClr val="231F20"/>
                </a:solidFill>
                <a:latin typeface="Montserrat"/>
                <a:cs typeface="Montserrat"/>
              </a:rPr>
              <a:t> </a:t>
            </a:r>
            <a:r>
              <a:rPr lang="en-US" sz="1150" dirty="0">
                <a:solidFill>
                  <a:srgbClr val="231F20"/>
                </a:solidFill>
                <a:latin typeface="Montserrat"/>
                <a:cs typeface="Montserrat"/>
              </a:rPr>
              <a:t>this</a:t>
            </a:r>
            <a:r>
              <a:rPr lang="en-US" sz="1150" spc="-15" dirty="0">
                <a:solidFill>
                  <a:srgbClr val="231F20"/>
                </a:solidFill>
                <a:latin typeface="Montserrat"/>
                <a:cs typeface="Montserrat"/>
              </a:rPr>
              <a:t> </a:t>
            </a:r>
            <a:r>
              <a:rPr lang="en-US" sz="1150" dirty="0">
                <a:solidFill>
                  <a:srgbClr val="231F20"/>
                </a:solidFill>
                <a:latin typeface="Montserrat"/>
                <a:cs typeface="Montserrat"/>
              </a:rPr>
              <a:t>you’ll</a:t>
            </a:r>
            <a:r>
              <a:rPr lang="en-US" sz="1150" spc="-10" dirty="0">
                <a:solidFill>
                  <a:srgbClr val="231F20"/>
                </a:solidFill>
                <a:latin typeface="Montserrat"/>
                <a:cs typeface="Montserrat"/>
              </a:rPr>
              <a:t> </a:t>
            </a:r>
            <a:r>
              <a:rPr lang="en-US" sz="1150" dirty="0">
                <a:solidFill>
                  <a:srgbClr val="231F20"/>
                </a:solidFill>
                <a:latin typeface="Montserrat"/>
                <a:cs typeface="Montserrat"/>
              </a:rPr>
              <a:t>need</a:t>
            </a:r>
            <a:r>
              <a:rPr lang="en-US" sz="1150" spc="-15" dirty="0">
                <a:solidFill>
                  <a:srgbClr val="231F20"/>
                </a:solidFill>
                <a:latin typeface="Montserrat"/>
                <a:cs typeface="Montserrat"/>
              </a:rPr>
              <a:t> </a:t>
            </a:r>
            <a:r>
              <a:rPr lang="en-US" sz="1150" dirty="0">
                <a:solidFill>
                  <a:srgbClr val="231F20"/>
                </a:solidFill>
                <a:latin typeface="Montserrat"/>
                <a:cs typeface="Montserrat"/>
              </a:rPr>
              <a:t>a</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solid </a:t>
            </a:r>
            <a:r>
              <a:rPr lang="en-US" sz="1150" dirty="0">
                <a:solidFill>
                  <a:srgbClr val="231F20"/>
                </a:solidFill>
                <a:latin typeface="Montserrat"/>
                <a:cs typeface="Montserrat"/>
              </a:rPr>
              <a:t>understanding</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scene</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0" dirty="0">
                <a:solidFill>
                  <a:srgbClr val="231F20"/>
                </a:solidFill>
                <a:latin typeface="Montserrat"/>
                <a:cs typeface="Montserrat"/>
              </a:rPr>
              <a:t> </a:t>
            </a:r>
            <a:r>
              <a:rPr lang="en-US" sz="1150" dirty="0">
                <a:solidFill>
                  <a:srgbClr val="231F20"/>
                </a:solidFill>
                <a:latin typeface="Montserrat"/>
                <a:cs typeface="Montserrat"/>
              </a:rPr>
              <a:t>business</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skills.</a:t>
            </a:r>
            <a:endParaRPr lang="en-US" sz="1150" dirty="0">
              <a:latin typeface="Montserrat"/>
              <a:cs typeface="Montserrat"/>
            </a:endParaRPr>
          </a:p>
          <a:p>
            <a:pPr marL="12700" marR="248285" algn="just">
              <a:lnSpc>
                <a:spcPts val="1350"/>
              </a:lnSpc>
            </a:pPr>
            <a:r>
              <a:rPr lang="en-US" sz="1150" b="1" dirty="0">
                <a:solidFill>
                  <a:srgbClr val="231F20"/>
                </a:solidFill>
                <a:latin typeface="Montserrat"/>
                <a:cs typeface="Montserrat"/>
              </a:rPr>
              <a:t>Concert</a:t>
            </a:r>
            <a:r>
              <a:rPr lang="en-US" sz="1150" b="1" spc="-30" dirty="0">
                <a:solidFill>
                  <a:srgbClr val="231F20"/>
                </a:solidFill>
                <a:latin typeface="Montserrat"/>
                <a:cs typeface="Montserrat"/>
              </a:rPr>
              <a:t> </a:t>
            </a:r>
            <a:r>
              <a:rPr lang="en-US" sz="1150" b="1" dirty="0">
                <a:solidFill>
                  <a:srgbClr val="231F20"/>
                </a:solidFill>
                <a:latin typeface="Montserrat"/>
                <a:cs typeface="Montserrat"/>
              </a:rPr>
              <a:t>promoter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need</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love</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excellent</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communication</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It’s </a:t>
            </a:r>
            <a:r>
              <a:rPr lang="en-US" sz="1150" dirty="0">
                <a:solidFill>
                  <a:srgbClr val="231F20"/>
                </a:solidFill>
                <a:latin typeface="Montserrat"/>
                <a:cs typeface="Montserrat"/>
              </a:rPr>
              <a:t>your</a:t>
            </a:r>
            <a:r>
              <a:rPr lang="en-US" sz="1150" spc="-30" dirty="0">
                <a:solidFill>
                  <a:srgbClr val="231F20"/>
                </a:solidFill>
                <a:latin typeface="Montserrat"/>
                <a:cs typeface="Montserrat"/>
              </a:rPr>
              <a:t> </a:t>
            </a:r>
            <a:r>
              <a:rPr lang="en-US" sz="1150" dirty="0">
                <a:solidFill>
                  <a:srgbClr val="231F20"/>
                </a:solidFill>
                <a:latin typeface="Montserrat"/>
                <a:cs typeface="Montserrat"/>
              </a:rPr>
              <a:t>job</a:t>
            </a:r>
            <a:r>
              <a:rPr lang="en-US" sz="1150" spc="-25" dirty="0">
                <a:solidFill>
                  <a:srgbClr val="231F20"/>
                </a:solidFill>
                <a:latin typeface="Montserrat"/>
                <a:cs typeface="Montserrat"/>
              </a:rPr>
              <a:t> </a:t>
            </a:r>
            <a:r>
              <a:rPr lang="en-US" sz="1150" dirty="0">
                <a:solidFill>
                  <a:srgbClr val="231F20"/>
                </a:solidFill>
                <a:latin typeface="Montserrat"/>
                <a:cs typeface="Montserrat"/>
              </a:rPr>
              <a:t>to</a:t>
            </a:r>
            <a:r>
              <a:rPr lang="en-US" sz="1150" spc="-30" dirty="0">
                <a:solidFill>
                  <a:srgbClr val="231F20"/>
                </a:solidFill>
                <a:latin typeface="Montserrat"/>
                <a:cs typeface="Montserrat"/>
              </a:rPr>
              <a:t> </a:t>
            </a:r>
            <a:r>
              <a:rPr lang="en-US" sz="1150" dirty="0">
                <a:solidFill>
                  <a:srgbClr val="231F20"/>
                </a:solidFill>
                <a:latin typeface="Montserrat"/>
                <a:cs typeface="Montserrat"/>
              </a:rPr>
              <a:t>spread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30" dirty="0">
                <a:solidFill>
                  <a:srgbClr val="231F20"/>
                </a:solidFill>
                <a:latin typeface="Montserrat"/>
                <a:cs typeface="Montserrat"/>
              </a:rPr>
              <a:t> </a:t>
            </a:r>
            <a:r>
              <a:rPr lang="en-US" sz="1150" dirty="0">
                <a:solidFill>
                  <a:srgbClr val="231F20"/>
                </a:solidFill>
                <a:latin typeface="Montserrat"/>
                <a:cs typeface="Montserrat"/>
              </a:rPr>
              <a:t>word</a:t>
            </a:r>
            <a:r>
              <a:rPr lang="en-US" sz="1150" spc="-25" dirty="0">
                <a:solidFill>
                  <a:srgbClr val="231F20"/>
                </a:solidFill>
                <a:latin typeface="Montserrat"/>
                <a:cs typeface="Montserrat"/>
              </a:rPr>
              <a:t> </a:t>
            </a:r>
            <a:r>
              <a:rPr lang="en-US" sz="1150" dirty="0">
                <a:solidFill>
                  <a:srgbClr val="231F20"/>
                </a:solidFill>
                <a:latin typeface="Montserrat"/>
                <a:cs typeface="Montserrat"/>
              </a:rPr>
              <a:t>about</a:t>
            </a:r>
            <a:r>
              <a:rPr lang="en-US" sz="1150" spc="-30"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ensure</a:t>
            </a:r>
            <a:r>
              <a:rPr lang="en-US" sz="1150" spc="-30" dirty="0">
                <a:solidFill>
                  <a:srgbClr val="231F20"/>
                </a:solidFill>
                <a:latin typeface="Montserrat"/>
                <a:cs typeface="Montserrat"/>
              </a:rPr>
              <a:t> </a:t>
            </a:r>
            <a:r>
              <a:rPr lang="en-US" sz="1150" dirty="0">
                <a:solidFill>
                  <a:srgbClr val="231F20"/>
                </a:solidFill>
                <a:latin typeface="Montserrat"/>
                <a:cs typeface="Montserrat"/>
              </a:rPr>
              <a:t>this</a:t>
            </a:r>
            <a:r>
              <a:rPr lang="en-US" sz="1150" spc="-25" dirty="0">
                <a:solidFill>
                  <a:srgbClr val="231F20"/>
                </a:solidFill>
                <a:latin typeface="Montserrat"/>
                <a:cs typeface="Montserrat"/>
              </a:rPr>
              <a:t> </a:t>
            </a:r>
            <a:r>
              <a:rPr lang="en-US" sz="1150" dirty="0">
                <a:solidFill>
                  <a:srgbClr val="231F20"/>
                </a:solidFill>
                <a:latin typeface="Montserrat"/>
                <a:cs typeface="Montserrat"/>
              </a:rPr>
              <a:t>results</a:t>
            </a:r>
            <a:r>
              <a:rPr lang="en-US" sz="1150" spc="-30"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ticket </a:t>
            </a:r>
            <a:r>
              <a:rPr lang="en-US" sz="1150" dirty="0">
                <a:solidFill>
                  <a:srgbClr val="231F20"/>
                </a:solidFill>
                <a:latin typeface="Montserrat"/>
                <a:cs typeface="Montserrat"/>
              </a:rPr>
              <a:t>sales.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35" dirty="0">
                <a:solidFill>
                  <a:srgbClr val="231F20"/>
                </a:solidFill>
                <a:latin typeface="Montserrat"/>
                <a:cs typeface="Montserrat"/>
              </a:rPr>
              <a:t> </a:t>
            </a:r>
            <a:r>
              <a:rPr lang="en-US" sz="1150" dirty="0">
                <a:solidFill>
                  <a:srgbClr val="231F20"/>
                </a:solidFill>
                <a:latin typeface="Montserrat"/>
                <a:cs typeface="Montserrat"/>
              </a:rPr>
              <a:t>liaise</a:t>
            </a:r>
            <a:r>
              <a:rPr lang="en-US" sz="1150" spc="-30" dirty="0">
                <a:solidFill>
                  <a:srgbClr val="231F20"/>
                </a:solidFill>
                <a:latin typeface="Montserrat"/>
                <a:cs typeface="Montserrat"/>
              </a:rPr>
              <a:t> </a:t>
            </a:r>
            <a:r>
              <a:rPr lang="en-US" sz="1150" dirty="0">
                <a:solidFill>
                  <a:srgbClr val="231F20"/>
                </a:solidFill>
                <a:latin typeface="Montserrat"/>
                <a:cs typeface="Montserrat"/>
              </a:rPr>
              <a:t>with</a:t>
            </a:r>
            <a:r>
              <a:rPr lang="en-US" sz="1150" spc="-35" dirty="0">
                <a:solidFill>
                  <a:srgbClr val="231F20"/>
                </a:solidFill>
                <a:latin typeface="Montserrat"/>
                <a:cs typeface="Montserrat"/>
              </a:rPr>
              <a:t> </a:t>
            </a:r>
            <a:r>
              <a:rPr lang="en-US" sz="1150" dirty="0">
                <a:solidFill>
                  <a:srgbClr val="231F20"/>
                </a:solidFill>
                <a:latin typeface="Montserrat"/>
                <a:cs typeface="Montserrat"/>
              </a:rPr>
              <a:t>agents/artist</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club/concert</a:t>
            </a:r>
            <a:r>
              <a:rPr lang="en-US" sz="1150" spc="-35" dirty="0">
                <a:solidFill>
                  <a:srgbClr val="231F20"/>
                </a:solidFill>
                <a:latin typeface="Montserrat"/>
                <a:cs typeface="Montserrat"/>
              </a:rPr>
              <a:t> </a:t>
            </a:r>
            <a:r>
              <a:rPr lang="en-US" sz="1150" dirty="0">
                <a:solidFill>
                  <a:srgbClr val="231F20"/>
                </a:solidFill>
                <a:latin typeface="Montserrat"/>
                <a:cs typeface="Montserrat"/>
              </a:rPr>
              <a:t>venues</a:t>
            </a:r>
            <a:r>
              <a:rPr lang="en-US" sz="1150" spc="-35" dirty="0">
                <a:solidFill>
                  <a:srgbClr val="231F20"/>
                </a:solidFill>
                <a:latin typeface="Montserrat"/>
                <a:cs typeface="Montserrat"/>
              </a:rPr>
              <a:t> </a:t>
            </a:r>
            <a:r>
              <a:rPr lang="en-US" sz="1150" spc="-25" dirty="0">
                <a:solidFill>
                  <a:srgbClr val="231F20"/>
                </a:solidFill>
                <a:latin typeface="Montserrat"/>
                <a:cs typeface="Montserrat"/>
              </a:rPr>
              <a:t>to </a:t>
            </a:r>
            <a:r>
              <a:rPr lang="en-US" sz="1150" dirty="0">
                <a:solidFill>
                  <a:srgbClr val="231F20"/>
                </a:solidFill>
                <a:latin typeface="Montserrat"/>
                <a:cs typeface="Montserrat"/>
              </a:rPr>
              <a:t>book</a:t>
            </a:r>
            <a:r>
              <a:rPr lang="en-US" sz="1150" spc="-25" dirty="0">
                <a:solidFill>
                  <a:srgbClr val="231F20"/>
                </a:solidFill>
                <a:latin typeface="Montserrat"/>
                <a:cs typeface="Montserrat"/>
              </a:rPr>
              <a:t> </a:t>
            </a:r>
            <a:r>
              <a:rPr lang="en-US" sz="1150" dirty="0">
                <a:solidFill>
                  <a:srgbClr val="231F20"/>
                </a:solidFill>
                <a:latin typeface="Montserrat"/>
                <a:cs typeface="Montserrat"/>
              </a:rPr>
              <a:t>shows,</a:t>
            </a:r>
            <a:r>
              <a:rPr lang="en-US" sz="1150" spc="-25" dirty="0">
                <a:solidFill>
                  <a:srgbClr val="231F20"/>
                </a:solidFill>
                <a:latin typeface="Montserrat"/>
                <a:cs typeface="Montserrat"/>
              </a:rPr>
              <a:t> </a:t>
            </a:r>
            <a:r>
              <a:rPr lang="en-US" sz="1150" dirty="0" err="1">
                <a:solidFill>
                  <a:srgbClr val="231F20"/>
                </a:solidFill>
                <a:latin typeface="Montserrat"/>
                <a:cs typeface="Montserrat"/>
              </a:rPr>
              <a:t>publicise</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set</a:t>
            </a:r>
            <a:r>
              <a:rPr lang="en-US" sz="1150" spc="-25" dirty="0">
                <a:solidFill>
                  <a:srgbClr val="231F20"/>
                </a:solidFill>
                <a:latin typeface="Montserrat"/>
                <a:cs typeface="Montserrat"/>
              </a:rPr>
              <a:t> </a:t>
            </a:r>
            <a:r>
              <a:rPr lang="en-US" sz="1150" dirty="0">
                <a:solidFill>
                  <a:srgbClr val="231F20"/>
                </a:solidFill>
                <a:latin typeface="Montserrat"/>
                <a:cs typeface="Montserrat"/>
              </a:rPr>
              <a:t>up</a:t>
            </a:r>
            <a:r>
              <a:rPr lang="en-US" sz="1150" spc="-25" dirty="0">
                <a:solidFill>
                  <a:srgbClr val="231F20"/>
                </a:solidFill>
                <a:latin typeface="Montserrat"/>
                <a:cs typeface="Montserrat"/>
              </a:rPr>
              <a:t> </a:t>
            </a:r>
            <a:r>
              <a:rPr lang="en-US" sz="1150" dirty="0">
                <a:solidFill>
                  <a:srgbClr val="231F20"/>
                </a:solidFill>
                <a:latin typeface="Montserrat"/>
                <a:cs typeface="Montserrat"/>
              </a:rPr>
              <a:t>advertising</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campaigns.</a:t>
            </a:r>
            <a:endParaRPr lang="en-US" sz="1150" dirty="0">
              <a:latin typeface="Montserrat"/>
              <a:cs typeface="Montserrat"/>
            </a:endParaRPr>
          </a:p>
          <a:p>
            <a:pPr marL="12700" marR="14668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magazine</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journalist</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exceptional</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an</a:t>
            </a:r>
            <a:r>
              <a:rPr lang="en-US" sz="1150" spc="-25" dirty="0">
                <a:solidFill>
                  <a:srgbClr val="231F20"/>
                </a:solidFill>
                <a:latin typeface="Montserrat"/>
                <a:cs typeface="Montserrat"/>
              </a:rPr>
              <a:t> </a:t>
            </a:r>
            <a:r>
              <a:rPr lang="en-US" sz="1150" dirty="0">
                <a:solidFill>
                  <a:srgbClr val="231F20"/>
                </a:solidFill>
                <a:latin typeface="Montserrat"/>
                <a:cs typeface="Montserrat"/>
              </a:rPr>
              <a:t>interest</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all</a:t>
            </a:r>
            <a:r>
              <a:rPr lang="en-US" sz="1150" spc="-25" dirty="0">
                <a:solidFill>
                  <a:srgbClr val="231F20"/>
                </a:solidFill>
                <a:latin typeface="Montserrat"/>
                <a:cs typeface="Montserrat"/>
              </a:rPr>
              <a:t> </a:t>
            </a:r>
            <a:r>
              <a:rPr lang="en-US" sz="1150" dirty="0">
                <a:solidFill>
                  <a:srgbClr val="231F20"/>
                </a:solidFill>
                <a:latin typeface="Montserrat"/>
                <a:cs typeface="Montserrat"/>
              </a:rPr>
              <a:t>things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music</a:t>
            </a:r>
            <a:r>
              <a:rPr lang="en-US" sz="1150" spc="500" dirty="0">
                <a:solidFill>
                  <a:srgbClr val="231F20"/>
                </a:solidFill>
                <a:latin typeface="Montserrat"/>
                <a:cs typeface="Montserrat"/>
              </a:rPr>
              <a:t> </a:t>
            </a:r>
            <a:r>
              <a:rPr lang="en-US" sz="1150" dirty="0">
                <a:solidFill>
                  <a:srgbClr val="231F20"/>
                </a:solidFill>
                <a:latin typeface="Montserrat"/>
                <a:cs typeface="Montserrat"/>
              </a:rPr>
              <a:t>are</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must.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report</a:t>
            </a:r>
            <a:r>
              <a:rPr lang="en-US" sz="1150" spc="-20" dirty="0">
                <a:solidFill>
                  <a:srgbClr val="231F20"/>
                </a:solidFill>
                <a:latin typeface="Montserrat"/>
                <a:cs typeface="Montserrat"/>
              </a:rPr>
              <a:t> </a:t>
            </a:r>
            <a:r>
              <a:rPr lang="en-US" sz="1150" dirty="0">
                <a:solidFill>
                  <a:srgbClr val="231F20"/>
                </a:solidFill>
                <a:latin typeface="Montserrat"/>
                <a:cs typeface="Montserrat"/>
              </a:rPr>
              <a:t>on</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news,</a:t>
            </a:r>
            <a:r>
              <a:rPr lang="en-US" sz="1150" spc="-20" dirty="0">
                <a:solidFill>
                  <a:srgbClr val="231F20"/>
                </a:solidFill>
                <a:latin typeface="Montserrat"/>
                <a:cs typeface="Montserrat"/>
              </a:rPr>
              <a:t> </a:t>
            </a:r>
            <a:r>
              <a:rPr lang="en-US" sz="1150" dirty="0">
                <a:solidFill>
                  <a:srgbClr val="231F20"/>
                </a:solidFill>
                <a:latin typeface="Montserrat"/>
                <a:cs typeface="Montserrat"/>
              </a:rPr>
              <a:t>interview</a:t>
            </a:r>
            <a:r>
              <a:rPr lang="en-US" sz="1150" spc="-2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review</a:t>
            </a:r>
            <a:endParaRPr lang="en-US" sz="1150" dirty="0">
              <a:latin typeface="Montserrat"/>
              <a:cs typeface="Montserrat"/>
            </a:endParaRPr>
          </a:p>
          <a:p>
            <a:pPr marL="12700" marR="22225">
              <a:lnSpc>
                <a:spcPts val="1350"/>
              </a:lnSpc>
            </a:pPr>
            <a:r>
              <a:rPr lang="en-US" sz="1150" dirty="0">
                <a:solidFill>
                  <a:srgbClr val="231F20"/>
                </a:solidFill>
                <a:latin typeface="Montserrat"/>
                <a:cs typeface="Montserrat"/>
              </a:rPr>
              <a:t>albums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concerts</a:t>
            </a:r>
            <a:r>
              <a:rPr lang="en-US" sz="1150" spc="-20" dirty="0">
                <a:solidFill>
                  <a:srgbClr val="231F20"/>
                </a:solidFill>
                <a:latin typeface="Montserrat"/>
                <a:cs typeface="Montserrat"/>
              </a:rPr>
              <a:t> </a:t>
            </a:r>
            <a:r>
              <a:rPr lang="en-US" sz="1150" dirty="0">
                <a:solidFill>
                  <a:srgbClr val="231F20"/>
                </a:solidFill>
                <a:latin typeface="Montserrat"/>
                <a:cs typeface="Montserrat"/>
              </a:rPr>
              <a:t>-</a:t>
            </a:r>
            <a:r>
              <a:rPr lang="en-US" sz="1150" spc="-20" dirty="0">
                <a:solidFill>
                  <a:srgbClr val="231F20"/>
                </a:solidFill>
                <a:latin typeface="Montserrat"/>
                <a:cs typeface="Montserrat"/>
              </a:rPr>
              <a:t> </a:t>
            </a:r>
            <a:r>
              <a:rPr lang="en-US" sz="1150" dirty="0">
                <a:solidFill>
                  <a:srgbClr val="231F20"/>
                </a:solidFill>
                <a:latin typeface="Montserrat"/>
                <a:cs typeface="Montserrat"/>
              </a:rPr>
              <a:t>either</a:t>
            </a:r>
            <a:r>
              <a:rPr lang="en-US" sz="1150" spc="-25" dirty="0">
                <a:solidFill>
                  <a:srgbClr val="231F20"/>
                </a:solidFill>
                <a:latin typeface="Montserrat"/>
                <a:cs typeface="Montserrat"/>
              </a:rPr>
              <a:t> </a:t>
            </a:r>
            <a:r>
              <a:rPr lang="en-US" sz="1150" dirty="0">
                <a:solidFill>
                  <a:srgbClr val="231F20"/>
                </a:solidFill>
                <a:latin typeface="Montserrat"/>
                <a:cs typeface="Montserrat"/>
              </a:rPr>
              <a:t>for</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specialist</a:t>
            </a:r>
            <a:r>
              <a:rPr lang="en-US" sz="1150" spc="-20" dirty="0">
                <a:solidFill>
                  <a:srgbClr val="231F20"/>
                </a:solidFill>
                <a:latin typeface="Montserrat"/>
                <a:cs typeface="Montserrat"/>
              </a:rPr>
              <a:t> </a:t>
            </a:r>
            <a:r>
              <a:rPr lang="en-US" sz="1150" dirty="0">
                <a:solidFill>
                  <a:srgbClr val="231F20"/>
                </a:solidFill>
                <a:latin typeface="Montserrat"/>
                <a:cs typeface="Montserrat"/>
              </a:rPr>
              <a:t>print</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online</a:t>
            </a:r>
            <a:r>
              <a:rPr lang="en-US" sz="1150" spc="-20" dirty="0">
                <a:solidFill>
                  <a:srgbClr val="231F20"/>
                </a:solidFill>
                <a:latin typeface="Montserrat"/>
                <a:cs typeface="Montserrat"/>
              </a:rPr>
              <a:t> </a:t>
            </a:r>
            <a:r>
              <a:rPr lang="en-US" sz="1150" dirty="0">
                <a:solidFill>
                  <a:srgbClr val="231F20"/>
                </a:solidFill>
                <a:latin typeface="Montserrat"/>
                <a:cs typeface="Montserrat"/>
              </a:rPr>
              <a:t>publication</a:t>
            </a:r>
            <a:r>
              <a:rPr lang="en-US" sz="1150" spc="-20"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section</a:t>
            </a:r>
            <a:r>
              <a:rPr lang="en-US" sz="1150" spc="-20" dirty="0">
                <a:solidFill>
                  <a:srgbClr val="231F20"/>
                </a:solidFill>
                <a:latin typeface="Montserrat"/>
                <a:cs typeface="Montserrat"/>
              </a:rPr>
              <a:t> </a:t>
            </a:r>
            <a:r>
              <a:rPr lang="en-US" sz="1150" spc="-25" dirty="0">
                <a:solidFill>
                  <a:srgbClr val="231F20"/>
                </a:solidFill>
                <a:latin typeface="Montserrat"/>
                <a:cs typeface="Montserrat"/>
              </a:rPr>
              <a:t>of </a:t>
            </a:r>
            <a:r>
              <a:rPr lang="en-US" sz="1150" dirty="0">
                <a:solidFill>
                  <a:srgbClr val="231F20"/>
                </a:solidFill>
                <a:latin typeface="Montserrat"/>
                <a:cs typeface="Montserrat"/>
              </a:rPr>
              <a:t>a</a:t>
            </a:r>
            <a:r>
              <a:rPr lang="en-US" sz="1150" spc="-35" dirty="0">
                <a:solidFill>
                  <a:srgbClr val="231F20"/>
                </a:solidFill>
                <a:latin typeface="Montserrat"/>
                <a:cs typeface="Montserrat"/>
              </a:rPr>
              <a:t> </a:t>
            </a:r>
            <a:r>
              <a:rPr lang="en-US" sz="1150" dirty="0">
                <a:solidFill>
                  <a:srgbClr val="231F20"/>
                </a:solidFill>
                <a:latin typeface="Montserrat"/>
                <a:cs typeface="Montserrat"/>
              </a:rPr>
              <a:t>general</a:t>
            </a:r>
            <a:r>
              <a:rPr lang="en-US" sz="1150" spc="-30" dirty="0">
                <a:solidFill>
                  <a:srgbClr val="231F20"/>
                </a:solidFill>
                <a:latin typeface="Montserrat"/>
                <a:cs typeface="Montserrat"/>
              </a:rPr>
              <a:t> </a:t>
            </a:r>
            <a:r>
              <a:rPr lang="en-US" sz="1150" dirty="0">
                <a:solidFill>
                  <a:srgbClr val="231F20"/>
                </a:solidFill>
                <a:latin typeface="Montserrat"/>
                <a:cs typeface="Montserrat"/>
              </a:rPr>
              <a:t>news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outlet.</a:t>
            </a:r>
            <a:endParaRPr lang="en-US" sz="1150" dirty="0">
              <a:latin typeface="Montserrat"/>
              <a:cs typeface="Montserrat"/>
            </a:endParaRPr>
          </a:p>
          <a:p>
            <a:pPr marL="12700" marR="16319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producer</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spc="-10" dirty="0">
                <a:solidFill>
                  <a:srgbClr val="231F20"/>
                </a:solidFill>
                <a:latin typeface="Montserrat"/>
                <a:cs typeface="Montserrat"/>
              </a:rPr>
              <a:t>producers</a:t>
            </a:r>
            <a:r>
              <a:rPr lang="en-US" sz="1150" spc="-25" dirty="0">
                <a:solidFill>
                  <a:srgbClr val="231F20"/>
                </a:solidFill>
                <a:latin typeface="Montserrat"/>
                <a:cs typeface="Montserrat"/>
              </a:rPr>
              <a:t> </a:t>
            </a:r>
            <a:r>
              <a:rPr lang="en-US" sz="1150" dirty="0">
                <a:solidFill>
                  <a:srgbClr val="231F20"/>
                </a:solidFill>
                <a:latin typeface="Montserrat"/>
                <a:cs typeface="Montserrat"/>
              </a:rPr>
              <a:t>write,</a:t>
            </a:r>
            <a:r>
              <a:rPr lang="en-US" sz="1150" spc="-30" dirty="0">
                <a:solidFill>
                  <a:srgbClr val="231F20"/>
                </a:solidFill>
                <a:latin typeface="Montserrat"/>
                <a:cs typeface="Montserrat"/>
              </a:rPr>
              <a:t> </a:t>
            </a:r>
            <a:r>
              <a:rPr lang="en-US" sz="1150" dirty="0">
                <a:solidFill>
                  <a:srgbClr val="231F20"/>
                </a:solidFill>
                <a:latin typeface="Montserrat"/>
                <a:cs typeface="Montserrat"/>
              </a:rPr>
              <a:t>arrange,</a:t>
            </a:r>
            <a:r>
              <a:rPr lang="en-US" sz="1150" spc="-25" dirty="0">
                <a:solidFill>
                  <a:srgbClr val="231F20"/>
                </a:solidFill>
                <a:latin typeface="Montserrat"/>
                <a:cs typeface="Montserrat"/>
              </a:rPr>
              <a:t> </a:t>
            </a:r>
            <a:r>
              <a:rPr lang="en-US" sz="1150" dirty="0">
                <a:solidFill>
                  <a:srgbClr val="231F20"/>
                </a:solidFill>
                <a:latin typeface="Montserrat"/>
                <a:cs typeface="Montserrat"/>
              </a:rPr>
              <a:t>produce</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25" dirty="0">
                <a:solidFill>
                  <a:srgbClr val="231F20"/>
                </a:solidFill>
                <a:latin typeface="Montserrat"/>
                <a:cs typeface="Montserrat"/>
              </a:rPr>
              <a:t> </a:t>
            </a:r>
            <a:r>
              <a:rPr lang="en-US" sz="1150" dirty="0">
                <a:solidFill>
                  <a:srgbClr val="231F20"/>
                </a:solidFill>
                <a:latin typeface="Montserrat"/>
                <a:cs typeface="Montserrat"/>
              </a:rPr>
              <a:t>songs</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their </a:t>
            </a:r>
            <a:r>
              <a:rPr lang="en-US" sz="1150" dirty="0">
                <a:solidFill>
                  <a:srgbClr val="231F20"/>
                </a:solidFill>
                <a:latin typeface="Montserrat"/>
                <a:cs typeface="Montserrat"/>
              </a:rPr>
              <a:t>own</a:t>
            </a:r>
            <a:r>
              <a:rPr lang="en-US" sz="1150" spc="-30" dirty="0">
                <a:solidFill>
                  <a:srgbClr val="231F20"/>
                </a:solidFill>
                <a:latin typeface="Montserrat"/>
                <a:cs typeface="Montserrat"/>
              </a:rPr>
              <a:t> </a:t>
            </a:r>
            <a:r>
              <a:rPr lang="en-US" sz="1150" dirty="0">
                <a:solidFill>
                  <a:srgbClr val="231F20"/>
                </a:solidFill>
                <a:latin typeface="Montserrat"/>
                <a:cs typeface="Montserrat"/>
              </a:rPr>
              <a:t>personal</a:t>
            </a:r>
            <a:r>
              <a:rPr lang="en-US" sz="1150" spc="-30" dirty="0">
                <a:solidFill>
                  <a:srgbClr val="231F20"/>
                </a:solidFill>
                <a:latin typeface="Montserrat"/>
                <a:cs typeface="Montserrat"/>
              </a:rPr>
              <a:t> </a:t>
            </a:r>
            <a:r>
              <a:rPr lang="en-US" sz="1150" dirty="0">
                <a:solidFill>
                  <a:srgbClr val="231F20"/>
                </a:solidFill>
                <a:latin typeface="Montserrat"/>
                <a:cs typeface="Montserrat"/>
              </a:rPr>
              <a:t>projects.</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hours</a:t>
            </a:r>
            <a:r>
              <a:rPr lang="en-US" sz="1150" spc="-25" dirty="0">
                <a:solidFill>
                  <a:srgbClr val="231F20"/>
                </a:solidFill>
                <a:latin typeface="Montserrat"/>
                <a:cs typeface="Montserrat"/>
              </a:rPr>
              <a:t> </a:t>
            </a:r>
            <a:r>
              <a:rPr lang="en-US" sz="1150" dirty="0">
                <a:solidFill>
                  <a:srgbClr val="231F20"/>
                </a:solidFill>
                <a:latin typeface="Montserrat"/>
                <a:cs typeface="Montserrat"/>
              </a:rPr>
              <a:t>can</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30" dirty="0">
                <a:solidFill>
                  <a:srgbClr val="231F20"/>
                </a:solidFill>
                <a:latin typeface="Montserrat"/>
                <a:cs typeface="Montserrat"/>
              </a:rPr>
              <a:t> </a:t>
            </a:r>
            <a:r>
              <a:rPr lang="en-US" sz="1150" dirty="0">
                <a:solidFill>
                  <a:srgbClr val="231F20"/>
                </a:solidFill>
                <a:latin typeface="Montserrat"/>
                <a:cs typeface="Montserrat"/>
              </a:rPr>
              <a:t>long,</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spend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majority</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your</a:t>
            </a:r>
            <a:r>
              <a:rPr lang="en-US" sz="1150" spc="-25" dirty="0">
                <a:solidFill>
                  <a:srgbClr val="231F20"/>
                </a:solidFill>
                <a:latin typeface="Montserrat"/>
                <a:cs typeface="Montserrat"/>
              </a:rPr>
              <a:t> </a:t>
            </a:r>
            <a:r>
              <a:rPr lang="en-US" sz="1150" dirty="0">
                <a:solidFill>
                  <a:srgbClr val="231F20"/>
                </a:solidFill>
                <a:latin typeface="Montserrat"/>
                <a:cs typeface="Montserrat"/>
              </a:rPr>
              <a:t>time</a:t>
            </a:r>
            <a:r>
              <a:rPr lang="en-US" sz="1150" spc="-25" dirty="0">
                <a:solidFill>
                  <a:srgbClr val="231F20"/>
                </a:solidFill>
                <a:latin typeface="Montserrat"/>
                <a:cs typeface="Montserrat"/>
              </a:rPr>
              <a:t> in</a:t>
            </a:r>
            <a:r>
              <a:rPr lang="en-US" sz="1150" spc="500"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studio</a:t>
            </a:r>
            <a:r>
              <a:rPr lang="en-US" sz="1150" spc="-25" dirty="0">
                <a:solidFill>
                  <a:srgbClr val="231F20"/>
                </a:solidFill>
                <a:latin typeface="Montserrat"/>
                <a:cs typeface="Montserrat"/>
              </a:rPr>
              <a:t> </a:t>
            </a:r>
            <a:r>
              <a:rPr lang="en-US" sz="1150" dirty="0">
                <a:solidFill>
                  <a:srgbClr val="231F20"/>
                </a:solidFill>
                <a:latin typeface="Montserrat"/>
                <a:cs typeface="Montserrat"/>
              </a:rPr>
              <a:t>setting.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collaborate</a:t>
            </a:r>
            <a:r>
              <a:rPr lang="en-US" sz="1150" spc="-25" dirty="0">
                <a:solidFill>
                  <a:srgbClr val="231F20"/>
                </a:solidFill>
                <a:latin typeface="Montserrat"/>
                <a:cs typeface="Montserrat"/>
              </a:rPr>
              <a:t> </a:t>
            </a:r>
            <a:r>
              <a:rPr lang="en-US" sz="1150" dirty="0">
                <a:solidFill>
                  <a:srgbClr val="231F20"/>
                </a:solidFill>
                <a:latin typeface="Montserrat"/>
                <a:cs typeface="Montserrat"/>
              </a:rPr>
              <a:t>with</a:t>
            </a:r>
            <a:r>
              <a:rPr lang="en-US" sz="1150" spc="-25"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recording/sound</a:t>
            </a:r>
            <a:r>
              <a:rPr lang="en-US" sz="1150" spc="-25" dirty="0">
                <a:solidFill>
                  <a:srgbClr val="231F20"/>
                </a:solidFill>
                <a:latin typeface="Montserrat"/>
                <a:cs typeface="Montserrat"/>
              </a:rPr>
              <a:t> </a:t>
            </a:r>
            <a:r>
              <a:rPr lang="en-US" sz="1150" dirty="0">
                <a:solidFill>
                  <a:srgbClr val="231F20"/>
                </a:solidFill>
                <a:latin typeface="Montserrat"/>
                <a:cs typeface="Montserrat"/>
              </a:rPr>
              <a:t>engineers,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session </a:t>
            </a:r>
            <a:r>
              <a:rPr lang="en-US" sz="1150" dirty="0">
                <a:solidFill>
                  <a:srgbClr val="231F20"/>
                </a:solidFill>
                <a:latin typeface="Montserrat"/>
                <a:cs typeface="Montserrat"/>
              </a:rPr>
              <a:t>musicians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well</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A&amp;R</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30" dirty="0">
                <a:solidFill>
                  <a:srgbClr val="231F20"/>
                </a:solidFill>
                <a:latin typeface="Montserrat"/>
                <a:cs typeface="Montserrat"/>
              </a:rPr>
              <a:t> </a:t>
            </a:r>
            <a:r>
              <a:rPr lang="en-US" sz="1150" dirty="0">
                <a:solidFill>
                  <a:srgbClr val="231F20"/>
                </a:solidFill>
                <a:latin typeface="Montserrat"/>
                <a:cs typeface="Montserrat"/>
              </a:rPr>
              <a:t>company</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executives.</a:t>
            </a:r>
            <a:endParaRPr lang="en-US" sz="1150" dirty="0">
              <a:latin typeface="Montserrat"/>
              <a:cs typeface="Montserrat"/>
            </a:endParaRPr>
          </a:p>
          <a:p>
            <a:pPr marL="12700">
              <a:lnSpc>
                <a:spcPts val="1295"/>
              </a:lnSpc>
            </a:pPr>
            <a:r>
              <a:rPr lang="en-US" sz="1150" b="1" dirty="0">
                <a:solidFill>
                  <a:srgbClr val="231F20"/>
                </a:solidFill>
                <a:latin typeface="Montserrat"/>
                <a:cs typeface="Montserrat"/>
              </a:rPr>
              <a:t>You</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could</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also</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become</a:t>
            </a:r>
            <a:r>
              <a:rPr lang="en-US" sz="1150" b="1" spc="-40" dirty="0">
                <a:solidFill>
                  <a:srgbClr val="231F20"/>
                </a:solidFill>
                <a:latin typeface="Montserrat"/>
                <a:cs typeface="Montserrat"/>
              </a:rPr>
              <a:t> </a:t>
            </a:r>
            <a:r>
              <a:rPr lang="en-US" sz="1150" b="1" spc="-25" dirty="0">
                <a:solidFill>
                  <a:srgbClr val="231F20"/>
                </a:solidFill>
                <a:latin typeface="Montserrat"/>
                <a:cs typeface="Montserrat"/>
              </a:rPr>
              <a:t>a:</a:t>
            </a:r>
            <a:endParaRPr lang="en-US" sz="1150" dirty="0">
              <a:latin typeface="Montserrat"/>
              <a:cs typeface="Montserrat"/>
            </a:endParaRPr>
          </a:p>
          <a:p>
            <a:pPr marL="12700" marR="324485">
              <a:lnSpc>
                <a:spcPts val="1350"/>
              </a:lnSpc>
              <a:spcBef>
                <a:spcPts val="55"/>
              </a:spcBef>
            </a:pPr>
            <a:r>
              <a:rPr lang="en-US" sz="1150" spc="-10" dirty="0">
                <a:solidFill>
                  <a:srgbClr val="231F20"/>
                </a:solidFill>
                <a:latin typeface="Montserrat"/>
                <a:cs typeface="Montserrat"/>
              </a:rPr>
              <a:t>Background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a:t>
            </a:r>
            <a:r>
              <a:rPr lang="en-US" sz="1150" spc="-25" dirty="0">
                <a:solidFill>
                  <a:srgbClr val="231F20"/>
                </a:solidFill>
                <a:latin typeface="Montserrat"/>
                <a:cs typeface="Montserrat"/>
              </a:rPr>
              <a:t> </a:t>
            </a:r>
            <a:r>
              <a:rPr lang="en-US" sz="1150" dirty="0">
                <a:solidFill>
                  <a:srgbClr val="231F20"/>
                </a:solidFill>
                <a:latin typeface="Montserrat"/>
                <a:cs typeface="Montserrat"/>
              </a:rPr>
              <a:t>blogger,</a:t>
            </a:r>
            <a:r>
              <a:rPr lang="en-US" sz="1150" spc="-30" dirty="0">
                <a:solidFill>
                  <a:srgbClr val="231F20"/>
                </a:solidFill>
                <a:latin typeface="Montserrat"/>
                <a:cs typeface="Montserrat"/>
              </a:rPr>
              <a:t> </a:t>
            </a:r>
            <a:r>
              <a:rPr lang="en-US" sz="1150" dirty="0">
                <a:solidFill>
                  <a:srgbClr val="231F20"/>
                </a:solidFill>
                <a:latin typeface="Montserrat"/>
                <a:cs typeface="Montserrat"/>
              </a:rPr>
              <a:t>booking</a:t>
            </a:r>
            <a:r>
              <a:rPr lang="en-US" sz="1150" spc="-25" dirty="0">
                <a:solidFill>
                  <a:srgbClr val="231F20"/>
                </a:solidFill>
                <a:latin typeface="Montserrat"/>
                <a:cs typeface="Montserrat"/>
              </a:rPr>
              <a:t> </a:t>
            </a:r>
            <a:r>
              <a:rPr lang="en-US" sz="1150" dirty="0">
                <a:solidFill>
                  <a:srgbClr val="231F20"/>
                </a:solidFill>
                <a:latin typeface="Montserrat"/>
                <a:cs typeface="Montserrat"/>
              </a:rPr>
              <a:t>agent,</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composer,</a:t>
            </a:r>
            <a:r>
              <a:rPr lang="en-US" sz="1150" spc="-25" dirty="0">
                <a:solidFill>
                  <a:srgbClr val="231F20"/>
                </a:solidFill>
                <a:latin typeface="Montserrat"/>
                <a:cs typeface="Montserrat"/>
              </a:rPr>
              <a:t> </a:t>
            </a:r>
            <a:r>
              <a:rPr lang="en-US" sz="1150" dirty="0">
                <a:solidFill>
                  <a:srgbClr val="231F20"/>
                </a:solidFill>
                <a:latin typeface="Montserrat"/>
                <a:cs typeface="Montserrat"/>
              </a:rPr>
              <a:t>DJ,</a:t>
            </a:r>
            <a:r>
              <a:rPr lang="en-US" sz="1150" spc="-30" dirty="0">
                <a:solidFill>
                  <a:srgbClr val="231F20"/>
                </a:solidFill>
                <a:latin typeface="Montserrat"/>
                <a:cs typeface="Montserrat"/>
              </a:rPr>
              <a:t> </a:t>
            </a:r>
            <a:r>
              <a:rPr lang="en-US" sz="1150" dirty="0">
                <a:solidFill>
                  <a:srgbClr val="231F20"/>
                </a:solidFill>
                <a:latin typeface="Montserrat"/>
                <a:cs typeface="Montserrat"/>
              </a:rPr>
              <a:t>event</a:t>
            </a:r>
            <a:r>
              <a:rPr lang="en-US" sz="1150" spc="-25" dirty="0">
                <a:solidFill>
                  <a:srgbClr val="231F20"/>
                </a:solidFill>
                <a:latin typeface="Montserrat"/>
                <a:cs typeface="Montserrat"/>
              </a:rPr>
              <a:t> </a:t>
            </a:r>
            <a:r>
              <a:rPr lang="en-US" sz="1150" dirty="0">
                <a:solidFill>
                  <a:srgbClr val="231F20"/>
                </a:solidFill>
                <a:latin typeface="Montserrat"/>
                <a:cs typeface="Montserrat"/>
              </a:rPr>
              <a:t>manager,</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instrument technician,</a:t>
            </a:r>
            <a:r>
              <a:rPr lang="en-US" sz="1150" spc="-20" dirty="0">
                <a:solidFill>
                  <a:srgbClr val="231F20"/>
                </a:solidFill>
                <a:latin typeface="Montserrat"/>
                <a:cs typeface="Montserrat"/>
              </a:rPr>
              <a:t> </a:t>
            </a:r>
            <a:r>
              <a:rPr lang="en-US" sz="1150" dirty="0">
                <a:solidFill>
                  <a:srgbClr val="231F20"/>
                </a:solidFill>
                <a:latin typeface="Montserrat"/>
                <a:cs typeface="Montserrat"/>
              </a:rPr>
              <a:t>live</a:t>
            </a:r>
            <a:r>
              <a:rPr lang="en-US" sz="1150" spc="-15" dirty="0">
                <a:solidFill>
                  <a:srgbClr val="231F20"/>
                </a:solidFill>
                <a:latin typeface="Montserrat"/>
                <a:cs typeface="Montserrat"/>
              </a:rPr>
              <a:t> </a:t>
            </a:r>
            <a:r>
              <a:rPr lang="en-US" sz="1150" dirty="0">
                <a:solidFill>
                  <a:srgbClr val="231F20"/>
                </a:solidFill>
                <a:latin typeface="Montserrat"/>
                <a:cs typeface="Montserrat"/>
              </a:rPr>
              <a:t>sound</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technician,</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musical</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director,</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therapist,</a:t>
            </a:r>
            <a:r>
              <a:rPr lang="en-US" sz="1150" spc="-15" dirty="0">
                <a:solidFill>
                  <a:srgbClr val="231F20"/>
                </a:solidFill>
                <a:latin typeface="Montserrat"/>
                <a:cs typeface="Montserrat"/>
              </a:rPr>
              <a:t> </a:t>
            </a:r>
            <a:r>
              <a:rPr lang="en-US" sz="1150" dirty="0">
                <a:solidFill>
                  <a:srgbClr val="231F20"/>
                </a:solidFill>
                <a:latin typeface="Montserrat"/>
                <a:cs typeface="Montserrat"/>
              </a:rPr>
              <a:t>radio</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producer,</a:t>
            </a:r>
            <a:r>
              <a:rPr lang="en-US" sz="1150" spc="-15" dirty="0">
                <a:solidFill>
                  <a:srgbClr val="231F20"/>
                </a:solidFill>
                <a:latin typeface="Montserrat"/>
                <a:cs typeface="Montserrat"/>
              </a:rPr>
              <a:t> </a:t>
            </a:r>
            <a:r>
              <a:rPr lang="en-US" sz="1150" spc="-20" dirty="0">
                <a:solidFill>
                  <a:srgbClr val="231F20"/>
                </a:solidFill>
                <a:latin typeface="Montserrat"/>
                <a:cs typeface="Montserrat"/>
              </a:rPr>
              <a:t>sound </a:t>
            </a:r>
            <a:r>
              <a:rPr lang="en-US" sz="1150" dirty="0">
                <a:solidFill>
                  <a:srgbClr val="231F20"/>
                </a:solidFill>
                <a:latin typeface="Montserrat"/>
                <a:cs typeface="Montserrat"/>
              </a:rPr>
              <a:t>engineer</a:t>
            </a:r>
            <a:r>
              <a:rPr lang="en-US" sz="1150" spc="-30"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tour</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manager.</a:t>
            </a:r>
            <a:endParaRPr lang="en-US" sz="1150" dirty="0">
              <a:latin typeface="Montserrat"/>
              <a:cs typeface="Montserra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0865" y="220950"/>
            <a:ext cx="6057173" cy="366767"/>
          </a:xfrm>
          <a:prstGeom prst="rect">
            <a:avLst/>
          </a:prstGeom>
        </p:spPr>
        <p:txBody>
          <a:bodyPr vert="horz" wrap="square" lIns="0" tIns="12700" rIns="0" bIns="0" rtlCol="0">
            <a:spAutoFit/>
          </a:bodyPr>
          <a:lstStyle/>
          <a:p>
            <a:pPr marL="2215515">
              <a:lnSpc>
                <a:spcPct val="100000"/>
              </a:lnSpc>
              <a:spcBef>
                <a:spcPts val="100"/>
              </a:spcBef>
            </a:pPr>
            <a:r>
              <a:rPr lang="en-GB" dirty="0"/>
              <a:t>GCSE Music</a:t>
            </a:r>
            <a:endParaRPr spc="-10" dirty="0"/>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7127"/>
            <a:ext cx="6878320" cy="9365897"/>
          </a:xfrm>
          <a:prstGeom prst="rect">
            <a:avLst/>
          </a:prstGeom>
        </p:spPr>
        <p:txBody>
          <a:bodyPr vert="horz" wrap="square" lIns="0" tIns="12700" rIns="0" bIns="0" rtlCol="0">
            <a:spAutoFit/>
          </a:bodyPr>
          <a:lstStyle/>
          <a:p>
            <a:pPr marL="12700">
              <a:lnSpc>
                <a:spcPts val="1365"/>
              </a:lnSpc>
              <a:spcBef>
                <a:spcPts val="100"/>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dirty="0">
              <a:latin typeface="Montserrat"/>
              <a:cs typeface="Montserrat"/>
            </a:endParaRPr>
          </a:p>
          <a:p>
            <a:pPr marL="12700">
              <a:lnSpc>
                <a:spcPts val="1365"/>
              </a:lnSpc>
            </a:pPr>
            <a:r>
              <a:rPr lang="en-GB" sz="1150" spc="-10" dirty="0">
                <a:solidFill>
                  <a:srgbClr val="231F20"/>
                </a:solidFill>
                <a:latin typeface="Montserrat"/>
                <a:cs typeface="Montserrat"/>
              </a:rPr>
              <a:t>Eduqas</a:t>
            </a:r>
            <a:endParaRPr sz="1150" dirty="0">
              <a:latin typeface="Montserrat"/>
              <a:cs typeface="Montserrat"/>
            </a:endParaRPr>
          </a:p>
          <a:p>
            <a:pPr marL="12700">
              <a:lnSpc>
                <a:spcPts val="1365"/>
              </a:lnSpc>
              <a:spcBef>
                <a:spcPts val="1320"/>
              </a:spcBef>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dirty="0">
              <a:latin typeface="Montserrat"/>
              <a:cs typeface="Montserrat"/>
            </a:endParaRPr>
          </a:p>
          <a:p>
            <a:pPr marL="12700">
              <a:lnSpc>
                <a:spcPts val="1365"/>
              </a:lnSpc>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dirty="0">
              <a:latin typeface="Montserrat"/>
              <a:cs typeface="Montserrat"/>
            </a:endParaRPr>
          </a:p>
          <a:p>
            <a:pPr marL="12700">
              <a:lnSpc>
                <a:spcPts val="1365"/>
              </a:lnSpc>
              <a:spcBef>
                <a:spcPts val="1320"/>
              </a:spcBef>
            </a:pPr>
            <a:r>
              <a:rPr sz="1150" b="1" spc="-10" dirty="0">
                <a:solidFill>
                  <a:srgbClr val="231F20"/>
                </a:solidFill>
                <a:latin typeface="Montserrat"/>
                <a:cs typeface="Montserrat"/>
              </a:rPr>
              <a:t>Description</a:t>
            </a:r>
            <a:endParaRPr sz="1150" dirty="0">
              <a:latin typeface="Montserrat"/>
              <a:cs typeface="Montserrat"/>
            </a:endParaRPr>
          </a:p>
          <a:p>
            <a:pPr marL="12700" marR="5080">
              <a:lnSpc>
                <a:spcPts val="1350"/>
              </a:lnSpc>
              <a:spcBef>
                <a:spcPts val="55"/>
              </a:spcBef>
            </a:pPr>
            <a:r>
              <a:rPr lang="en-GB" sz="1150" dirty="0">
                <a:solidFill>
                  <a:srgbClr val="231F20"/>
                </a:solidFill>
                <a:latin typeface="Montserrat"/>
                <a:cs typeface="Montserrat"/>
              </a:rPr>
              <a:t>The Eduqas music GCSE course encourages an integrated approach to the three distinct disciplines of performing, composing and appraising through four interrelated areas of study. The four areas of study are designed to develop knowledge and understanding of music through the study of a variety of genres and styles in a wider context. The Western Classical Tradition forms the basis of Musical Forms and Devices (area of study 1), and learners should take the opportunity to explore these forms and devices further in the other three areas of study. Music for Ensemble (area of study 2) allows learners to look more closely at texture and sonority. Film Music (area of study 3) and Popular Music (area of study 4) provide an opportunity to look at contrasting styles and genres of music.</a:t>
            </a:r>
          </a:p>
          <a:p>
            <a:pPr marL="12700" marR="5080">
              <a:lnSpc>
                <a:spcPts val="1350"/>
              </a:lnSpc>
              <a:spcBef>
                <a:spcPts val="55"/>
              </a:spcBef>
            </a:pPr>
            <a:endParaRPr lang="en-GB" sz="1150" b="1" spc="-10" dirty="0">
              <a:solidFill>
                <a:srgbClr val="231F20"/>
              </a:solidFill>
              <a:latin typeface="Montserrat"/>
              <a:cs typeface="Montserrat"/>
            </a:endParaRPr>
          </a:p>
          <a:p>
            <a:pPr marL="12700" marR="5080">
              <a:lnSpc>
                <a:spcPts val="1350"/>
              </a:lnSpc>
              <a:spcBef>
                <a:spcPts val="55"/>
              </a:spcBef>
            </a:pPr>
            <a:r>
              <a:rPr sz="1150" b="1" spc="-10" dirty="0">
                <a:solidFill>
                  <a:srgbClr val="231F20"/>
                </a:solidFill>
                <a:latin typeface="Montserrat"/>
                <a:cs typeface="Montserrat"/>
              </a:rPr>
              <a:t>Assessment(s)</a:t>
            </a:r>
            <a:endParaRPr sz="1150" dirty="0">
              <a:latin typeface="Montserrat"/>
              <a:cs typeface="Montserrat"/>
            </a:endParaRPr>
          </a:p>
          <a:p>
            <a:pPr marL="12700">
              <a:lnSpc>
                <a:spcPts val="1365"/>
              </a:lnSpc>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lang="en-GB" sz="1150" dirty="0">
                <a:solidFill>
                  <a:srgbClr val="231F20"/>
                </a:solidFill>
                <a:latin typeface="Montserrat"/>
                <a:cs typeface="Montserrat"/>
              </a:rPr>
              <a:t>, Exam</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dirty="0">
              <a:latin typeface="Montserrat"/>
              <a:cs typeface="Montserrat"/>
            </a:endParaRPr>
          </a:p>
          <a:p>
            <a:pPr marL="12700">
              <a:lnSpc>
                <a:spcPts val="1365"/>
              </a:lnSpc>
            </a:pPr>
            <a:endParaRPr lang="en-GB" sz="1150" dirty="0">
              <a:solidFill>
                <a:srgbClr val="231F20"/>
              </a:solidFill>
              <a:latin typeface="Montserrat"/>
              <a:cs typeface="Montserrat"/>
            </a:endParaRPr>
          </a:p>
          <a:p>
            <a:pPr marL="12700">
              <a:lnSpc>
                <a:spcPts val="1365"/>
              </a:lnSpc>
            </a:pPr>
            <a:r>
              <a:rPr lang="en-GB" sz="1150" b="1" dirty="0">
                <a:solidFill>
                  <a:srgbClr val="231F20"/>
                </a:solidFill>
                <a:latin typeface="Montserrat"/>
                <a:cs typeface="Montserrat"/>
              </a:rPr>
              <a:t>Next Steps</a:t>
            </a:r>
          </a:p>
          <a:p>
            <a:pPr marL="12700">
              <a:lnSpc>
                <a:spcPts val="1365"/>
              </a:lnSpc>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lang="en-GB" sz="1150" spc="-10" dirty="0">
              <a:solidFill>
                <a:srgbClr val="231F20"/>
              </a:solidFill>
              <a:latin typeface="Montserrat"/>
              <a:cs typeface="Montserrat"/>
            </a:endParaRPr>
          </a:p>
          <a:p>
            <a:pPr marL="12700">
              <a:lnSpc>
                <a:spcPts val="1365"/>
              </a:lnSpc>
            </a:pPr>
            <a:endParaRPr lang="en-GB" sz="1150" spc="-10" dirty="0">
              <a:solidFill>
                <a:srgbClr val="231F20"/>
              </a:solidFill>
              <a:latin typeface="Montserrat"/>
              <a:cs typeface="Montserrat"/>
            </a:endParaRPr>
          </a:p>
          <a:p>
            <a:pPr marL="12700">
              <a:lnSpc>
                <a:spcPts val="1365"/>
              </a:lnSpc>
            </a:pPr>
            <a:r>
              <a:rPr lang="en-GB" sz="1150" b="1" spc="-10" dirty="0">
                <a:solidFill>
                  <a:srgbClr val="231F20"/>
                </a:solidFill>
                <a:latin typeface="Montserrat"/>
                <a:cs typeface="Montserrat"/>
              </a:rPr>
              <a:t>Future Pathways</a:t>
            </a:r>
          </a:p>
          <a:p>
            <a:pPr marL="12700" marR="173990">
              <a:lnSpc>
                <a:spcPts val="1350"/>
              </a:lnSpc>
              <a:spcBef>
                <a:spcPts val="55"/>
              </a:spcBef>
            </a:pP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terms</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options,</a:t>
            </a:r>
            <a:r>
              <a:rPr lang="en-US" sz="1150" spc="-25"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5" dirty="0">
                <a:solidFill>
                  <a:srgbClr val="231F20"/>
                </a:solidFill>
                <a:latin typeface="Montserrat"/>
                <a:cs typeface="Montserrat"/>
              </a:rPr>
              <a:t> </a:t>
            </a:r>
            <a:r>
              <a:rPr lang="en-US" sz="1150" dirty="0">
                <a:solidFill>
                  <a:srgbClr val="231F20"/>
                </a:solidFill>
                <a:latin typeface="Montserrat"/>
                <a:cs typeface="Montserrat"/>
              </a:rPr>
              <a:t>may</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most</a:t>
            </a:r>
            <a:r>
              <a:rPr lang="en-US" sz="1150" spc="-25" dirty="0">
                <a:solidFill>
                  <a:srgbClr val="231F20"/>
                </a:solidFill>
                <a:latin typeface="Montserrat"/>
                <a:cs typeface="Montserrat"/>
              </a:rPr>
              <a:t> </a:t>
            </a:r>
            <a:r>
              <a:rPr lang="en-US" sz="1150" dirty="0">
                <a:solidFill>
                  <a:srgbClr val="231F20"/>
                </a:solidFill>
                <a:latin typeface="Montserrat"/>
                <a:cs typeface="Montserrat"/>
              </a:rPr>
              <a:t>visible</a:t>
            </a:r>
            <a:r>
              <a:rPr lang="en-US" sz="1150" spc="-25" dirty="0">
                <a:solidFill>
                  <a:srgbClr val="231F20"/>
                </a:solidFill>
                <a:latin typeface="Montserrat"/>
                <a:cs typeface="Montserrat"/>
              </a:rPr>
              <a:t> </a:t>
            </a:r>
            <a:r>
              <a:rPr lang="en-US" sz="1150" dirty="0">
                <a:solidFill>
                  <a:srgbClr val="231F20"/>
                </a:solidFill>
                <a:latin typeface="Montserrat"/>
                <a:cs typeface="Montserrat"/>
              </a:rPr>
              <a:t>jobs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but </a:t>
            </a:r>
            <a:r>
              <a:rPr lang="en-US" sz="1150" dirty="0">
                <a:solidFill>
                  <a:srgbClr val="231F20"/>
                </a:solidFill>
                <a:latin typeface="Montserrat"/>
                <a:cs typeface="Montserrat"/>
              </a:rPr>
              <a:t>you</a:t>
            </a:r>
            <a:r>
              <a:rPr lang="en-US" sz="1150" spc="-30" dirty="0">
                <a:solidFill>
                  <a:srgbClr val="231F20"/>
                </a:solidFill>
                <a:latin typeface="Montserrat"/>
                <a:cs typeface="Montserrat"/>
              </a:rPr>
              <a:t> </a:t>
            </a:r>
            <a:r>
              <a:rPr lang="en-US" sz="1150" dirty="0">
                <a:solidFill>
                  <a:srgbClr val="231F20"/>
                </a:solidFill>
                <a:latin typeface="Montserrat"/>
                <a:cs typeface="Montserrat"/>
              </a:rPr>
              <a:t>could</a:t>
            </a:r>
            <a:r>
              <a:rPr lang="en-US" sz="1150" spc="-25" dirty="0">
                <a:solidFill>
                  <a:srgbClr val="231F20"/>
                </a:solidFill>
                <a:latin typeface="Montserrat"/>
                <a:cs typeface="Montserrat"/>
              </a:rPr>
              <a:t> </a:t>
            </a:r>
            <a:r>
              <a:rPr lang="en-US" sz="1150" dirty="0">
                <a:solidFill>
                  <a:srgbClr val="231F20"/>
                </a:solidFill>
                <a:latin typeface="Montserrat"/>
                <a:cs typeface="Montserrat"/>
              </a:rPr>
              <a:t>carve</a:t>
            </a:r>
            <a:r>
              <a:rPr lang="en-US" sz="1150" spc="-3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career</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30"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number</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areas</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including:</a:t>
            </a:r>
            <a:endParaRPr lang="en-US" sz="1150" dirty="0">
              <a:latin typeface="Montserrat"/>
              <a:cs typeface="Montserrat"/>
            </a:endParaRPr>
          </a:p>
          <a:p>
            <a:pPr marL="12700" marR="400050">
              <a:lnSpc>
                <a:spcPts val="1350"/>
              </a:lnSpc>
            </a:pPr>
            <a:r>
              <a:rPr lang="en-US" sz="1150" spc="-10" dirty="0">
                <a:solidFill>
                  <a:srgbClr val="231F20"/>
                </a:solidFill>
                <a:latin typeface="Montserrat"/>
                <a:cs typeface="Montserrat"/>
              </a:rPr>
              <a:t>Performing,</a:t>
            </a:r>
            <a:r>
              <a:rPr lang="en-US" sz="1150" spc="-25" dirty="0">
                <a:solidFill>
                  <a:srgbClr val="231F20"/>
                </a:solidFill>
                <a:latin typeface="Montserrat"/>
                <a:cs typeface="Montserrat"/>
              </a:rPr>
              <a:t> </a:t>
            </a:r>
            <a:r>
              <a:rPr lang="en-US" sz="1150" dirty="0">
                <a:solidFill>
                  <a:srgbClr val="231F20"/>
                </a:solidFill>
                <a:latin typeface="Montserrat"/>
                <a:cs typeface="Montserrat"/>
              </a:rPr>
              <a:t>song</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composing,</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entertainment,</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education,</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music </a:t>
            </a:r>
            <a:r>
              <a:rPr lang="en-US" sz="1150" dirty="0">
                <a:solidFill>
                  <a:srgbClr val="231F20"/>
                </a:solidFill>
                <a:latin typeface="Montserrat"/>
                <a:cs typeface="Montserrat"/>
              </a:rPr>
              <a:t>production,</a:t>
            </a:r>
            <a:r>
              <a:rPr lang="en-US" sz="1150" spc="-20" dirty="0">
                <a:solidFill>
                  <a:srgbClr val="231F20"/>
                </a:solidFill>
                <a:latin typeface="Montserrat"/>
                <a:cs typeface="Montserrat"/>
              </a:rPr>
              <a:t> </a:t>
            </a:r>
            <a:r>
              <a:rPr lang="en-US" sz="1150" dirty="0">
                <a:solidFill>
                  <a:srgbClr val="231F20"/>
                </a:solidFill>
                <a:latin typeface="Montserrat"/>
                <a:cs typeface="Montserrat"/>
              </a:rPr>
              <a:t>artist</a:t>
            </a:r>
            <a:r>
              <a:rPr lang="en-US" sz="1150" spc="-20" dirty="0">
                <a:solidFill>
                  <a:srgbClr val="231F20"/>
                </a:solidFill>
                <a:latin typeface="Montserrat"/>
                <a:cs typeface="Montserrat"/>
              </a:rPr>
              <a:t> </a:t>
            </a:r>
            <a:r>
              <a:rPr lang="en-US" sz="1150" dirty="0">
                <a:solidFill>
                  <a:srgbClr val="231F20"/>
                </a:solidFill>
                <a:latin typeface="Montserrat"/>
                <a:cs typeface="Montserrat"/>
              </a:rPr>
              <a:t>management,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marketing</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PR,</a:t>
            </a:r>
            <a:r>
              <a:rPr lang="en-US" sz="1150" spc="-20"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journalism.</a:t>
            </a:r>
            <a:endParaRPr lang="en-US" sz="1150" dirty="0">
              <a:latin typeface="Montserrat"/>
              <a:cs typeface="Montserrat"/>
            </a:endParaRPr>
          </a:p>
          <a:p>
            <a:pPr marL="12700" marR="81280">
              <a:lnSpc>
                <a:spcPts val="1350"/>
              </a:lnSpc>
            </a:pPr>
            <a:r>
              <a:rPr lang="en-US" sz="1150" dirty="0">
                <a:solidFill>
                  <a:srgbClr val="231F20"/>
                </a:solidFill>
                <a:latin typeface="Montserrat"/>
                <a:cs typeface="Montserrat"/>
              </a:rPr>
              <a:t>While</a:t>
            </a:r>
            <a:r>
              <a:rPr lang="en-US" sz="1150" spc="-25" dirty="0">
                <a:solidFill>
                  <a:srgbClr val="231F20"/>
                </a:solidFill>
                <a:latin typeface="Montserrat"/>
                <a:cs typeface="Montserrat"/>
              </a:rPr>
              <a:t> </a:t>
            </a:r>
            <a:r>
              <a:rPr lang="en-US" sz="1150" dirty="0">
                <a:solidFill>
                  <a:srgbClr val="231F20"/>
                </a:solidFill>
                <a:latin typeface="Montserrat"/>
                <a:cs typeface="Montserrat"/>
              </a:rPr>
              <a:t>careers</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are</a:t>
            </a:r>
            <a:r>
              <a:rPr lang="en-US" sz="1150" spc="-20" dirty="0">
                <a:solidFill>
                  <a:srgbClr val="231F20"/>
                </a:solidFill>
                <a:latin typeface="Montserrat"/>
                <a:cs typeface="Montserrat"/>
              </a:rPr>
              <a:t> </a:t>
            </a:r>
            <a:r>
              <a:rPr lang="en-US" sz="1150" dirty="0">
                <a:solidFill>
                  <a:srgbClr val="231F20"/>
                </a:solidFill>
                <a:latin typeface="Montserrat"/>
                <a:cs typeface="Montserrat"/>
              </a:rPr>
              <a:t>undoubtedly</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competitive,</a:t>
            </a:r>
            <a:r>
              <a:rPr lang="en-US" sz="1150" spc="-25" dirty="0">
                <a:solidFill>
                  <a:srgbClr val="231F20"/>
                </a:solidFill>
                <a:latin typeface="Montserrat"/>
                <a:cs typeface="Montserrat"/>
              </a:rPr>
              <a:t> </a:t>
            </a:r>
            <a:r>
              <a:rPr lang="en-US" sz="1150" dirty="0">
                <a:solidFill>
                  <a:srgbClr val="231F20"/>
                </a:solidFill>
                <a:latin typeface="Montserrat"/>
                <a:cs typeface="Montserrat"/>
              </a:rPr>
              <a:t>they’re</a:t>
            </a:r>
            <a:r>
              <a:rPr lang="en-US" sz="1150" spc="-25" dirty="0">
                <a:solidFill>
                  <a:srgbClr val="231F20"/>
                </a:solidFill>
                <a:latin typeface="Montserrat"/>
                <a:cs typeface="Montserrat"/>
              </a:rPr>
              <a:t> </a:t>
            </a:r>
            <a:r>
              <a:rPr lang="en-US" sz="1150" dirty="0">
                <a:solidFill>
                  <a:srgbClr val="231F20"/>
                </a:solidFill>
                <a:latin typeface="Montserrat"/>
                <a:cs typeface="Montserrat"/>
              </a:rPr>
              <a:t>by</a:t>
            </a:r>
            <a:r>
              <a:rPr lang="en-US" sz="1150" spc="-25" dirty="0">
                <a:solidFill>
                  <a:srgbClr val="231F20"/>
                </a:solidFill>
                <a:latin typeface="Montserrat"/>
                <a:cs typeface="Montserrat"/>
              </a:rPr>
              <a:t> </a:t>
            </a:r>
            <a:r>
              <a:rPr lang="en-US" sz="1150" dirty="0">
                <a:solidFill>
                  <a:srgbClr val="231F20"/>
                </a:solidFill>
                <a:latin typeface="Montserrat"/>
                <a:cs typeface="Montserrat"/>
              </a:rPr>
              <a:t>no</a:t>
            </a:r>
            <a:r>
              <a:rPr lang="en-US" sz="1150" spc="-25" dirty="0">
                <a:solidFill>
                  <a:srgbClr val="231F20"/>
                </a:solidFill>
                <a:latin typeface="Montserrat"/>
                <a:cs typeface="Montserrat"/>
              </a:rPr>
              <a:t> </a:t>
            </a:r>
            <a:r>
              <a:rPr lang="en-US" sz="1150" dirty="0">
                <a:solidFill>
                  <a:srgbClr val="231F20"/>
                </a:solidFill>
                <a:latin typeface="Montserrat"/>
                <a:cs typeface="Montserrat"/>
              </a:rPr>
              <a:t>means</a:t>
            </a:r>
            <a:r>
              <a:rPr lang="en-US" sz="1150" spc="-20" dirty="0">
                <a:solidFill>
                  <a:srgbClr val="231F20"/>
                </a:solidFill>
                <a:latin typeface="Montserrat"/>
                <a:cs typeface="Montserrat"/>
              </a:rPr>
              <a:t> </a:t>
            </a:r>
            <a:r>
              <a:rPr lang="en-US" sz="1150" dirty="0">
                <a:solidFill>
                  <a:srgbClr val="231F20"/>
                </a:solidFill>
                <a:latin typeface="Montserrat"/>
                <a:cs typeface="Montserrat"/>
              </a:rPr>
              <a:t>out</a:t>
            </a:r>
            <a:r>
              <a:rPr lang="en-US" sz="1150" spc="-25" dirty="0">
                <a:solidFill>
                  <a:srgbClr val="231F20"/>
                </a:solidFill>
                <a:latin typeface="Montserrat"/>
                <a:cs typeface="Montserrat"/>
              </a:rPr>
              <a:t> of </a:t>
            </a:r>
            <a:r>
              <a:rPr lang="en-US" sz="1150" dirty="0">
                <a:solidFill>
                  <a:srgbClr val="231F20"/>
                </a:solidFill>
                <a:latin typeface="Montserrat"/>
                <a:cs typeface="Montserrat"/>
              </a:rPr>
              <a:t>reach</a:t>
            </a:r>
            <a:r>
              <a:rPr lang="en-US" sz="1150" spc="-10" dirty="0">
                <a:solidFill>
                  <a:srgbClr val="231F20"/>
                </a:solidFill>
                <a:latin typeface="Montserrat"/>
                <a:cs typeface="Montserrat"/>
              </a:rPr>
              <a:t>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those</a:t>
            </a:r>
            <a:r>
              <a:rPr lang="en-US" sz="1150" spc="-10" dirty="0">
                <a:solidFill>
                  <a:srgbClr val="231F20"/>
                </a:solidFill>
                <a:latin typeface="Montserrat"/>
                <a:cs typeface="Montserrat"/>
              </a:rPr>
              <a:t> </a:t>
            </a:r>
            <a:r>
              <a:rPr lang="en-US" sz="1150" dirty="0">
                <a:solidFill>
                  <a:srgbClr val="231F20"/>
                </a:solidFill>
                <a:latin typeface="Montserrat"/>
                <a:cs typeface="Montserrat"/>
              </a:rPr>
              <a:t>with</a:t>
            </a:r>
            <a:r>
              <a:rPr lang="en-US" sz="1150" spc="-5" dirty="0">
                <a:solidFill>
                  <a:srgbClr val="231F20"/>
                </a:solidFill>
                <a:latin typeface="Montserrat"/>
                <a:cs typeface="Montserrat"/>
              </a:rPr>
              <a:t> </a:t>
            </a:r>
            <a:r>
              <a:rPr lang="en-US" sz="1150" dirty="0">
                <a:solidFill>
                  <a:srgbClr val="231F20"/>
                </a:solidFill>
                <a:latin typeface="Montserrat"/>
                <a:cs typeface="Montserrat"/>
              </a:rPr>
              <a:t>the</a:t>
            </a:r>
            <a:r>
              <a:rPr lang="en-US" sz="1150" spc="-5" dirty="0">
                <a:solidFill>
                  <a:srgbClr val="231F20"/>
                </a:solidFill>
                <a:latin typeface="Montserrat"/>
                <a:cs typeface="Montserrat"/>
              </a:rPr>
              <a:t> </a:t>
            </a:r>
            <a:r>
              <a:rPr lang="en-US" sz="1150" dirty="0">
                <a:solidFill>
                  <a:srgbClr val="231F20"/>
                </a:solidFill>
                <a:latin typeface="Montserrat"/>
                <a:cs typeface="Montserrat"/>
              </a:rPr>
              <a:t>right</a:t>
            </a:r>
            <a:r>
              <a:rPr lang="en-US" sz="1150" spc="-10" dirty="0">
                <a:solidFill>
                  <a:srgbClr val="231F20"/>
                </a:solidFill>
                <a:latin typeface="Montserrat"/>
                <a:cs typeface="Montserrat"/>
              </a:rPr>
              <a:t> </a:t>
            </a:r>
            <a:r>
              <a:rPr lang="en-US" sz="1150" dirty="0">
                <a:solidFill>
                  <a:srgbClr val="231F20"/>
                </a:solidFill>
                <a:latin typeface="Montserrat"/>
                <a:cs typeface="Montserrat"/>
              </a:rPr>
              <a:t>qualifications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experience.</a:t>
            </a:r>
            <a:endParaRPr lang="en-US" sz="1150" dirty="0">
              <a:latin typeface="Montserrat"/>
              <a:cs typeface="Montserrat"/>
            </a:endParaRPr>
          </a:p>
          <a:p>
            <a:pPr marL="12700" marR="419734">
              <a:lnSpc>
                <a:spcPts val="1350"/>
              </a:lnSpc>
              <a:spcBef>
                <a:spcPts val="1390"/>
              </a:spcBef>
            </a:pPr>
            <a:r>
              <a:rPr lang="en-US" sz="1150" b="1" dirty="0">
                <a:solidFill>
                  <a:srgbClr val="231F20"/>
                </a:solidFill>
                <a:latin typeface="Montserrat"/>
                <a:cs typeface="Montserrat"/>
              </a:rPr>
              <a:t>A&amp;R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(artists</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and</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repertoire)</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manager</a:t>
            </a:r>
            <a:r>
              <a:rPr lang="en-US" sz="1150" b="1" spc="-20" dirty="0">
                <a:solidFill>
                  <a:srgbClr val="231F20"/>
                </a:solidFill>
                <a:latin typeface="Montserrat"/>
                <a:cs typeface="Montserrat"/>
              </a:rPr>
              <a:t> </a:t>
            </a:r>
            <a:r>
              <a:rPr lang="en-US" sz="1150" b="1" dirty="0">
                <a:solidFill>
                  <a:srgbClr val="231F20"/>
                </a:solidFill>
                <a:latin typeface="Montserrat"/>
                <a:cs typeface="Montserrat"/>
              </a:rPr>
              <a:t>-</a:t>
            </a:r>
            <a:r>
              <a:rPr lang="en-US" sz="1150" b="1" spc="-20" dirty="0">
                <a:solidFill>
                  <a:srgbClr val="231F20"/>
                </a:solidFill>
                <a:latin typeface="Montserrat"/>
                <a:cs typeface="Montserrat"/>
              </a:rPr>
              <a:t> </a:t>
            </a:r>
            <a:r>
              <a:rPr lang="en-US" sz="1150" dirty="0">
                <a:solidFill>
                  <a:srgbClr val="231F20"/>
                </a:solidFill>
                <a:latin typeface="Montserrat"/>
                <a:cs typeface="Montserrat"/>
              </a:rPr>
              <a:t>as</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form</a:t>
            </a:r>
            <a:r>
              <a:rPr lang="en-US" sz="1150" spc="-1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talent</a:t>
            </a:r>
            <a:r>
              <a:rPr lang="en-US" sz="1150" spc="-20" dirty="0">
                <a:solidFill>
                  <a:srgbClr val="231F20"/>
                </a:solidFill>
                <a:latin typeface="Montserrat"/>
                <a:cs typeface="Montserrat"/>
              </a:rPr>
              <a:t> </a:t>
            </a:r>
            <a:r>
              <a:rPr lang="en-US" sz="1150" dirty="0">
                <a:solidFill>
                  <a:srgbClr val="231F20"/>
                </a:solidFill>
                <a:latin typeface="Montserrat"/>
                <a:cs typeface="Montserrat"/>
              </a:rPr>
              <a:t>agent,</a:t>
            </a:r>
            <a:r>
              <a:rPr lang="en-US" sz="1150" spc="-20" dirty="0">
                <a:solidFill>
                  <a:srgbClr val="231F20"/>
                </a:solidFill>
                <a:latin typeface="Montserrat"/>
                <a:cs typeface="Montserrat"/>
              </a:rPr>
              <a:t> </a:t>
            </a:r>
            <a:r>
              <a:rPr lang="en-US" sz="115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be</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responsible </a:t>
            </a:r>
            <a:r>
              <a:rPr lang="en-US" sz="1150" dirty="0">
                <a:solidFill>
                  <a:srgbClr val="231F20"/>
                </a:solidFill>
                <a:latin typeface="Montserrat"/>
                <a:cs typeface="Montserrat"/>
              </a:rPr>
              <a:t>for</a:t>
            </a:r>
            <a:r>
              <a:rPr lang="en-US" sz="1150" spc="-5" dirty="0">
                <a:solidFill>
                  <a:srgbClr val="231F20"/>
                </a:solidFill>
                <a:latin typeface="Montserrat"/>
                <a:cs typeface="Montserrat"/>
              </a:rPr>
              <a:t> </a:t>
            </a:r>
            <a:r>
              <a:rPr lang="en-US" sz="1150" dirty="0">
                <a:solidFill>
                  <a:srgbClr val="231F20"/>
                </a:solidFill>
                <a:latin typeface="Montserrat"/>
                <a:cs typeface="Montserrat"/>
              </a:rPr>
              <a:t>finding</a:t>
            </a:r>
            <a:r>
              <a:rPr lang="en-US" sz="1150" spc="-5" dirty="0">
                <a:solidFill>
                  <a:srgbClr val="231F20"/>
                </a:solidFill>
                <a:latin typeface="Montserrat"/>
                <a:cs typeface="Montserrat"/>
              </a:rPr>
              <a:t> </a:t>
            </a:r>
            <a:r>
              <a:rPr lang="en-US" sz="1150" dirty="0">
                <a:solidFill>
                  <a:srgbClr val="231F20"/>
                </a:solidFill>
                <a:latin typeface="Montserrat"/>
                <a:cs typeface="Montserrat"/>
              </a:rPr>
              <a:t>fresh</a:t>
            </a:r>
            <a:r>
              <a:rPr lang="en-US" sz="1150" spc="-5" dirty="0">
                <a:solidFill>
                  <a:srgbClr val="231F20"/>
                </a:solidFill>
                <a:latin typeface="Montserrat"/>
                <a:cs typeface="Montserrat"/>
              </a:rPr>
              <a:t> </a:t>
            </a:r>
            <a:r>
              <a:rPr lang="en-US" sz="1150" dirty="0">
                <a:solidFill>
                  <a:srgbClr val="231F20"/>
                </a:solidFill>
                <a:latin typeface="Montserrat"/>
                <a:cs typeface="Montserrat"/>
              </a:rPr>
              <a:t>talent,</a:t>
            </a:r>
            <a:r>
              <a:rPr lang="en-US" sz="1150" spc="-5" dirty="0">
                <a:solidFill>
                  <a:srgbClr val="231F20"/>
                </a:solidFill>
                <a:latin typeface="Montserrat"/>
                <a:cs typeface="Montserrat"/>
              </a:rPr>
              <a:t> </a:t>
            </a:r>
            <a:r>
              <a:rPr lang="en-US" sz="1150" dirty="0">
                <a:solidFill>
                  <a:srgbClr val="231F20"/>
                </a:solidFill>
                <a:latin typeface="Montserrat"/>
                <a:cs typeface="Montserrat"/>
              </a:rPr>
              <a:t>signing</a:t>
            </a:r>
            <a:r>
              <a:rPr lang="en-US" sz="1150" spc="-5" dirty="0">
                <a:solidFill>
                  <a:srgbClr val="231F20"/>
                </a:solidFill>
                <a:latin typeface="Montserrat"/>
                <a:cs typeface="Montserrat"/>
              </a:rPr>
              <a:t> </a:t>
            </a:r>
            <a:r>
              <a:rPr lang="en-US" sz="1150" dirty="0">
                <a:solidFill>
                  <a:srgbClr val="231F20"/>
                </a:solidFill>
                <a:latin typeface="Montserrat"/>
                <a:cs typeface="Montserrat"/>
              </a:rPr>
              <a:t>them up</a:t>
            </a:r>
            <a:r>
              <a:rPr lang="en-US" sz="1150" spc="-5" dirty="0">
                <a:solidFill>
                  <a:srgbClr val="231F20"/>
                </a:solidFill>
                <a:latin typeface="Montserrat"/>
                <a:cs typeface="Montserrat"/>
              </a:rPr>
              <a:t> </a:t>
            </a:r>
            <a:r>
              <a:rPr lang="en-US" sz="1150" dirty="0">
                <a:solidFill>
                  <a:srgbClr val="231F20"/>
                </a:solidFill>
                <a:latin typeface="Montserrat"/>
                <a:cs typeface="Montserrat"/>
              </a:rPr>
              <a:t>to</a:t>
            </a:r>
            <a:r>
              <a:rPr lang="en-US" sz="1150" spc="-5" dirty="0">
                <a:solidFill>
                  <a:srgbClr val="231F20"/>
                </a:solidFill>
                <a:latin typeface="Montserrat"/>
                <a:cs typeface="Montserrat"/>
              </a:rPr>
              <a:t> </a:t>
            </a:r>
            <a:r>
              <a:rPr lang="en-US" sz="1150" dirty="0">
                <a:solidFill>
                  <a:srgbClr val="231F20"/>
                </a:solidFill>
                <a:latin typeface="Montserrat"/>
                <a:cs typeface="Montserrat"/>
              </a:rPr>
              <a:t>record</a:t>
            </a:r>
            <a:r>
              <a:rPr lang="en-US" sz="1150" spc="-5" dirty="0">
                <a:solidFill>
                  <a:srgbClr val="231F20"/>
                </a:solidFill>
                <a:latin typeface="Montserrat"/>
                <a:cs typeface="Montserrat"/>
              </a:rPr>
              <a:t> </a:t>
            </a:r>
            <a:r>
              <a:rPr lang="en-US" sz="1150" dirty="0">
                <a:solidFill>
                  <a:srgbClr val="231F20"/>
                </a:solidFill>
                <a:latin typeface="Montserrat"/>
                <a:cs typeface="Montserrat"/>
              </a:rPr>
              <a:t>labels</a:t>
            </a:r>
            <a:r>
              <a:rPr lang="en-US" sz="1150" spc="-5" dirty="0">
                <a:solidFill>
                  <a:srgbClr val="231F20"/>
                </a:solidFill>
                <a:latin typeface="Montserrat"/>
                <a:cs typeface="Montserrat"/>
              </a:rPr>
              <a:t> </a:t>
            </a:r>
            <a:r>
              <a:rPr lang="en-US" sz="1150" dirty="0">
                <a:solidFill>
                  <a:srgbClr val="231F20"/>
                </a:solidFill>
                <a:latin typeface="Montserrat"/>
                <a:cs typeface="Montserrat"/>
              </a:rPr>
              <a:t>and</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overseeing</a:t>
            </a:r>
            <a:r>
              <a:rPr lang="en-US" sz="1150" dirty="0">
                <a:solidFill>
                  <a:srgbClr val="231F20"/>
                </a:solidFill>
                <a:latin typeface="Montserrat"/>
                <a:cs typeface="Montserrat"/>
              </a:rPr>
              <a:t> the</a:t>
            </a:r>
            <a:r>
              <a:rPr lang="en-US" sz="1150" spc="-5" dirty="0">
                <a:solidFill>
                  <a:srgbClr val="231F20"/>
                </a:solidFill>
                <a:latin typeface="Montserrat"/>
                <a:cs typeface="Montserrat"/>
              </a:rPr>
              <a:t> </a:t>
            </a:r>
            <a:r>
              <a:rPr lang="en-US" sz="1150" spc="-10" dirty="0">
                <a:solidFill>
                  <a:srgbClr val="231F20"/>
                </a:solidFill>
                <a:latin typeface="Montserrat"/>
                <a:cs typeface="Montserrat"/>
              </a:rPr>
              <a:t>completion </a:t>
            </a:r>
            <a:r>
              <a:rPr lang="en-US" sz="1150" dirty="0">
                <a:solidFill>
                  <a:srgbClr val="231F20"/>
                </a:solidFill>
                <a:latin typeface="Montserrat"/>
                <a:cs typeface="Montserrat"/>
              </a:rPr>
              <a:t>of</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recordings.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15" dirty="0">
                <a:solidFill>
                  <a:srgbClr val="231F20"/>
                </a:solidFill>
                <a:latin typeface="Montserrat"/>
                <a:cs typeface="Montserrat"/>
              </a:rPr>
              <a:t> </a:t>
            </a:r>
            <a:r>
              <a:rPr lang="en-US" sz="1150" dirty="0">
                <a:solidFill>
                  <a:srgbClr val="231F20"/>
                </a:solidFill>
                <a:latin typeface="Montserrat"/>
                <a:cs typeface="Montserrat"/>
              </a:rPr>
              <a:t>help</a:t>
            </a:r>
            <a:r>
              <a:rPr lang="en-US" sz="1150" spc="-15" dirty="0">
                <a:solidFill>
                  <a:srgbClr val="231F20"/>
                </a:solidFill>
                <a:latin typeface="Montserrat"/>
                <a:cs typeface="Montserrat"/>
              </a:rPr>
              <a:t> </a:t>
            </a:r>
            <a:r>
              <a:rPr lang="en-US" sz="1150" dirty="0">
                <a:solidFill>
                  <a:srgbClr val="231F20"/>
                </a:solidFill>
                <a:latin typeface="Montserrat"/>
                <a:cs typeface="Montserrat"/>
              </a:rPr>
              <a:t>new</a:t>
            </a:r>
            <a:r>
              <a:rPr lang="en-US" sz="1150" spc="-1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develop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grow</a:t>
            </a:r>
            <a:r>
              <a:rPr lang="en-US" sz="1150" spc="-15" dirty="0">
                <a:solidFill>
                  <a:srgbClr val="231F20"/>
                </a:solidFill>
                <a:latin typeface="Montserrat"/>
                <a:cs typeface="Montserrat"/>
              </a:rPr>
              <a:t> </a:t>
            </a:r>
            <a:r>
              <a:rPr lang="en-US" sz="1150" dirty="0">
                <a:solidFill>
                  <a:srgbClr val="231F20"/>
                </a:solidFill>
                <a:latin typeface="Montserrat"/>
                <a:cs typeface="Montserrat"/>
              </a:rPr>
              <a:t>and</a:t>
            </a:r>
            <a:r>
              <a:rPr lang="en-US" sz="1150" spc="-15" dirty="0">
                <a:solidFill>
                  <a:srgbClr val="231F20"/>
                </a:solidFill>
                <a:latin typeface="Montserrat"/>
                <a:cs typeface="Montserrat"/>
              </a:rPr>
              <a:t> </a:t>
            </a:r>
            <a:r>
              <a:rPr lang="en-US" sz="1150" dirty="0">
                <a:solidFill>
                  <a:srgbClr val="231F20"/>
                </a:solidFill>
                <a:latin typeface="Montserrat"/>
                <a:cs typeface="Montserrat"/>
              </a:rPr>
              <a:t>to</a:t>
            </a:r>
            <a:r>
              <a:rPr lang="en-US" sz="1150" spc="-15" dirty="0">
                <a:solidFill>
                  <a:srgbClr val="231F20"/>
                </a:solidFill>
                <a:latin typeface="Montserrat"/>
                <a:cs typeface="Montserrat"/>
              </a:rPr>
              <a:t> </a:t>
            </a:r>
            <a:r>
              <a:rPr lang="en-US" sz="1150" dirty="0">
                <a:solidFill>
                  <a:srgbClr val="231F20"/>
                </a:solidFill>
                <a:latin typeface="Montserrat"/>
                <a:cs typeface="Montserrat"/>
              </a:rPr>
              <a:t>do</a:t>
            </a:r>
            <a:r>
              <a:rPr lang="en-US" sz="1150" spc="-15" dirty="0">
                <a:solidFill>
                  <a:srgbClr val="231F20"/>
                </a:solidFill>
                <a:latin typeface="Montserrat"/>
                <a:cs typeface="Montserrat"/>
              </a:rPr>
              <a:t> </a:t>
            </a:r>
            <a:r>
              <a:rPr lang="en-US" sz="1150" dirty="0">
                <a:solidFill>
                  <a:srgbClr val="231F20"/>
                </a:solidFill>
                <a:latin typeface="Montserrat"/>
                <a:cs typeface="Montserrat"/>
              </a:rPr>
              <a:t>this</a:t>
            </a:r>
            <a:r>
              <a:rPr lang="en-US" sz="1150" spc="-15" dirty="0">
                <a:solidFill>
                  <a:srgbClr val="231F20"/>
                </a:solidFill>
                <a:latin typeface="Montserrat"/>
                <a:cs typeface="Montserrat"/>
              </a:rPr>
              <a:t> </a:t>
            </a:r>
            <a:r>
              <a:rPr lang="en-US" sz="1150" dirty="0">
                <a:solidFill>
                  <a:srgbClr val="231F20"/>
                </a:solidFill>
                <a:latin typeface="Montserrat"/>
                <a:cs typeface="Montserrat"/>
              </a:rPr>
              <a:t>you’ll</a:t>
            </a:r>
            <a:r>
              <a:rPr lang="en-US" sz="1150" spc="-10" dirty="0">
                <a:solidFill>
                  <a:srgbClr val="231F20"/>
                </a:solidFill>
                <a:latin typeface="Montserrat"/>
                <a:cs typeface="Montserrat"/>
              </a:rPr>
              <a:t> </a:t>
            </a:r>
            <a:r>
              <a:rPr lang="en-US" sz="1150" dirty="0">
                <a:solidFill>
                  <a:srgbClr val="231F20"/>
                </a:solidFill>
                <a:latin typeface="Montserrat"/>
                <a:cs typeface="Montserrat"/>
              </a:rPr>
              <a:t>need</a:t>
            </a:r>
            <a:r>
              <a:rPr lang="en-US" sz="1150" spc="-15" dirty="0">
                <a:solidFill>
                  <a:srgbClr val="231F20"/>
                </a:solidFill>
                <a:latin typeface="Montserrat"/>
                <a:cs typeface="Montserrat"/>
              </a:rPr>
              <a:t> </a:t>
            </a:r>
            <a:r>
              <a:rPr lang="en-US" sz="1150" dirty="0">
                <a:solidFill>
                  <a:srgbClr val="231F20"/>
                </a:solidFill>
                <a:latin typeface="Montserrat"/>
                <a:cs typeface="Montserrat"/>
              </a:rPr>
              <a:t>a</a:t>
            </a:r>
            <a:r>
              <a:rPr lang="en-US" sz="1150" spc="-15" dirty="0">
                <a:solidFill>
                  <a:srgbClr val="231F20"/>
                </a:solidFill>
                <a:latin typeface="Montserrat"/>
                <a:cs typeface="Montserrat"/>
              </a:rPr>
              <a:t> </a:t>
            </a:r>
            <a:r>
              <a:rPr lang="en-US" sz="1150" spc="-10" dirty="0">
                <a:solidFill>
                  <a:srgbClr val="231F20"/>
                </a:solidFill>
                <a:latin typeface="Montserrat"/>
                <a:cs typeface="Montserrat"/>
              </a:rPr>
              <a:t>solid </a:t>
            </a:r>
            <a:r>
              <a:rPr lang="en-US" sz="1150" dirty="0">
                <a:solidFill>
                  <a:srgbClr val="231F20"/>
                </a:solidFill>
                <a:latin typeface="Montserrat"/>
                <a:cs typeface="Montserrat"/>
              </a:rPr>
              <a:t>understanding</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scene</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0" dirty="0">
                <a:solidFill>
                  <a:srgbClr val="231F20"/>
                </a:solidFill>
                <a:latin typeface="Montserrat"/>
                <a:cs typeface="Montserrat"/>
              </a:rPr>
              <a:t> </a:t>
            </a:r>
            <a:r>
              <a:rPr lang="en-US" sz="1150" dirty="0">
                <a:solidFill>
                  <a:srgbClr val="231F20"/>
                </a:solidFill>
                <a:latin typeface="Montserrat"/>
                <a:cs typeface="Montserrat"/>
              </a:rPr>
              <a:t>business</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skills.</a:t>
            </a:r>
            <a:endParaRPr lang="en-US" sz="1150" dirty="0">
              <a:latin typeface="Montserrat"/>
              <a:cs typeface="Montserrat"/>
            </a:endParaRPr>
          </a:p>
          <a:p>
            <a:pPr marL="12700" marR="248285" algn="just">
              <a:lnSpc>
                <a:spcPts val="1350"/>
              </a:lnSpc>
            </a:pPr>
            <a:r>
              <a:rPr lang="en-US" sz="1150" b="1" dirty="0">
                <a:solidFill>
                  <a:srgbClr val="231F20"/>
                </a:solidFill>
                <a:latin typeface="Montserrat"/>
                <a:cs typeface="Montserrat"/>
              </a:rPr>
              <a:t>Concert</a:t>
            </a:r>
            <a:r>
              <a:rPr lang="en-US" sz="1150" b="1" spc="-30" dirty="0">
                <a:solidFill>
                  <a:srgbClr val="231F20"/>
                </a:solidFill>
                <a:latin typeface="Montserrat"/>
                <a:cs typeface="Montserrat"/>
              </a:rPr>
              <a:t> </a:t>
            </a:r>
            <a:r>
              <a:rPr lang="en-US" sz="1150" b="1" dirty="0">
                <a:solidFill>
                  <a:srgbClr val="231F20"/>
                </a:solidFill>
                <a:latin typeface="Montserrat"/>
                <a:cs typeface="Montserrat"/>
              </a:rPr>
              <a:t>promoter</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need</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love</a:t>
            </a:r>
            <a:r>
              <a:rPr lang="en-US" sz="1150" spc="-25"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excellent</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communication</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It’s </a:t>
            </a:r>
            <a:r>
              <a:rPr lang="en-US" sz="1150" dirty="0">
                <a:solidFill>
                  <a:srgbClr val="231F20"/>
                </a:solidFill>
                <a:latin typeface="Montserrat"/>
                <a:cs typeface="Montserrat"/>
              </a:rPr>
              <a:t>your</a:t>
            </a:r>
            <a:r>
              <a:rPr lang="en-US" sz="1150" spc="-30" dirty="0">
                <a:solidFill>
                  <a:srgbClr val="231F20"/>
                </a:solidFill>
                <a:latin typeface="Montserrat"/>
                <a:cs typeface="Montserrat"/>
              </a:rPr>
              <a:t> </a:t>
            </a:r>
            <a:r>
              <a:rPr lang="en-US" sz="1150" dirty="0">
                <a:solidFill>
                  <a:srgbClr val="231F20"/>
                </a:solidFill>
                <a:latin typeface="Montserrat"/>
                <a:cs typeface="Montserrat"/>
              </a:rPr>
              <a:t>job</a:t>
            </a:r>
            <a:r>
              <a:rPr lang="en-US" sz="1150" spc="-25" dirty="0">
                <a:solidFill>
                  <a:srgbClr val="231F20"/>
                </a:solidFill>
                <a:latin typeface="Montserrat"/>
                <a:cs typeface="Montserrat"/>
              </a:rPr>
              <a:t> </a:t>
            </a:r>
            <a:r>
              <a:rPr lang="en-US" sz="1150" dirty="0">
                <a:solidFill>
                  <a:srgbClr val="231F20"/>
                </a:solidFill>
                <a:latin typeface="Montserrat"/>
                <a:cs typeface="Montserrat"/>
              </a:rPr>
              <a:t>to</a:t>
            </a:r>
            <a:r>
              <a:rPr lang="en-US" sz="1150" spc="-30" dirty="0">
                <a:solidFill>
                  <a:srgbClr val="231F20"/>
                </a:solidFill>
                <a:latin typeface="Montserrat"/>
                <a:cs typeface="Montserrat"/>
              </a:rPr>
              <a:t> </a:t>
            </a:r>
            <a:r>
              <a:rPr lang="en-US" sz="1150" dirty="0">
                <a:solidFill>
                  <a:srgbClr val="231F20"/>
                </a:solidFill>
                <a:latin typeface="Montserrat"/>
                <a:cs typeface="Montserrat"/>
              </a:rPr>
              <a:t>spread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30" dirty="0">
                <a:solidFill>
                  <a:srgbClr val="231F20"/>
                </a:solidFill>
                <a:latin typeface="Montserrat"/>
                <a:cs typeface="Montserrat"/>
              </a:rPr>
              <a:t> </a:t>
            </a:r>
            <a:r>
              <a:rPr lang="en-US" sz="1150" dirty="0">
                <a:solidFill>
                  <a:srgbClr val="231F20"/>
                </a:solidFill>
                <a:latin typeface="Montserrat"/>
                <a:cs typeface="Montserrat"/>
              </a:rPr>
              <a:t>word</a:t>
            </a:r>
            <a:r>
              <a:rPr lang="en-US" sz="1150" spc="-25" dirty="0">
                <a:solidFill>
                  <a:srgbClr val="231F20"/>
                </a:solidFill>
                <a:latin typeface="Montserrat"/>
                <a:cs typeface="Montserrat"/>
              </a:rPr>
              <a:t> </a:t>
            </a:r>
            <a:r>
              <a:rPr lang="en-US" sz="1150" dirty="0">
                <a:solidFill>
                  <a:srgbClr val="231F20"/>
                </a:solidFill>
                <a:latin typeface="Montserrat"/>
                <a:cs typeface="Montserrat"/>
              </a:rPr>
              <a:t>about</a:t>
            </a:r>
            <a:r>
              <a:rPr lang="en-US" sz="1150" spc="-30" dirty="0">
                <a:solidFill>
                  <a:srgbClr val="231F20"/>
                </a:solidFill>
                <a:latin typeface="Montserrat"/>
                <a:cs typeface="Montserrat"/>
              </a:rPr>
              <a:t> </a:t>
            </a:r>
            <a:r>
              <a:rPr lang="en-US" sz="1150" dirty="0">
                <a:solidFill>
                  <a:srgbClr val="231F20"/>
                </a:solidFill>
                <a:latin typeface="Montserrat"/>
                <a:cs typeface="Montserrat"/>
              </a:rPr>
              <a:t>live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ensure</a:t>
            </a:r>
            <a:r>
              <a:rPr lang="en-US" sz="1150" spc="-30" dirty="0">
                <a:solidFill>
                  <a:srgbClr val="231F20"/>
                </a:solidFill>
                <a:latin typeface="Montserrat"/>
                <a:cs typeface="Montserrat"/>
              </a:rPr>
              <a:t> </a:t>
            </a:r>
            <a:r>
              <a:rPr lang="en-US" sz="1150" dirty="0">
                <a:solidFill>
                  <a:srgbClr val="231F20"/>
                </a:solidFill>
                <a:latin typeface="Montserrat"/>
                <a:cs typeface="Montserrat"/>
              </a:rPr>
              <a:t>this</a:t>
            </a:r>
            <a:r>
              <a:rPr lang="en-US" sz="1150" spc="-25" dirty="0">
                <a:solidFill>
                  <a:srgbClr val="231F20"/>
                </a:solidFill>
                <a:latin typeface="Montserrat"/>
                <a:cs typeface="Montserrat"/>
              </a:rPr>
              <a:t> </a:t>
            </a:r>
            <a:r>
              <a:rPr lang="en-US" sz="1150" dirty="0">
                <a:solidFill>
                  <a:srgbClr val="231F20"/>
                </a:solidFill>
                <a:latin typeface="Montserrat"/>
                <a:cs typeface="Montserrat"/>
              </a:rPr>
              <a:t>results</a:t>
            </a:r>
            <a:r>
              <a:rPr lang="en-US" sz="1150" spc="-30"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strong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ticket </a:t>
            </a:r>
            <a:r>
              <a:rPr lang="en-US" sz="1150" dirty="0">
                <a:solidFill>
                  <a:srgbClr val="231F20"/>
                </a:solidFill>
                <a:latin typeface="Montserrat"/>
                <a:cs typeface="Montserrat"/>
              </a:rPr>
              <a:t>sales.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35" dirty="0">
                <a:solidFill>
                  <a:srgbClr val="231F20"/>
                </a:solidFill>
                <a:latin typeface="Montserrat"/>
                <a:cs typeface="Montserrat"/>
              </a:rPr>
              <a:t> </a:t>
            </a:r>
            <a:r>
              <a:rPr lang="en-US" sz="1150" dirty="0">
                <a:solidFill>
                  <a:srgbClr val="231F20"/>
                </a:solidFill>
                <a:latin typeface="Montserrat"/>
                <a:cs typeface="Montserrat"/>
              </a:rPr>
              <a:t>liaise</a:t>
            </a:r>
            <a:r>
              <a:rPr lang="en-US" sz="1150" spc="-30" dirty="0">
                <a:solidFill>
                  <a:srgbClr val="231F20"/>
                </a:solidFill>
                <a:latin typeface="Montserrat"/>
                <a:cs typeface="Montserrat"/>
              </a:rPr>
              <a:t> </a:t>
            </a:r>
            <a:r>
              <a:rPr lang="en-US" sz="1150" dirty="0">
                <a:solidFill>
                  <a:srgbClr val="231F20"/>
                </a:solidFill>
                <a:latin typeface="Montserrat"/>
                <a:cs typeface="Montserrat"/>
              </a:rPr>
              <a:t>with</a:t>
            </a:r>
            <a:r>
              <a:rPr lang="en-US" sz="1150" spc="-35" dirty="0">
                <a:solidFill>
                  <a:srgbClr val="231F20"/>
                </a:solidFill>
                <a:latin typeface="Montserrat"/>
                <a:cs typeface="Montserrat"/>
              </a:rPr>
              <a:t> </a:t>
            </a:r>
            <a:r>
              <a:rPr lang="en-US" sz="1150" dirty="0">
                <a:solidFill>
                  <a:srgbClr val="231F20"/>
                </a:solidFill>
                <a:latin typeface="Montserrat"/>
                <a:cs typeface="Montserrat"/>
              </a:rPr>
              <a:t>agents/artist</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club/concert</a:t>
            </a:r>
            <a:r>
              <a:rPr lang="en-US" sz="1150" spc="-35" dirty="0">
                <a:solidFill>
                  <a:srgbClr val="231F20"/>
                </a:solidFill>
                <a:latin typeface="Montserrat"/>
                <a:cs typeface="Montserrat"/>
              </a:rPr>
              <a:t> </a:t>
            </a:r>
            <a:r>
              <a:rPr lang="en-US" sz="1150" dirty="0">
                <a:solidFill>
                  <a:srgbClr val="231F20"/>
                </a:solidFill>
                <a:latin typeface="Montserrat"/>
                <a:cs typeface="Montserrat"/>
              </a:rPr>
              <a:t>venues</a:t>
            </a:r>
            <a:r>
              <a:rPr lang="en-US" sz="1150" spc="-35" dirty="0">
                <a:solidFill>
                  <a:srgbClr val="231F20"/>
                </a:solidFill>
                <a:latin typeface="Montserrat"/>
                <a:cs typeface="Montserrat"/>
              </a:rPr>
              <a:t> </a:t>
            </a:r>
            <a:r>
              <a:rPr lang="en-US" sz="1150" spc="-25" dirty="0">
                <a:solidFill>
                  <a:srgbClr val="231F20"/>
                </a:solidFill>
                <a:latin typeface="Montserrat"/>
                <a:cs typeface="Montserrat"/>
              </a:rPr>
              <a:t>to </a:t>
            </a:r>
            <a:r>
              <a:rPr lang="en-US" sz="1150" dirty="0">
                <a:solidFill>
                  <a:srgbClr val="231F20"/>
                </a:solidFill>
                <a:latin typeface="Montserrat"/>
                <a:cs typeface="Montserrat"/>
              </a:rPr>
              <a:t>book</a:t>
            </a:r>
            <a:r>
              <a:rPr lang="en-US" sz="1150" spc="-25" dirty="0">
                <a:solidFill>
                  <a:srgbClr val="231F20"/>
                </a:solidFill>
                <a:latin typeface="Montserrat"/>
                <a:cs typeface="Montserrat"/>
              </a:rPr>
              <a:t> </a:t>
            </a:r>
            <a:r>
              <a:rPr lang="en-US" sz="1150" dirty="0">
                <a:solidFill>
                  <a:srgbClr val="231F20"/>
                </a:solidFill>
                <a:latin typeface="Montserrat"/>
                <a:cs typeface="Montserrat"/>
              </a:rPr>
              <a:t>shows,</a:t>
            </a:r>
            <a:r>
              <a:rPr lang="en-US" sz="1150" spc="-25" dirty="0">
                <a:solidFill>
                  <a:srgbClr val="231F20"/>
                </a:solidFill>
                <a:latin typeface="Montserrat"/>
                <a:cs typeface="Montserrat"/>
              </a:rPr>
              <a:t> </a:t>
            </a:r>
            <a:r>
              <a:rPr lang="en-US" sz="1150" dirty="0" err="1">
                <a:solidFill>
                  <a:srgbClr val="231F20"/>
                </a:solidFill>
                <a:latin typeface="Montserrat"/>
                <a:cs typeface="Montserrat"/>
              </a:rPr>
              <a:t>publicise</a:t>
            </a:r>
            <a:r>
              <a:rPr lang="en-US" sz="1150" spc="-25" dirty="0">
                <a:solidFill>
                  <a:srgbClr val="231F20"/>
                </a:solidFill>
                <a:latin typeface="Montserrat"/>
                <a:cs typeface="Montserrat"/>
              </a:rPr>
              <a:t> </a:t>
            </a:r>
            <a:r>
              <a:rPr lang="en-US" sz="1150" dirty="0">
                <a:solidFill>
                  <a:srgbClr val="231F20"/>
                </a:solidFill>
                <a:latin typeface="Montserrat"/>
                <a:cs typeface="Montserrat"/>
              </a:rPr>
              <a:t>events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set</a:t>
            </a:r>
            <a:r>
              <a:rPr lang="en-US" sz="1150" spc="-25" dirty="0">
                <a:solidFill>
                  <a:srgbClr val="231F20"/>
                </a:solidFill>
                <a:latin typeface="Montserrat"/>
                <a:cs typeface="Montserrat"/>
              </a:rPr>
              <a:t> </a:t>
            </a:r>
            <a:r>
              <a:rPr lang="en-US" sz="1150" dirty="0">
                <a:solidFill>
                  <a:srgbClr val="231F20"/>
                </a:solidFill>
                <a:latin typeface="Montserrat"/>
                <a:cs typeface="Montserrat"/>
              </a:rPr>
              <a:t>up</a:t>
            </a:r>
            <a:r>
              <a:rPr lang="en-US" sz="1150" spc="-25" dirty="0">
                <a:solidFill>
                  <a:srgbClr val="231F20"/>
                </a:solidFill>
                <a:latin typeface="Montserrat"/>
                <a:cs typeface="Montserrat"/>
              </a:rPr>
              <a:t> </a:t>
            </a:r>
            <a:r>
              <a:rPr lang="en-US" sz="1150" dirty="0">
                <a:solidFill>
                  <a:srgbClr val="231F20"/>
                </a:solidFill>
                <a:latin typeface="Montserrat"/>
                <a:cs typeface="Montserrat"/>
              </a:rPr>
              <a:t>advertising</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campaigns.</a:t>
            </a:r>
            <a:endParaRPr lang="en-US" sz="1150" dirty="0">
              <a:latin typeface="Montserrat"/>
              <a:cs typeface="Montserrat"/>
            </a:endParaRPr>
          </a:p>
          <a:p>
            <a:pPr marL="12700" marR="14668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magazine</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journalist</a:t>
            </a:r>
            <a:r>
              <a:rPr lang="en-US" sz="1150" b="1" spc="-2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dirty="0">
                <a:solidFill>
                  <a:srgbClr val="231F20"/>
                </a:solidFill>
                <a:latin typeface="Montserrat"/>
                <a:cs typeface="Montserrat"/>
              </a:rPr>
              <a:t>exceptional</a:t>
            </a:r>
            <a:r>
              <a:rPr lang="en-US" sz="1150" spc="-25" dirty="0">
                <a:solidFill>
                  <a:srgbClr val="231F20"/>
                </a:solidFill>
                <a:latin typeface="Montserrat"/>
                <a:cs typeface="Montserrat"/>
              </a:rPr>
              <a:t> </a:t>
            </a:r>
            <a:r>
              <a:rPr lang="en-US" sz="1150" dirty="0">
                <a:solidFill>
                  <a:srgbClr val="231F20"/>
                </a:solidFill>
                <a:latin typeface="Montserrat"/>
                <a:cs typeface="Montserrat"/>
              </a:rPr>
              <a:t>writing</a:t>
            </a:r>
            <a:r>
              <a:rPr lang="en-US" sz="1150" spc="-25" dirty="0">
                <a:solidFill>
                  <a:srgbClr val="231F20"/>
                </a:solidFill>
                <a:latin typeface="Montserrat"/>
                <a:cs typeface="Montserrat"/>
              </a:rPr>
              <a:t> </a:t>
            </a:r>
            <a:r>
              <a:rPr lang="en-US" sz="1150" dirty="0">
                <a:solidFill>
                  <a:srgbClr val="231F20"/>
                </a:solidFill>
                <a:latin typeface="Montserrat"/>
                <a:cs typeface="Montserrat"/>
              </a:rPr>
              <a:t>skills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an</a:t>
            </a:r>
            <a:r>
              <a:rPr lang="en-US" sz="1150" spc="-25" dirty="0">
                <a:solidFill>
                  <a:srgbClr val="231F20"/>
                </a:solidFill>
                <a:latin typeface="Montserrat"/>
                <a:cs typeface="Montserrat"/>
              </a:rPr>
              <a:t> </a:t>
            </a:r>
            <a:r>
              <a:rPr lang="en-US" sz="1150" dirty="0">
                <a:solidFill>
                  <a:srgbClr val="231F20"/>
                </a:solidFill>
                <a:latin typeface="Montserrat"/>
                <a:cs typeface="Montserrat"/>
              </a:rPr>
              <a:t>interest</a:t>
            </a:r>
            <a:r>
              <a:rPr lang="en-US" sz="1150" spc="-25" dirty="0">
                <a:solidFill>
                  <a:srgbClr val="231F20"/>
                </a:solidFill>
                <a:latin typeface="Montserrat"/>
                <a:cs typeface="Montserrat"/>
              </a:rPr>
              <a:t> </a:t>
            </a:r>
            <a:r>
              <a:rPr lang="en-US" sz="1150" dirty="0">
                <a:solidFill>
                  <a:srgbClr val="231F20"/>
                </a:solidFill>
                <a:latin typeface="Montserrat"/>
                <a:cs typeface="Montserrat"/>
              </a:rPr>
              <a:t>in</a:t>
            </a:r>
            <a:r>
              <a:rPr lang="en-US" sz="1150" spc="-25" dirty="0">
                <a:solidFill>
                  <a:srgbClr val="231F20"/>
                </a:solidFill>
                <a:latin typeface="Montserrat"/>
                <a:cs typeface="Montserrat"/>
              </a:rPr>
              <a:t> </a:t>
            </a:r>
            <a:r>
              <a:rPr lang="en-US" sz="1150" dirty="0">
                <a:solidFill>
                  <a:srgbClr val="231F20"/>
                </a:solidFill>
                <a:latin typeface="Montserrat"/>
                <a:cs typeface="Montserrat"/>
              </a:rPr>
              <a:t>all</a:t>
            </a:r>
            <a:r>
              <a:rPr lang="en-US" sz="1150" spc="-25" dirty="0">
                <a:solidFill>
                  <a:srgbClr val="231F20"/>
                </a:solidFill>
                <a:latin typeface="Montserrat"/>
                <a:cs typeface="Montserrat"/>
              </a:rPr>
              <a:t> </a:t>
            </a:r>
            <a:r>
              <a:rPr lang="en-US" sz="1150" dirty="0">
                <a:solidFill>
                  <a:srgbClr val="231F20"/>
                </a:solidFill>
                <a:latin typeface="Montserrat"/>
                <a:cs typeface="Montserrat"/>
              </a:rPr>
              <a:t>things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music</a:t>
            </a:r>
            <a:r>
              <a:rPr lang="en-US" sz="1150" spc="500" dirty="0">
                <a:solidFill>
                  <a:srgbClr val="231F20"/>
                </a:solidFill>
                <a:latin typeface="Montserrat"/>
                <a:cs typeface="Montserrat"/>
              </a:rPr>
              <a:t> </a:t>
            </a:r>
            <a:r>
              <a:rPr lang="en-US" sz="1150" dirty="0">
                <a:solidFill>
                  <a:srgbClr val="231F20"/>
                </a:solidFill>
                <a:latin typeface="Montserrat"/>
                <a:cs typeface="Montserrat"/>
              </a:rPr>
              <a:t>are</a:t>
            </a:r>
            <a:r>
              <a:rPr lang="en-US" sz="1150" spc="-25" dirty="0">
                <a:solidFill>
                  <a:srgbClr val="231F20"/>
                </a:solidFill>
                <a:latin typeface="Montserrat"/>
                <a:cs typeface="Montserrat"/>
              </a:rPr>
              <a:t> </a:t>
            </a:r>
            <a:r>
              <a:rPr lang="en-US" sz="1150" dirty="0">
                <a:solidFill>
                  <a:srgbClr val="231F20"/>
                </a:solidFill>
                <a:latin typeface="Montserrat"/>
                <a:cs typeface="Montserrat"/>
              </a:rPr>
              <a:t>a</a:t>
            </a:r>
            <a:r>
              <a:rPr lang="en-US" sz="1150" spc="-25" dirty="0">
                <a:solidFill>
                  <a:srgbClr val="231F20"/>
                </a:solidFill>
                <a:latin typeface="Montserrat"/>
                <a:cs typeface="Montserrat"/>
              </a:rPr>
              <a:t> </a:t>
            </a:r>
            <a:r>
              <a:rPr lang="en-US" sz="1150" dirty="0">
                <a:solidFill>
                  <a:srgbClr val="231F20"/>
                </a:solidFill>
                <a:latin typeface="Montserrat"/>
                <a:cs typeface="Montserrat"/>
              </a:rPr>
              <a:t>must.</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report</a:t>
            </a:r>
            <a:r>
              <a:rPr lang="en-US" sz="1150" spc="-20" dirty="0">
                <a:solidFill>
                  <a:srgbClr val="231F20"/>
                </a:solidFill>
                <a:latin typeface="Montserrat"/>
                <a:cs typeface="Montserrat"/>
              </a:rPr>
              <a:t> </a:t>
            </a:r>
            <a:r>
              <a:rPr lang="en-US" sz="1150" dirty="0">
                <a:solidFill>
                  <a:srgbClr val="231F20"/>
                </a:solidFill>
                <a:latin typeface="Montserrat"/>
                <a:cs typeface="Montserrat"/>
              </a:rPr>
              <a:t>on</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industry</a:t>
            </a:r>
            <a:r>
              <a:rPr lang="en-US" sz="1150" spc="-25" dirty="0">
                <a:solidFill>
                  <a:srgbClr val="231F20"/>
                </a:solidFill>
                <a:latin typeface="Montserrat"/>
                <a:cs typeface="Montserrat"/>
              </a:rPr>
              <a:t> </a:t>
            </a:r>
            <a:r>
              <a:rPr lang="en-US" sz="1150" dirty="0">
                <a:solidFill>
                  <a:srgbClr val="231F20"/>
                </a:solidFill>
                <a:latin typeface="Montserrat"/>
                <a:cs typeface="Montserrat"/>
              </a:rPr>
              <a:t>news,</a:t>
            </a:r>
            <a:r>
              <a:rPr lang="en-US" sz="1150" spc="-20" dirty="0">
                <a:solidFill>
                  <a:srgbClr val="231F20"/>
                </a:solidFill>
                <a:latin typeface="Montserrat"/>
                <a:cs typeface="Montserrat"/>
              </a:rPr>
              <a:t> </a:t>
            </a:r>
            <a:r>
              <a:rPr lang="en-US" sz="1150" dirty="0">
                <a:solidFill>
                  <a:srgbClr val="231F20"/>
                </a:solidFill>
                <a:latin typeface="Montserrat"/>
                <a:cs typeface="Montserrat"/>
              </a:rPr>
              <a:t>interview</a:t>
            </a:r>
            <a:r>
              <a:rPr lang="en-US" sz="1150" spc="-25"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musicians,</a:t>
            </a:r>
            <a:r>
              <a:rPr lang="en-US" sz="1150" spc="-20"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review</a:t>
            </a:r>
            <a:endParaRPr lang="en-US" sz="1150" dirty="0">
              <a:latin typeface="Montserrat"/>
              <a:cs typeface="Montserrat"/>
            </a:endParaRPr>
          </a:p>
          <a:p>
            <a:pPr marL="12700" marR="22225">
              <a:lnSpc>
                <a:spcPts val="1350"/>
              </a:lnSpc>
            </a:pPr>
            <a:r>
              <a:rPr lang="en-US" sz="1150" dirty="0">
                <a:solidFill>
                  <a:srgbClr val="231F20"/>
                </a:solidFill>
                <a:latin typeface="Montserrat"/>
                <a:cs typeface="Montserrat"/>
              </a:rPr>
              <a:t>albums</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0" dirty="0">
                <a:solidFill>
                  <a:srgbClr val="231F20"/>
                </a:solidFill>
                <a:latin typeface="Montserrat"/>
                <a:cs typeface="Montserrat"/>
              </a:rPr>
              <a:t> </a:t>
            </a:r>
            <a:r>
              <a:rPr lang="en-US" sz="1150" dirty="0">
                <a:solidFill>
                  <a:srgbClr val="231F20"/>
                </a:solidFill>
                <a:latin typeface="Montserrat"/>
                <a:cs typeface="Montserrat"/>
              </a:rPr>
              <a:t>concerts</a:t>
            </a:r>
            <a:r>
              <a:rPr lang="en-US" sz="1150" spc="-20" dirty="0">
                <a:solidFill>
                  <a:srgbClr val="231F20"/>
                </a:solidFill>
                <a:latin typeface="Montserrat"/>
                <a:cs typeface="Montserrat"/>
              </a:rPr>
              <a:t> </a:t>
            </a:r>
            <a:r>
              <a:rPr lang="en-US" sz="1150" dirty="0">
                <a:solidFill>
                  <a:srgbClr val="231F20"/>
                </a:solidFill>
                <a:latin typeface="Montserrat"/>
                <a:cs typeface="Montserrat"/>
              </a:rPr>
              <a:t>-</a:t>
            </a:r>
            <a:r>
              <a:rPr lang="en-US" sz="1150" spc="-20" dirty="0">
                <a:solidFill>
                  <a:srgbClr val="231F20"/>
                </a:solidFill>
                <a:latin typeface="Montserrat"/>
                <a:cs typeface="Montserrat"/>
              </a:rPr>
              <a:t> </a:t>
            </a:r>
            <a:r>
              <a:rPr lang="en-US" sz="1150" dirty="0">
                <a:solidFill>
                  <a:srgbClr val="231F20"/>
                </a:solidFill>
                <a:latin typeface="Montserrat"/>
                <a:cs typeface="Montserrat"/>
              </a:rPr>
              <a:t>either</a:t>
            </a:r>
            <a:r>
              <a:rPr lang="en-US" sz="1150" spc="-25" dirty="0">
                <a:solidFill>
                  <a:srgbClr val="231F20"/>
                </a:solidFill>
                <a:latin typeface="Montserrat"/>
                <a:cs typeface="Montserrat"/>
              </a:rPr>
              <a:t> </a:t>
            </a:r>
            <a:r>
              <a:rPr lang="en-US" sz="1150" dirty="0">
                <a:solidFill>
                  <a:srgbClr val="231F20"/>
                </a:solidFill>
                <a:latin typeface="Montserrat"/>
                <a:cs typeface="Montserrat"/>
              </a:rPr>
              <a:t>for</a:t>
            </a:r>
            <a:r>
              <a:rPr lang="en-US" sz="1150" spc="-20" dirty="0">
                <a:solidFill>
                  <a:srgbClr val="231F20"/>
                </a:solidFill>
                <a:latin typeface="Montserrat"/>
                <a:cs typeface="Montserrat"/>
              </a:rPr>
              <a:t> </a:t>
            </a:r>
            <a:r>
              <a:rPr lang="en-US" sz="1150" dirty="0">
                <a:solidFill>
                  <a:srgbClr val="231F20"/>
                </a:solidFill>
                <a:latin typeface="Montserrat"/>
                <a:cs typeface="Montserrat"/>
              </a:rPr>
              <a:t>a</a:t>
            </a:r>
            <a:r>
              <a:rPr lang="en-US" sz="1150" spc="-20" dirty="0">
                <a:solidFill>
                  <a:srgbClr val="231F20"/>
                </a:solidFill>
                <a:latin typeface="Montserrat"/>
                <a:cs typeface="Montserrat"/>
              </a:rPr>
              <a:t> </a:t>
            </a:r>
            <a:r>
              <a:rPr lang="en-US" sz="1150" dirty="0">
                <a:solidFill>
                  <a:srgbClr val="231F20"/>
                </a:solidFill>
                <a:latin typeface="Montserrat"/>
                <a:cs typeface="Montserrat"/>
              </a:rPr>
              <a:t>specialist</a:t>
            </a:r>
            <a:r>
              <a:rPr lang="en-US" sz="1150" spc="-20" dirty="0">
                <a:solidFill>
                  <a:srgbClr val="231F20"/>
                </a:solidFill>
                <a:latin typeface="Montserrat"/>
                <a:cs typeface="Montserrat"/>
              </a:rPr>
              <a:t> </a:t>
            </a:r>
            <a:r>
              <a:rPr lang="en-US" sz="1150" dirty="0">
                <a:solidFill>
                  <a:srgbClr val="231F20"/>
                </a:solidFill>
                <a:latin typeface="Montserrat"/>
                <a:cs typeface="Montserrat"/>
              </a:rPr>
              <a:t>print</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online</a:t>
            </a:r>
            <a:r>
              <a:rPr lang="en-US" sz="1150" spc="-20" dirty="0">
                <a:solidFill>
                  <a:srgbClr val="231F20"/>
                </a:solidFill>
                <a:latin typeface="Montserrat"/>
                <a:cs typeface="Montserrat"/>
              </a:rPr>
              <a:t> </a:t>
            </a:r>
            <a:r>
              <a:rPr lang="en-US" sz="1150" dirty="0">
                <a:solidFill>
                  <a:srgbClr val="231F20"/>
                </a:solidFill>
                <a:latin typeface="Montserrat"/>
                <a:cs typeface="Montserrat"/>
              </a:rPr>
              <a:t>publication</a:t>
            </a:r>
            <a:r>
              <a:rPr lang="en-US" sz="1150" spc="-20" dirty="0">
                <a:solidFill>
                  <a:srgbClr val="231F20"/>
                </a:solidFill>
                <a:latin typeface="Montserrat"/>
                <a:cs typeface="Montserrat"/>
              </a:rPr>
              <a:t> </a:t>
            </a:r>
            <a:r>
              <a:rPr lang="en-US" sz="1150" dirty="0">
                <a:solidFill>
                  <a:srgbClr val="231F20"/>
                </a:solidFill>
                <a:latin typeface="Montserrat"/>
                <a:cs typeface="Montserrat"/>
              </a:rPr>
              <a:t>or</a:t>
            </a:r>
            <a:r>
              <a:rPr lang="en-US" sz="1150" spc="-20"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section</a:t>
            </a:r>
            <a:r>
              <a:rPr lang="en-US" sz="1150" spc="-20" dirty="0">
                <a:solidFill>
                  <a:srgbClr val="231F20"/>
                </a:solidFill>
                <a:latin typeface="Montserrat"/>
                <a:cs typeface="Montserrat"/>
              </a:rPr>
              <a:t> </a:t>
            </a:r>
            <a:r>
              <a:rPr lang="en-US" sz="1150" spc="-25" dirty="0">
                <a:solidFill>
                  <a:srgbClr val="231F20"/>
                </a:solidFill>
                <a:latin typeface="Montserrat"/>
                <a:cs typeface="Montserrat"/>
              </a:rPr>
              <a:t>of </a:t>
            </a:r>
            <a:r>
              <a:rPr lang="en-US" sz="1150" dirty="0">
                <a:solidFill>
                  <a:srgbClr val="231F20"/>
                </a:solidFill>
                <a:latin typeface="Montserrat"/>
                <a:cs typeface="Montserrat"/>
              </a:rPr>
              <a:t>a</a:t>
            </a:r>
            <a:r>
              <a:rPr lang="en-US" sz="1150" spc="-35" dirty="0">
                <a:solidFill>
                  <a:srgbClr val="231F20"/>
                </a:solidFill>
                <a:latin typeface="Montserrat"/>
                <a:cs typeface="Montserrat"/>
              </a:rPr>
              <a:t> </a:t>
            </a:r>
            <a:r>
              <a:rPr lang="en-US" sz="1150" dirty="0">
                <a:solidFill>
                  <a:srgbClr val="231F20"/>
                </a:solidFill>
                <a:latin typeface="Montserrat"/>
                <a:cs typeface="Montserrat"/>
              </a:rPr>
              <a:t>general</a:t>
            </a:r>
            <a:r>
              <a:rPr lang="en-US" sz="1150" spc="-30" dirty="0">
                <a:solidFill>
                  <a:srgbClr val="231F20"/>
                </a:solidFill>
                <a:latin typeface="Montserrat"/>
                <a:cs typeface="Montserrat"/>
              </a:rPr>
              <a:t> </a:t>
            </a:r>
            <a:r>
              <a:rPr lang="en-US" sz="1150" dirty="0">
                <a:solidFill>
                  <a:srgbClr val="231F20"/>
                </a:solidFill>
                <a:latin typeface="Montserrat"/>
                <a:cs typeface="Montserrat"/>
              </a:rPr>
              <a:t>news</a:t>
            </a:r>
            <a:r>
              <a:rPr lang="en-US" sz="1150" spc="-35" dirty="0">
                <a:solidFill>
                  <a:srgbClr val="231F20"/>
                </a:solidFill>
                <a:latin typeface="Montserrat"/>
                <a:cs typeface="Montserrat"/>
              </a:rPr>
              <a:t> </a:t>
            </a:r>
            <a:r>
              <a:rPr lang="en-US" sz="1150" spc="-10" dirty="0">
                <a:solidFill>
                  <a:srgbClr val="231F20"/>
                </a:solidFill>
                <a:latin typeface="Montserrat"/>
                <a:cs typeface="Montserrat"/>
              </a:rPr>
              <a:t>outlet.</a:t>
            </a:r>
            <a:endParaRPr lang="en-US" sz="1150" dirty="0">
              <a:latin typeface="Montserrat"/>
              <a:cs typeface="Montserrat"/>
            </a:endParaRPr>
          </a:p>
          <a:p>
            <a:pPr marL="12700" marR="163195">
              <a:lnSpc>
                <a:spcPts val="1350"/>
              </a:lnSpc>
            </a:pPr>
            <a:r>
              <a:rPr lang="en-US" sz="1150" b="1" dirty="0">
                <a:solidFill>
                  <a:srgbClr val="231F20"/>
                </a:solidFill>
                <a:latin typeface="Montserrat"/>
                <a:cs typeface="Montserrat"/>
              </a:rPr>
              <a:t>Music</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producer</a:t>
            </a:r>
            <a:r>
              <a:rPr lang="en-US" sz="1150" b="1" spc="-35" dirty="0">
                <a:solidFill>
                  <a:srgbClr val="231F20"/>
                </a:solidFill>
                <a:latin typeface="Montserrat"/>
                <a:cs typeface="Montserrat"/>
              </a:rPr>
              <a:t> </a:t>
            </a:r>
            <a:r>
              <a:rPr lang="en-US" sz="1150" b="1" dirty="0">
                <a:solidFill>
                  <a:srgbClr val="231F20"/>
                </a:solidFill>
                <a:latin typeface="Montserrat"/>
                <a:cs typeface="Montserrat"/>
              </a:rPr>
              <a:t>-</a:t>
            </a:r>
            <a:r>
              <a:rPr lang="en-US" sz="1150" b="1" spc="-30" dirty="0">
                <a:solidFill>
                  <a:srgbClr val="231F20"/>
                </a:solidFill>
                <a:latin typeface="Montserrat"/>
                <a:cs typeface="Montserrat"/>
              </a:rPr>
              <a:t> </a:t>
            </a:r>
            <a:r>
              <a:rPr lang="en-US" sz="1150" spc="-10" dirty="0">
                <a:solidFill>
                  <a:srgbClr val="231F20"/>
                </a:solidFill>
                <a:latin typeface="Montserrat"/>
                <a:cs typeface="Montserrat"/>
              </a:rPr>
              <a:t>producers</a:t>
            </a:r>
            <a:r>
              <a:rPr lang="en-US" sz="1150" spc="-25" dirty="0">
                <a:solidFill>
                  <a:srgbClr val="231F20"/>
                </a:solidFill>
                <a:latin typeface="Montserrat"/>
                <a:cs typeface="Montserrat"/>
              </a:rPr>
              <a:t> </a:t>
            </a:r>
            <a:r>
              <a:rPr lang="en-US" sz="1150" dirty="0">
                <a:solidFill>
                  <a:srgbClr val="231F20"/>
                </a:solidFill>
                <a:latin typeface="Montserrat"/>
                <a:cs typeface="Montserrat"/>
              </a:rPr>
              <a:t>write,</a:t>
            </a:r>
            <a:r>
              <a:rPr lang="en-US" sz="1150" spc="-30" dirty="0">
                <a:solidFill>
                  <a:srgbClr val="231F20"/>
                </a:solidFill>
                <a:latin typeface="Montserrat"/>
                <a:cs typeface="Montserrat"/>
              </a:rPr>
              <a:t> </a:t>
            </a:r>
            <a:r>
              <a:rPr lang="en-US" sz="1150" dirty="0">
                <a:solidFill>
                  <a:srgbClr val="231F20"/>
                </a:solidFill>
                <a:latin typeface="Montserrat"/>
                <a:cs typeface="Montserrat"/>
              </a:rPr>
              <a:t>arrange,</a:t>
            </a:r>
            <a:r>
              <a:rPr lang="en-US" sz="1150" spc="-25" dirty="0">
                <a:solidFill>
                  <a:srgbClr val="231F20"/>
                </a:solidFill>
                <a:latin typeface="Montserrat"/>
                <a:cs typeface="Montserrat"/>
              </a:rPr>
              <a:t> </a:t>
            </a:r>
            <a:r>
              <a:rPr lang="en-US" sz="1150" dirty="0">
                <a:solidFill>
                  <a:srgbClr val="231F20"/>
                </a:solidFill>
                <a:latin typeface="Montserrat"/>
                <a:cs typeface="Montserrat"/>
              </a:rPr>
              <a:t>produce</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25" dirty="0">
                <a:solidFill>
                  <a:srgbClr val="231F20"/>
                </a:solidFill>
                <a:latin typeface="Montserrat"/>
                <a:cs typeface="Montserrat"/>
              </a:rPr>
              <a:t> </a:t>
            </a:r>
            <a:r>
              <a:rPr lang="en-US" sz="1150" dirty="0">
                <a:solidFill>
                  <a:srgbClr val="231F20"/>
                </a:solidFill>
                <a:latin typeface="Montserrat"/>
                <a:cs typeface="Montserrat"/>
              </a:rPr>
              <a:t>songs</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for</a:t>
            </a:r>
            <a:r>
              <a:rPr lang="en-US" sz="1150" spc="-25" dirty="0">
                <a:solidFill>
                  <a:srgbClr val="231F20"/>
                </a:solidFill>
                <a:latin typeface="Montserrat"/>
                <a:cs typeface="Montserrat"/>
              </a:rPr>
              <a:t> </a:t>
            </a:r>
            <a:r>
              <a:rPr lang="en-US" sz="1150" spc="-20" dirty="0">
                <a:solidFill>
                  <a:srgbClr val="231F20"/>
                </a:solidFill>
                <a:latin typeface="Montserrat"/>
                <a:cs typeface="Montserrat"/>
              </a:rPr>
              <a:t>their </a:t>
            </a:r>
            <a:r>
              <a:rPr lang="en-US" sz="1150" dirty="0">
                <a:solidFill>
                  <a:srgbClr val="231F20"/>
                </a:solidFill>
                <a:latin typeface="Montserrat"/>
                <a:cs typeface="Montserrat"/>
              </a:rPr>
              <a:t>own</a:t>
            </a:r>
            <a:r>
              <a:rPr lang="en-US" sz="1150" spc="-30" dirty="0">
                <a:solidFill>
                  <a:srgbClr val="231F20"/>
                </a:solidFill>
                <a:latin typeface="Montserrat"/>
                <a:cs typeface="Montserrat"/>
              </a:rPr>
              <a:t> </a:t>
            </a:r>
            <a:r>
              <a:rPr lang="en-US" sz="1150" dirty="0">
                <a:solidFill>
                  <a:srgbClr val="231F20"/>
                </a:solidFill>
                <a:latin typeface="Montserrat"/>
                <a:cs typeface="Montserrat"/>
              </a:rPr>
              <a:t>personal</a:t>
            </a:r>
            <a:r>
              <a:rPr lang="en-US" sz="1150" spc="-30" dirty="0">
                <a:solidFill>
                  <a:srgbClr val="231F20"/>
                </a:solidFill>
                <a:latin typeface="Montserrat"/>
                <a:cs typeface="Montserrat"/>
              </a:rPr>
              <a:t> </a:t>
            </a:r>
            <a:r>
              <a:rPr lang="en-US" sz="1150" dirty="0">
                <a:solidFill>
                  <a:srgbClr val="231F20"/>
                </a:solidFill>
                <a:latin typeface="Montserrat"/>
                <a:cs typeface="Montserrat"/>
              </a:rPr>
              <a:t>projects.</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hours</a:t>
            </a:r>
            <a:r>
              <a:rPr lang="en-US" sz="1150" spc="-25" dirty="0">
                <a:solidFill>
                  <a:srgbClr val="231F20"/>
                </a:solidFill>
                <a:latin typeface="Montserrat"/>
                <a:cs typeface="Montserrat"/>
              </a:rPr>
              <a:t> </a:t>
            </a:r>
            <a:r>
              <a:rPr lang="en-US" sz="1150" dirty="0">
                <a:solidFill>
                  <a:srgbClr val="231F20"/>
                </a:solidFill>
                <a:latin typeface="Montserrat"/>
                <a:cs typeface="Montserrat"/>
              </a:rPr>
              <a:t>can</a:t>
            </a:r>
            <a:r>
              <a:rPr lang="en-US" sz="1150" spc="-25" dirty="0">
                <a:solidFill>
                  <a:srgbClr val="231F20"/>
                </a:solidFill>
                <a:latin typeface="Montserrat"/>
                <a:cs typeface="Montserrat"/>
              </a:rPr>
              <a:t> </a:t>
            </a:r>
            <a:r>
              <a:rPr lang="en-US" sz="1150" dirty="0">
                <a:solidFill>
                  <a:srgbClr val="231F20"/>
                </a:solidFill>
                <a:latin typeface="Montserrat"/>
                <a:cs typeface="Montserrat"/>
              </a:rPr>
              <a:t>be</a:t>
            </a:r>
            <a:r>
              <a:rPr lang="en-US" sz="1150" spc="-30" dirty="0">
                <a:solidFill>
                  <a:srgbClr val="231F20"/>
                </a:solidFill>
                <a:latin typeface="Montserrat"/>
                <a:cs typeface="Montserrat"/>
              </a:rPr>
              <a:t> </a:t>
            </a:r>
            <a:r>
              <a:rPr lang="en-US" sz="1150" dirty="0">
                <a:solidFill>
                  <a:srgbClr val="231F20"/>
                </a:solidFill>
                <a:latin typeface="Montserrat"/>
                <a:cs typeface="Montserrat"/>
              </a:rPr>
              <a:t>long,</a:t>
            </a:r>
            <a:r>
              <a:rPr lang="en-US" sz="1150" spc="-25" dirty="0">
                <a:solidFill>
                  <a:srgbClr val="231F20"/>
                </a:solidFill>
                <a:latin typeface="Montserrat"/>
                <a:cs typeface="Montserrat"/>
              </a:rPr>
              <a:t> </a:t>
            </a:r>
            <a:r>
              <a:rPr lang="en-US" sz="1150" dirty="0">
                <a:solidFill>
                  <a:srgbClr val="231F20"/>
                </a:solidFill>
                <a:latin typeface="Montserrat"/>
                <a:cs typeface="Montserrat"/>
              </a:rPr>
              <a:t>and</a:t>
            </a:r>
            <a:r>
              <a:rPr lang="en-US" sz="1150" spc="-25" dirty="0">
                <a:solidFill>
                  <a:srgbClr val="231F20"/>
                </a:solidFill>
                <a:latin typeface="Montserrat"/>
                <a:cs typeface="Montserrat"/>
              </a:rPr>
              <a:t> </a:t>
            </a:r>
            <a:r>
              <a:rPr lang="en-US" sz="115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dirty="0">
                <a:solidFill>
                  <a:srgbClr val="231F20"/>
                </a:solidFill>
                <a:latin typeface="Montserrat"/>
                <a:cs typeface="Montserrat"/>
              </a:rPr>
              <a:t>spend</a:t>
            </a:r>
            <a:r>
              <a:rPr lang="en-US" sz="1150" spc="-25" dirty="0">
                <a:solidFill>
                  <a:srgbClr val="231F20"/>
                </a:solidFill>
                <a:latin typeface="Montserrat"/>
                <a:cs typeface="Montserrat"/>
              </a:rPr>
              <a:t> </a:t>
            </a:r>
            <a:r>
              <a:rPr lang="en-US" sz="1150" dirty="0">
                <a:solidFill>
                  <a:srgbClr val="231F20"/>
                </a:solidFill>
                <a:latin typeface="Montserrat"/>
                <a:cs typeface="Montserrat"/>
              </a:rPr>
              <a:t>the</a:t>
            </a:r>
            <a:r>
              <a:rPr lang="en-US" sz="1150" spc="-25" dirty="0">
                <a:solidFill>
                  <a:srgbClr val="231F20"/>
                </a:solidFill>
                <a:latin typeface="Montserrat"/>
                <a:cs typeface="Montserrat"/>
              </a:rPr>
              <a:t> </a:t>
            </a:r>
            <a:r>
              <a:rPr lang="en-US" sz="1150" dirty="0">
                <a:solidFill>
                  <a:srgbClr val="231F20"/>
                </a:solidFill>
                <a:latin typeface="Montserrat"/>
                <a:cs typeface="Montserrat"/>
              </a:rPr>
              <a:t>majority</a:t>
            </a:r>
            <a:r>
              <a:rPr lang="en-US" sz="1150" spc="-30" dirty="0">
                <a:solidFill>
                  <a:srgbClr val="231F20"/>
                </a:solidFill>
                <a:latin typeface="Montserrat"/>
                <a:cs typeface="Montserrat"/>
              </a:rPr>
              <a:t> </a:t>
            </a:r>
            <a:r>
              <a:rPr lang="en-US" sz="1150" dirty="0">
                <a:solidFill>
                  <a:srgbClr val="231F20"/>
                </a:solidFill>
                <a:latin typeface="Montserrat"/>
                <a:cs typeface="Montserrat"/>
              </a:rPr>
              <a:t>of</a:t>
            </a:r>
            <a:r>
              <a:rPr lang="en-US" sz="1150" spc="-25" dirty="0">
                <a:solidFill>
                  <a:srgbClr val="231F20"/>
                </a:solidFill>
                <a:latin typeface="Montserrat"/>
                <a:cs typeface="Montserrat"/>
              </a:rPr>
              <a:t> </a:t>
            </a:r>
            <a:r>
              <a:rPr lang="en-US" sz="1150" dirty="0">
                <a:solidFill>
                  <a:srgbClr val="231F20"/>
                </a:solidFill>
                <a:latin typeface="Montserrat"/>
                <a:cs typeface="Montserrat"/>
              </a:rPr>
              <a:t>your</a:t>
            </a:r>
            <a:r>
              <a:rPr lang="en-US" sz="1150" spc="-25" dirty="0">
                <a:solidFill>
                  <a:srgbClr val="231F20"/>
                </a:solidFill>
                <a:latin typeface="Montserrat"/>
                <a:cs typeface="Montserrat"/>
              </a:rPr>
              <a:t> </a:t>
            </a:r>
            <a:r>
              <a:rPr lang="en-US" sz="1150" dirty="0">
                <a:solidFill>
                  <a:srgbClr val="231F20"/>
                </a:solidFill>
                <a:latin typeface="Montserrat"/>
                <a:cs typeface="Montserrat"/>
              </a:rPr>
              <a:t>time</a:t>
            </a:r>
            <a:r>
              <a:rPr lang="en-US" sz="1150" spc="-25" dirty="0">
                <a:solidFill>
                  <a:srgbClr val="231F20"/>
                </a:solidFill>
                <a:latin typeface="Montserrat"/>
                <a:cs typeface="Montserrat"/>
              </a:rPr>
              <a:t> in</a:t>
            </a:r>
            <a:r>
              <a:rPr lang="en-US" sz="1150" spc="500" dirty="0">
                <a:solidFill>
                  <a:srgbClr val="231F20"/>
                </a:solidFill>
                <a:latin typeface="Montserrat"/>
                <a:cs typeface="Montserrat"/>
              </a:rPr>
              <a:t> </a:t>
            </a:r>
            <a:r>
              <a:rPr lang="en-US" sz="1150" dirty="0">
                <a:solidFill>
                  <a:srgbClr val="231F20"/>
                </a:solidFill>
                <a:latin typeface="Montserrat"/>
                <a:cs typeface="Montserrat"/>
              </a:rPr>
              <a:t>a</a:t>
            </a:r>
            <a:r>
              <a:rPr lang="en-US" sz="1150" spc="-30" dirty="0">
                <a:solidFill>
                  <a:srgbClr val="231F20"/>
                </a:solidFill>
                <a:latin typeface="Montserrat"/>
                <a:cs typeface="Montserrat"/>
              </a:rPr>
              <a:t> </a:t>
            </a:r>
            <a:r>
              <a:rPr lang="en-US" sz="1150" dirty="0">
                <a:solidFill>
                  <a:srgbClr val="231F20"/>
                </a:solidFill>
                <a:latin typeface="Montserrat"/>
                <a:cs typeface="Montserrat"/>
              </a:rPr>
              <a:t>studio</a:t>
            </a:r>
            <a:r>
              <a:rPr lang="en-US" sz="1150" spc="-25" dirty="0">
                <a:solidFill>
                  <a:srgbClr val="231F20"/>
                </a:solidFill>
                <a:latin typeface="Montserrat"/>
                <a:cs typeface="Montserrat"/>
              </a:rPr>
              <a:t> </a:t>
            </a:r>
            <a:r>
              <a:rPr lang="en-US" sz="1150" dirty="0">
                <a:solidFill>
                  <a:srgbClr val="231F20"/>
                </a:solidFill>
                <a:latin typeface="Montserrat"/>
                <a:cs typeface="Montserrat"/>
              </a:rPr>
              <a:t>setting.</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You’ll</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collaborate</a:t>
            </a:r>
            <a:r>
              <a:rPr lang="en-US" sz="1150" spc="-25" dirty="0">
                <a:solidFill>
                  <a:srgbClr val="231F20"/>
                </a:solidFill>
                <a:latin typeface="Montserrat"/>
                <a:cs typeface="Montserrat"/>
              </a:rPr>
              <a:t> </a:t>
            </a:r>
            <a:r>
              <a:rPr lang="en-US" sz="1150" dirty="0">
                <a:solidFill>
                  <a:srgbClr val="231F20"/>
                </a:solidFill>
                <a:latin typeface="Montserrat"/>
                <a:cs typeface="Montserrat"/>
              </a:rPr>
              <a:t>with</a:t>
            </a:r>
            <a:r>
              <a:rPr lang="en-US" sz="1150" spc="-25" dirty="0">
                <a:solidFill>
                  <a:srgbClr val="231F20"/>
                </a:solidFill>
                <a:latin typeface="Montserrat"/>
                <a:cs typeface="Montserrat"/>
              </a:rPr>
              <a:t> </a:t>
            </a:r>
            <a:r>
              <a:rPr lang="en-US" sz="1150" dirty="0">
                <a:solidFill>
                  <a:srgbClr val="231F20"/>
                </a:solidFill>
                <a:latin typeface="Montserrat"/>
                <a:cs typeface="Montserrat"/>
              </a:rPr>
              <a:t>recording</a:t>
            </a:r>
            <a:r>
              <a:rPr lang="en-US" sz="1150" spc="-30" dirty="0">
                <a:solidFill>
                  <a:srgbClr val="231F20"/>
                </a:solidFill>
                <a:latin typeface="Montserrat"/>
                <a:cs typeface="Montserrat"/>
              </a:rPr>
              <a:t> </a:t>
            </a:r>
            <a:r>
              <a:rPr lang="en-US" sz="1150" dirty="0">
                <a:solidFill>
                  <a:srgbClr val="231F20"/>
                </a:solidFill>
                <a:latin typeface="Montserrat"/>
                <a:cs typeface="Montserrat"/>
              </a:rPr>
              <a:t>artists,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recording/sound</a:t>
            </a:r>
            <a:r>
              <a:rPr lang="en-US" sz="1150" spc="-25" dirty="0">
                <a:solidFill>
                  <a:srgbClr val="231F20"/>
                </a:solidFill>
                <a:latin typeface="Montserrat"/>
                <a:cs typeface="Montserrat"/>
              </a:rPr>
              <a:t> </a:t>
            </a:r>
            <a:r>
              <a:rPr lang="en-US" sz="1150" dirty="0">
                <a:solidFill>
                  <a:srgbClr val="231F20"/>
                </a:solidFill>
                <a:latin typeface="Montserrat"/>
                <a:cs typeface="Montserrat"/>
              </a:rPr>
              <a:t>engineers,</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session </a:t>
            </a:r>
            <a:r>
              <a:rPr lang="en-US" sz="1150" dirty="0">
                <a:solidFill>
                  <a:srgbClr val="231F20"/>
                </a:solidFill>
                <a:latin typeface="Montserrat"/>
                <a:cs typeface="Montserrat"/>
              </a:rPr>
              <a:t>musicians</a:t>
            </a:r>
            <a:r>
              <a:rPr lang="en-US" sz="1150" spc="-35"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well</a:t>
            </a:r>
            <a:r>
              <a:rPr lang="en-US" sz="1150" spc="-30" dirty="0">
                <a:solidFill>
                  <a:srgbClr val="231F20"/>
                </a:solidFill>
                <a:latin typeface="Montserrat"/>
                <a:cs typeface="Montserrat"/>
              </a:rPr>
              <a:t> </a:t>
            </a:r>
            <a:r>
              <a:rPr lang="en-US" sz="1150" dirty="0">
                <a:solidFill>
                  <a:srgbClr val="231F20"/>
                </a:solidFill>
                <a:latin typeface="Montserrat"/>
                <a:cs typeface="Montserrat"/>
              </a:rPr>
              <a:t>as</a:t>
            </a:r>
            <a:r>
              <a:rPr lang="en-US" sz="1150" spc="-30" dirty="0">
                <a:solidFill>
                  <a:srgbClr val="231F20"/>
                </a:solidFill>
                <a:latin typeface="Montserrat"/>
                <a:cs typeface="Montserrat"/>
              </a:rPr>
              <a:t> </a:t>
            </a:r>
            <a:r>
              <a:rPr lang="en-US" sz="1150" dirty="0">
                <a:solidFill>
                  <a:srgbClr val="231F20"/>
                </a:solidFill>
                <a:latin typeface="Montserrat"/>
                <a:cs typeface="Montserrat"/>
              </a:rPr>
              <a:t>A&amp;R</a:t>
            </a:r>
            <a:r>
              <a:rPr lang="en-US" sz="1150" spc="-35" dirty="0">
                <a:solidFill>
                  <a:srgbClr val="231F20"/>
                </a:solidFill>
                <a:latin typeface="Montserrat"/>
                <a:cs typeface="Montserrat"/>
              </a:rPr>
              <a:t> </a:t>
            </a:r>
            <a:r>
              <a:rPr lang="en-US" sz="1150" dirty="0">
                <a:solidFill>
                  <a:srgbClr val="231F20"/>
                </a:solidFill>
                <a:latin typeface="Montserrat"/>
                <a:cs typeface="Montserrat"/>
              </a:rPr>
              <a:t>managers</a:t>
            </a:r>
            <a:r>
              <a:rPr lang="en-US" sz="1150" spc="-30" dirty="0">
                <a:solidFill>
                  <a:srgbClr val="231F20"/>
                </a:solidFill>
                <a:latin typeface="Montserrat"/>
                <a:cs typeface="Montserrat"/>
              </a:rPr>
              <a:t> </a:t>
            </a:r>
            <a:r>
              <a:rPr lang="en-US" sz="1150" dirty="0">
                <a:solidFill>
                  <a:srgbClr val="231F20"/>
                </a:solidFill>
                <a:latin typeface="Montserrat"/>
                <a:cs typeface="Montserrat"/>
              </a:rPr>
              <a:t>and</a:t>
            </a:r>
            <a:r>
              <a:rPr lang="en-US" sz="1150" spc="-30" dirty="0">
                <a:solidFill>
                  <a:srgbClr val="231F20"/>
                </a:solidFill>
                <a:latin typeface="Montserrat"/>
                <a:cs typeface="Montserrat"/>
              </a:rPr>
              <a:t> </a:t>
            </a:r>
            <a:r>
              <a:rPr lang="en-US" sz="1150" dirty="0">
                <a:solidFill>
                  <a:srgbClr val="231F20"/>
                </a:solidFill>
                <a:latin typeface="Montserrat"/>
                <a:cs typeface="Montserrat"/>
              </a:rPr>
              <a:t>record</a:t>
            </a:r>
            <a:r>
              <a:rPr lang="en-US" sz="1150" spc="-30" dirty="0">
                <a:solidFill>
                  <a:srgbClr val="231F20"/>
                </a:solidFill>
                <a:latin typeface="Montserrat"/>
                <a:cs typeface="Montserrat"/>
              </a:rPr>
              <a:t> </a:t>
            </a:r>
            <a:r>
              <a:rPr lang="en-US" sz="1150" dirty="0">
                <a:solidFill>
                  <a:srgbClr val="231F20"/>
                </a:solidFill>
                <a:latin typeface="Montserrat"/>
                <a:cs typeface="Montserrat"/>
              </a:rPr>
              <a:t>company</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executives.</a:t>
            </a:r>
            <a:endParaRPr lang="en-US" sz="1150" dirty="0">
              <a:latin typeface="Montserrat"/>
              <a:cs typeface="Montserrat"/>
            </a:endParaRPr>
          </a:p>
          <a:p>
            <a:pPr marL="12700">
              <a:lnSpc>
                <a:spcPts val="1295"/>
              </a:lnSpc>
            </a:pPr>
            <a:r>
              <a:rPr lang="en-US" sz="1150" b="1" dirty="0">
                <a:solidFill>
                  <a:srgbClr val="231F20"/>
                </a:solidFill>
                <a:latin typeface="Montserrat"/>
                <a:cs typeface="Montserrat"/>
              </a:rPr>
              <a:t>You</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could</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also</a:t>
            </a:r>
            <a:r>
              <a:rPr lang="en-US" sz="1150" b="1" spc="-40" dirty="0">
                <a:solidFill>
                  <a:srgbClr val="231F20"/>
                </a:solidFill>
                <a:latin typeface="Montserrat"/>
                <a:cs typeface="Montserrat"/>
              </a:rPr>
              <a:t> </a:t>
            </a:r>
            <a:r>
              <a:rPr lang="en-US" sz="1150" b="1" dirty="0">
                <a:solidFill>
                  <a:srgbClr val="231F20"/>
                </a:solidFill>
                <a:latin typeface="Montserrat"/>
                <a:cs typeface="Montserrat"/>
              </a:rPr>
              <a:t>become</a:t>
            </a:r>
            <a:r>
              <a:rPr lang="en-US" sz="1150" b="1" spc="-40" dirty="0">
                <a:solidFill>
                  <a:srgbClr val="231F20"/>
                </a:solidFill>
                <a:latin typeface="Montserrat"/>
                <a:cs typeface="Montserrat"/>
              </a:rPr>
              <a:t> </a:t>
            </a:r>
            <a:r>
              <a:rPr lang="en-US" sz="1150" b="1" spc="-25" dirty="0">
                <a:solidFill>
                  <a:srgbClr val="231F20"/>
                </a:solidFill>
                <a:latin typeface="Montserrat"/>
                <a:cs typeface="Montserrat"/>
              </a:rPr>
              <a:t>a:</a:t>
            </a:r>
            <a:endParaRPr lang="en-US" sz="1150" dirty="0">
              <a:latin typeface="Montserrat"/>
              <a:cs typeface="Montserrat"/>
            </a:endParaRPr>
          </a:p>
          <a:p>
            <a:pPr marL="12700" marR="324485">
              <a:lnSpc>
                <a:spcPts val="1350"/>
              </a:lnSpc>
              <a:spcBef>
                <a:spcPts val="55"/>
              </a:spcBef>
            </a:pPr>
            <a:r>
              <a:rPr lang="en-US" sz="1150" spc="-10" dirty="0">
                <a:solidFill>
                  <a:srgbClr val="231F20"/>
                </a:solidFill>
                <a:latin typeface="Montserrat"/>
                <a:cs typeface="Montserrat"/>
              </a:rPr>
              <a:t>Background</a:t>
            </a:r>
            <a:r>
              <a:rPr lang="en-US" sz="1150" spc="-30" dirty="0">
                <a:solidFill>
                  <a:srgbClr val="231F20"/>
                </a:solidFill>
                <a:latin typeface="Montserrat"/>
                <a:cs typeface="Montserrat"/>
              </a:rPr>
              <a:t> </a:t>
            </a:r>
            <a:r>
              <a:rPr lang="en-US" sz="1150" dirty="0">
                <a:solidFill>
                  <a:srgbClr val="231F20"/>
                </a:solidFill>
                <a:latin typeface="Montserrat"/>
                <a:cs typeface="Montserrat"/>
              </a:rPr>
              <a:t>singer,</a:t>
            </a:r>
            <a:r>
              <a:rPr lang="en-US" sz="1150" spc="-25" dirty="0">
                <a:solidFill>
                  <a:srgbClr val="231F20"/>
                </a:solidFill>
                <a:latin typeface="Montserrat"/>
                <a:cs typeface="Montserrat"/>
              </a:rPr>
              <a:t> </a:t>
            </a:r>
            <a:r>
              <a:rPr lang="en-US" sz="1150" dirty="0">
                <a:solidFill>
                  <a:srgbClr val="231F20"/>
                </a:solidFill>
                <a:latin typeface="Montserrat"/>
                <a:cs typeface="Montserrat"/>
              </a:rPr>
              <a:t>blogger,</a:t>
            </a:r>
            <a:r>
              <a:rPr lang="en-US" sz="1150" spc="-30" dirty="0">
                <a:solidFill>
                  <a:srgbClr val="231F20"/>
                </a:solidFill>
                <a:latin typeface="Montserrat"/>
                <a:cs typeface="Montserrat"/>
              </a:rPr>
              <a:t> </a:t>
            </a:r>
            <a:r>
              <a:rPr lang="en-US" sz="1150" dirty="0">
                <a:solidFill>
                  <a:srgbClr val="231F20"/>
                </a:solidFill>
                <a:latin typeface="Montserrat"/>
                <a:cs typeface="Montserrat"/>
              </a:rPr>
              <a:t>booking</a:t>
            </a:r>
            <a:r>
              <a:rPr lang="en-US" sz="1150" spc="-25" dirty="0">
                <a:solidFill>
                  <a:srgbClr val="231F20"/>
                </a:solidFill>
                <a:latin typeface="Montserrat"/>
                <a:cs typeface="Montserrat"/>
              </a:rPr>
              <a:t> </a:t>
            </a:r>
            <a:r>
              <a:rPr lang="en-US" sz="1150" dirty="0">
                <a:solidFill>
                  <a:srgbClr val="231F20"/>
                </a:solidFill>
                <a:latin typeface="Montserrat"/>
                <a:cs typeface="Montserrat"/>
              </a:rPr>
              <a:t>agent,</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composer,</a:t>
            </a:r>
            <a:r>
              <a:rPr lang="en-US" sz="1150" spc="-25" dirty="0">
                <a:solidFill>
                  <a:srgbClr val="231F20"/>
                </a:solidFill>
                <a:latin typeface="Montserrat"/>
                <a:cs typeface="Montserrat"/>
              </a:rPr>
              <a:t> </a:t>
            </a:r>
            <a:r>
              <a:rPr lang="en-US" sz="1150" dirty="0">
                <a:solidFill>
                  <a:srgbClr val="231F20"/>
                </a:solidFill>
                <a:latin typeface="Montserrat"/>
                <a:cs typeface="Montserrat"/>
              </a:rPr>
              <a:t>DJ,</a:t>
            </a:r>
            <a:r>
              <a:rPr lang="en-US" sz="1150" spc="-30" dirty="0">
                <a:solidFill>
                  <a:srgbClr val="231F20"/>
                </a:solidFill>
                <a:latin typeface="Montserrat"/>
                <a:cs typeface="Montserrat"/>
              </a:rPr>
              <a:t> </a:t>
            </a:r>
            <a:r>
              <a:rPr lang="en-US" sz="1150" dirty="0">
                <a:solidFill>
                  <a:srgbClr val="231F20"/>
                </a:solidFill>
                <a:latin typeface="Montserrat"/>
                <a:cs typeface="Montserrat"/>
              </a:rPr>
              <a:t>event</a:t>
            </a:r>
            <a:r>
              <a:rPr lang="en-US" sz="1150" spc="-25" dirty="0">
                <a:solidFill>
                  <a:srgbClr val="231F20"/>
                </a:solidFill>
                <a:latin typeface="Montserrat"/>
                <a:cs typeface="Montserrat"/>
              </a:rPr>
              <a:t> </a:t>
            </a:r>
            <a:r>
              <a:rPr lang="en-US" sz="1150" dirty="0">
                <a:solidFill>
                  <a:srgbClr val="231F20"/>
                </a:solidFill>
                <a:latin typeface="Montserrat"/>
                <a:cs typeface="Montserrat"/>
              </a:rPr>
              <a:t>manager,</a:t>
            </a:r>
            <a:r>
              <a:rPr lang="en-US" sz="1150" spc="-25" dirty="0">
                <a:solidFill>
                  <a:srgbClr val="231F20"/>
                </a:solidFill>
                <a:latin typeface="Montserrat"/>
                <a:cs typeface="Montserrat"/>
              </a:rPr>
              <a:t> </a:t>
            </a:r>
            <a:r>
              <a:rPr lang="en-US" sz="1150" spc="-10" dirty="0">
                <a:solidFill>
                  <a:srgbClr val="231F20"/>
                </a:solidFill>
                <a:latin typeface="Montserrat"/>
                <a:cs typeface="Montserrat"/>
              </a:rPr>
              <a:t>instrument technician,</a:t>
            </a:r>
            <a:r>
              <a:rPr lang="en-US" sz="1150" spc="-20" dirty="0">
                <a:solidFill>
                  <a:srgbClr val="231F20"/>
                </a:solidFill>
                <a:latin typeface="Montserrat"/>
                <a:cs typeface="Montserrat"/>
              </a:rPr>
              <a:t> </a:t>
            </a:r>
            <a:r>
              <a:rPr lang="en-US" sz="1150" dirty="0">
                <a:solidFill>
                  <a:srgbClr val="231F20"/>
                </a:solidFill>
                <a:latin typeface="Montserrat"/>
                <a:cs typeface="Montserrat"/>
              </a:rPr>
              <a:t>live</a:t>
            </a:r>
            <a:r>
              <a:rPr lang="en-US" sz="1150" spc="-15" dirty="0">
                <a:solidFill>
                  <a:srgbClr val="231F20"/>
                </a:solidFill>
                <a:latin typeface="Montserrat"/>
                <a:cs typeface="Montserrat"/>
              </a:rPr>
              <a:t> </a:t>
            </a:r>
            <a:r>
              <a:rPr lang="en-US" sz="1150" dirty="0">
                <a:solidFill>
                  <a:srgbClr val="231F20"/>
                </a:solidFill>
                <a:latin typeface="Montserrat"/>
                <a:cs typeface="Montserrat"/>
              </a:rPr>
              <a:t>sound</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technician,</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musical</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director,</a:t>
            </a:r>
            <a:r>
              <a:rPr lang="en-US" sz="1150" spc="-15" dirty="0">
                <a:solidFill>
                  <a:srgbClr val="231F20"/>
                </a:solidFill>
                <a:latin typeface="Montserrat"/>
                <a:cs typeface="Montserrat"/>
              </a:rPr>
              <a:t> </a:t>
            </a:r>
            <a:r>
              <a:rPr lang="en-US" sz="1150" dirty="0">
                <a:solidFill>
                  <a:srgbClr val="231F20"/>
                </a:solidFill>
                <a:latin typeface="Montserrat"/>
                <a:cs typeface="Montserrat"/>
              </a:rPr>
              <a:t>music</a:t>
            </a:r>
            <a:r>
              <a:rPr lang="en-US" sz="1150" spc="-20" dirty="0">
                <a:solidFill>
                  <a:srgbClr val="231F20"/>
                </a:solidFill>
                <a:latin typeface="Montserrat"/>
                <a:cs typeface="Montserrat"/>
              </a:rPr>
              <a:t> </a:t>
            </a:r>
            <a:r>
              <a:rPr lang="en-US" sz="1150" dirty="0">
                <a:solidFill>
                  <a:srgbClr val="231F20"/>
                </a:solidFill>
                <a:latin typeface="Montserrat"/>
                <a:cs typeface="Montserrat"/>
              </a:rPr>
              <a:t>therapist,</a:t>
            </a:r>
            <a:r>
              <a:rPr lang="en-US" sz="1150" spc="-15" dirty="0">
                <a:solidFill>
                  <a:srgbClr val="231F20"/>
                </a:solidFill>
                <a:latin typeface="Montserrat"/>
                <a:cs typeface="Montserrat"/>
              </a:rPr>
              <a:t> </a:t>
            </a:r>
            <a:r>
              <a:rPr lang="en-US" sz="1150" dirty="0">
                <a:solidFill>
                  <a:srgbClr val="231F20"/>
                </a:solidFill>
                <a:latin typeface="Montserrat"/>
                <a:cs typeface="Montserrat"/>
              </a:rPr>
              <a:t>radio</a:t>
            </a:r>
            <a:r>
              <a:rPr lang="en-US" sz="1150" spc="-20" dirty="0">
                <a:solidFill>
                  <a:srgbClr val="231F20"/>
                </a:solidFill>
                <a:latin typeface="Montserrat"/>
                <a:cs typeface="Montserrat"/>
              </a:rPr>
              <a:t> </a:t>
            </a:r>
            <a:r>
              <a:rPr lang="en-US" sz="1150" spc="-10" dirty="0">
                <a:solidFill>
                  <a:srgbClr val="231F20"/>
                </a:solidFill>
                <a:latin typeface="Montserrat"/>
                <a:cs typeface="Montserrat"/>
              </a:rPr>
              <a:t>producer,</a:t>
            </a:r>
            <a:r>
              <a:rPr lang="en-US" sz="1150" spc="-15" dirty="0">
                <a:solidFill>
                  <a:srgbClr val="231F20"/>
                </a:solidFill>
                <a:latin typeface="Montserrat"/>
                <a:cs typeface="Montserrat"/>
              </a:rPr>
              <a:t> </a:t>
            </a:r>
            <a:r>
              <a:rPr lang="en-US" sz="1150" spc="-20" dirty="0">
                <a:solidFill>
                  <a:srgbClr val="231F20"/>
                </a:solidFill>
                <a:latin typeface="Montserrat"/>
                <a:cs typeface="Montserrat"/>
              </a:rPr>
              <a:t>sound </a:t>
            </a:r>
            <a:r>
              <a:rPr lang="en-US" sz="1150" dirty="0">
                <a:solidFill>
                  <a:srgbClr val="231F20"/>
                </a:solidFill>
                <a:latin typeface="Montserrat"/>
                <a:cs typeface="Montserrat"/>
              </a:rPr>
              <a:t>engineer</a:t>
            </a:r>
            <a:r>
              <a:rPr lang="en-US" sz="1150" spc="-30" dirty="0">
                <a:solidFill>
                  <a:srgbClr val="231F20"/>
                </a:solidFill>
                <a:latin typeface="Montserrat"/>
                <a:cs typeface="Montserrat"/>
              </a:rPr>
              <a:t> </a:t>
            </a:r>
            <a:r>
              <a:rPr lang="en-US" sz="1150" dirty="0">
                <a:solidFill>
                  <a:srgbClr val="231F20"/>
                </a:solidFill>
                <a:latin typeface="Montserrat"/>
                <a:cs typeface="Montserrat"/>
              </a:rPr>
              <a:t>or</a:t>
            </a:r>
            <a:r>
              <a:rPr lang="en-US" sz="1150" spc="-30" dirty="0">
                <a:solidFill>
                  <a:srgbClr val="231F20"/>
                </a:solidFill>
                <a:latin typeface="Montserrat"/>
                <a:cs typeface="Montserrat"/>
              </a:rPr>
              <a:t> </a:t>
            </a:r>
            <a:r>
              <a:rPr lang="en-US" sz="1150" dirty="0">
                <a:solidFill>
                  <a:srgbClr val="231F20"/>
                </a:solidFill>
                <a:latin typeface="Montserrat"/>
                <a:cs typeface="Montserrat"/>
              </a:rPr>
              <a:t>tour</a:t>
            </a:r>
            <a:r>
              <a:rPr lang="en-US" sz="1150" spc="-30" dirty="0">
                <a:solidFill>
                  <a:srgbClr val="231F20"/>
                </a:solidFill>
                <a:latin typeface="Montserrat"/>
                <a:cs typeface="Montserrat"/>
              </a:rPr>
              <a:t> </a:t>
            </a:r>
            <a:r>
              <a:rPr lang="en-US" sz="1150" spc="-10" dirty="0">
                <a:solidFill>
                  <a:srgbClr val="231F20"/>
                </a:solidFill>
                <a:latin typeface="Montserrat"/>
                <a:cs typeface="Montserrat"/>
              </a:rPr>
              <a:t>manager.</a:t>
            </a:r>
            <a:endParaRPr lang="en-US" sz="1150" dirty="0">
              <a:latin typeface="Montserrat"/>
              <a:cs typeface="Montserrat"/>
            </a:endParaRPr>
          </a:p>
          <a:p>
            <a:pPr marL="12700">
              <a:lnSpc>
                <a:spcPts val="1365"/>
              </a:lnSpc>
            </a:pPr>
            <a:endParaRPr lang="en-GB" sz="1150" b="1" spc="-10" dirty="0">
              <a:solidFill>
                <a:srgbClr val="231F20"/>
              </a:solidFill>
              <a:latin typeface="Montserrat"/>
              <a:cs typeface="Montserrat"/>
            </a:endParaRPr>
          </a:p>
        </p:txBody>
      </p:sp>
    </p:spTree>
    <p:extLst>
      <p:ext uri="{BB962C8B-B14F-4D97-AF65-F5344CB8AC3E}">
        <p14:creationId xmlns:p14="http://schemas.microsoft.com/office/powerpoint/2010/main" val="3824288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470660">
              <a:lnSpc>
                <a:spcPct val="100000"/>
              </a:lnSpc>
              <a:spcBef>
                <a:spcPts val="100"/>
              </a:spcBef>
            </a:pPr>
            <a:r>
              <a:rPr dirty="0"/>
              <a:t>BTEC</a:t>
            </a:r>
            <a:r>
              <a:rPr spc="-80" dirty="0"/>
              <a:t> </a:t>
            </a:r>
            <a:r>
              <a:rPr dirty="0"/>
              <a:t>Performing</a:t>
            </a:r>
            <a:r>
              <a:rPr spc="-80" dirty="0"/>
              <a:t> </a:t>
            </a:r>
            <a:r>
              <a:rPr spc="-20" dirty="0"/>
              <a:t>Arts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89299" y="691938"/>
            <a:ext cx="6762750" cy="7263130"/>
          </a:xfrm>
          <a:prstGeom prst="rect">
            <a:avLst/>
          </a:prstGeom>
        </p:spPr>
        <p:txBody>
          <a:bodyPr vert="horz" wrap="square" lIns="0" tIns="27939" rIns="0" bIns="0" rtlCol="0">
            <a:spAutoFit/>
          </a:bodyPr>
          <a:lstStyle/>
          <a:p>
            <a:pPr marL="12700">
              <a:lnSpc>
                <a:spcPct val="100000"/>
              </a:lnSpc>
              <a:spcBef>
                <a:spcPts val="219"/>
              </a:spcBef>
            </a:pPr>
            <a:r>
              <a:rPr sz="1150" b="1" spc="-10" dirty="0">
                <a:solidFill>
                  <a:srgbClr val="231F20"/>
                </a:solidFill>
                <a:latin typeface="Montserrat"/>
                <a:cs typeface="Montserrat"/>
              </a:rPr>
              <a:t>Awarding</a:t>
            </a:r>
            <a:r>
              <a:rPr sz="1150" b="1" spc="-25" dirty="0">
                <a:solidFill>
                  <a:srgbClr val="231F20"/>
                </a:solidFill>
                <a:latin typeface="Montserrat"/>
                <a:cs typeface="Montserrat"/>
              </a:rPr>
              <a:t> </a:t>
            </a:r>
            <a:r>
              <a:rPr sz="1150" b="1" spc="-20" dirty="0">
                <a:solidFill>
                  <a:srgbClr val="231F20"/>
                </a:solidFill>
                <a:latin typeface="Montserrat"/>
                <a:cs typeface="Montserrat"/>
              </a:rPr>
              <a:t>Body:</a:t>
            </a:r>
            <a:endParaRPr sz="1150">
              <a:latin typeface="Montserrat"/>
              <a:cs typeface="Montserrat"/>
            </a:endParaRPr>
          </a:p>
          <a:p>
            <a:pPr marL="12700">
              <a:lnSpc>
                <a:spcPct val="100000"/>
              </a:lnSpc>
              <a:spcBef>
                <a:spcPts val="120"/>
              </a:spcBef>
            </a:pPr>
            <a:r>
              <a:rPr sz="1150" spc="-10" dirty="0">
                <a:solidFill>
                  <a:srgbClr val="231F20"/>
                </a:solidFill>
                <a:latin typeface="Montserrat"/>
                <a:cs typeface="Montserrat"/>
              </a:rPr>
              <a:t>Pearson</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Further</a:t>
            </a:r>
            <a:r>
              <a:rPr sz="1150" b="1" spc="5" dirty="0">
                <a:solidFill>
                  <a:srgbClr val="231F20"/>
                </a:solidFill>
                <a:latin typeface="Montserrat"/>
                <a:cs typeface="Montserrat"/>
              </a:rPr>
              <a:t> </a:t>
            </a:r>
            <a:r>
              <a:rPr sz="1150" b="1" spc="-10" dirty="0">
                <a:solidFill>
                  <a:srgbClr val="231F20"/>
                </a:solidFill>
                <a:latin typeface="Montserrat"/>
                <a:cs typeface="Montserrat"/>
              </a:rPr>
              <a:t>Information</a:t>
            </a:r>
            <a:r>
              <a:rPr sz="1150" b="1" spc="5" dirty="0">
                <a:solidFill>
                  <a:srgbClr val="231F20"/>
                </a:solidFill>
                <a:latin typeface="Montserrat"/>
                <a:cs typeface="Montserrat"/>
              </a:rPr>
              <a:t> </a:t>
            </a:r>
            <a:r>
              <a:rPr sz="1150" b="1" spc="-10" dirty="0">
                <a:solidFill>
                  <a:srgbClr val="231F20"/>
                </a:solidFill>
                <a:latin typeface="Montserrat"/>
                <a:cs typeface="Montserrat"/>
              </a:rPr>
              <a:t>available</a:t>
            </a:r>
            <a:r>
              <a:rPr sz="1150" b="1" spc="5" dirty="0">
                <a:solidFill>
                  <a:srgbClr val="231F20"/>
                </a:solidFill>
                <a:latin typeface="Montserrat"/>
                <a:cs typeface="Montserrat"/>
              </a:rPr>
              <a:t> </a:t>
            </a:r>
            <a:r>
              <a:rPr sz="1150" b="1" dirty="0">
                <a:solidFill>
                  <a:srgbClr val="231F20"/>
                </a:solidFill>
                <a:latin typeface="Montserrat"/>
                <a:cs typeface="Montserrat"/>
              </a:rPr>
              <a:t>from</a:t>
            </a:r>
            <a:r>
              <a:rPr sz="1150" b="1" spc="5" dirty="0">
                <a:solidFill>
                  <a:srgbClr val="231F20"/>
                </a:solidFill>
                <a:latin typeface="Montserrat"/>
                <a:cs typeface="Montserrat"/>
              </a:rPr>
              <a:t> </a:t>
            </a:r>
            <a:r>
              <a:rPr sz="1150" b="1" spc="-50" dirty="0">
                <a:solidFill>
                  <a:srgbClr val="231F20"/>
                </a:solidFill>
                <a:latin typeface="Montserrat"/>
                <a:cs typeface="Montserrat"/>
              </a:rPr>
              <a:t>:</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Ms</a:t>
            </a:r>
            <a:r>
              <a:rPr sz="1150" spc="-20" dirty="0">
                <a:solidFill>
                  <a:srgbClr val="231F20"/>
                </a:solidFill>
                <a:latin typeface="Montserrat"/>
                <a:cs typeface="Montserrat"/>
              </a:rPr>
              <a:t> </a:t>
            </a:r>
            <a:r>
              <a:rPr sz="1150" spc="-10" dirty="0">
                <a:solidFill>
                  <a:srgbClr val="231F20"/>
                </a:solidFill>
                <a:latin typeface="Montserrat"/>
                <a:cs typeface="Montserrat"/>
              </a:rPr>
              <a:t>Dickenson</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Description</a:t>
            </a:r>
            <a:endParaRPr sz="1150">
              <a:latin typeface="Montserrat"/>
              <a:cs typeface="Montserrat"/>
            </a:endParaRPr>
          </a:p>
          <a:p>
            <a:pPr marL="12700" marR="118110">
              <a:lnSpc>
                <a:spcPct val="108700"/>
              </a:lnSpc>
            </a:pP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Pearson</a:t>
            </a:r>
            <a:r>
              <a:rPr sz="1150" spc="-30" dirty="0">
                <a:solidFill>
                  <a:srgbClr val="231F20"/>
                </a:solidFill>
                <a:latin typeface="Montserrat"/>
                <a:cs typeface="Montserrat"/>
              </a:rPr>
              <a:t> </a:t>
            </a:r>
            <a:r>
              <a:rPr sz="1150" dirty="0">
                <a:solidFill>
                  <a:srgbClr val="231F20"/>
                </a:solidFill>
                <a:latin typeface="Montserrat"/>
                <a:cs typeface="Montserrat"/>
              </a:rPr>
              <a:t>BTEC</a:t>
            </a:r>
            <a:r>
              <a:rPr sz="1150" spc="-30" dirty="0">
                <a:solidFill>
                  <a:srgbClr val="231F20"/>
                </a:solidFill>
                <a:latin typeface="Montserrat"/>
                <a:cs typeface="Montserrat"/>
              </a:rPr>
              <a:t> </a:t>
            </a:r>
            <a:r>
              <a:rPr sz="1150" dirty="0">
                <a:solidFill>
                  <a:srgbClr val="231F20"/>
                </a:solidFill>
                <a:latin typeface="Montserrat"/>
                <a:cs typeface="Montserrat"/>
              </a:rPr>
              <a:t>Level</a:t>
            </a:r>
            <a:r>
              <a:rPr sz="1150" spc="-25" dirty="0">
                <a:solidFill>
                  <a:srgbClr val="231F20"/>
                </a:solidFill>
                <a:latin typeface="Montserrat"/>
                <a:cs typeface="Montserrat"/>
              </a:rPr>
              <a:t> </a:t>
            </a:r>
            <a:r>
              <a:rPr sz="1150" dirty="0">
                <a:solidFill>
                  <a:srgbClr val="231F20"/>
                </a:solidFill>
                <a:latin typeface="Montserrat"/>
                <a:cs typeface="Montserrat"/>
              </a:rPr>
              <a:t>1/Level</a:t>
            </a:r>
            <a:r>
              <a:rPr sz="1150" spc="-30" dirty="0">
                <a:solidFill>
                  <a:srgbClr val="231F20"/>
                </a:solidFill>
                <a:latin typeface="Montserrat"/>
                <a:cs typeface="Montserrat"/>
              </a:rPr>
              <a:t> </a:t>
            </a:r>
            <a:r>
              <a:rPr sz="1150" dirty="0">
                <a:solidFill>
                  <a:srgbClr val="231F20"/>
                </a:solidFill>
                <a:latin typeface="Montserrat"/>
                <a:cs typeface="Montserrat"/>
              </a:rPr>
              <a:t>2</a:t>
            </a:r>
            <a:r>
              <a:rPr sz="1150" spc="-30" dirty="0">
                <a:solidFill>
                  <a:srgbClr val="231F20"/>
                </a:solidFill>
                <a:latin typeface="Montserrat"/>
                <a:cs typeface="Montserrat"/>
              </a:rPr>
              <a:t> </a:t>
            </a:r>
            <a:r>
              <a:rPr sz="1150" spc="-10" dirty="0">
                <a:solidFill>
                  <a:srgbClr val="231F20"/>
                </a:solidFill>
                <a:latin typeface="Montserrat"/>
                <a:cs typeface="Montserrat"/>
              </a:rPr>
              <a:t>Tech</a:t>
            </a:r>
            <a:r>
              <a:rPr sz="1150" spc="-25" dirty="0">
                <a:solidFill>
                  <a:srgbClr val="231F20"/>
                </a:solidFill>
                <a:latin typeface="Montserrat"/>
                <a:cs typeface="Montserrat"/>
              </a:rPr>
              <a:t> </a:t>
            </a:r>
            <a:r>
              <a:rPr sz="1150" spc="-10" dirty="0">
                <a:solidFill>
                  <a:srgbClr val="231F20"/>
                </a:solidFill>
                <a:latin typeface="Montserrat"/>
                <a:cs typeface="Montserrat"/>
              </a:rPr>
              <a:t>Award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spc="-10" dirty="0">
                <a:solidFill>
                  <a:srgbClr val="231F20"/>
                </a:solidFill>
                <a:latin typeface="Montserrat"/>
                <a:cs typeface="Montserrat"/>
              </a:rPr>
              <a:t>Performing</a:t>
            </a:r>
            <a:r>
              <a:rPr sz="1150" spc="-30" dirty="0">
                <a:solidFill>
                  <a:srgbClr val="231F20"/>
                </a:solidFill>
                <a:latin typeface="Montserrat"/>
                <a:cs typeface="Montserrat"/>
              </a:rPr>
              <a:t> </a:t>
            </a:r>
            <a:r>
              <a:rPr sz="1150" dirty="0">
                <a:solidFill>
                  <a:srgbClr val="231F20"/>
                </a:solidFill>
                <a:latin typeface="Montserrat"/>
                <a:cs typeface="Montserrat"/>
              </a:rPr>
              <a:t>Arts</a:t>
            </a:r>
            <a:r>
              <a:rPr sz="1150" spc="-25" dirty="0">
                <a:solidFill>
                  <a:srgbClr val="231F20"/>
                </a:solidFill>
                <a:latin typeface="Montserrat"/>
                <a:cs typeface="Montserrat"/>
              </a:rPr>
              <a:t> </a:t>
            </a:r>
            <a:r>
              <a:rPr sz="1150" dirty="0">
                <a:solidFill>
                  <a:srgbClr val="231F20"/>
                </a:solidFill>
                <a:latin typeface="Montserrat"/>
                <a:cs typeface="Montserrat"/>
              </a:rPr>
              <a:t>(603/7054/3)</a:t>
            </a:r>
            <a:r>
              <a:rPr sz="1150" spc="-30" dirty="0">
                <a:solidFill>
                  <a:srgbClr val="231F20"/>
                </a:solidFill>
                <a:latin typeface="Montserrat"/>
                <a:cs typeface="Montserrat"/>
              </a:rPr>
              <a:t> </a:t>
            </a:r>
            <a:r>
              <a:rPr sz="1150" dirty="0">
                <a:solidFill>
                  <a:srgbClr val="231F20"/>
                </a:solidFill>
                <a:latin typeface="Montserrat"/>
                <a:cs typeface="Montserrat"/>
              </a:rPr>
              <a:t>is</a:t>
            </a:r>
            <a:r>
              <a:rPr sz="1150" spc="-30" dirty="0">
                <a:solidFill>
                  <a:srgbClr val="231F20"/>
                </a:solidFill>
                <a:latin typeface="Montserrat"/>
                <a:cs typeface="Montserrat"/>
              </a:rPr>
              <a:t> </a:t>
            </a:r>
            <a:r>
              <a:rPr sz="1150" dirty="0">
                <a:solidFill>
                  <a:srgbClr val="231F20"/>
                </a:solidFill>
                <a:latin typeface="Montserrat"/>
                <a:cs typeface="Montserrat"/>
              </a:rPr>
              <a:t>for</a:t>
            </a:r>
            <a:r>
              <a:rPr sz="1150" spc="-25" dirty="0">
                <a:solidFill>
                  <a:srgbClr val="231F20"/>
                </a:solidFill>
                <a:latin typeface="Montserrat"/>
                <a:cs typeface="Montserrat"/>
              </a:rPr>
              <a:t> </a:t>
            </a:r>
            <a:r>
              <a:rPr sz="1150" spc="-10" dirty="0">
                <a:solidFill>
                  <a:srgbClr val="231F20"/>
                </a:solidFill>
                <a:latin typeface="Montserrat"/>
                <a:cs typeface="Montserrat"/>
              </a:rPr>
              <a:t>learners </a:t>
            </a:r>
            <a:r>
              <a:rPr sz="1150" dirty="0">
                <a:solidFill>
                  <a:srgbClr val="231F20"/>
                </a:solidFill>
                <a:latin typeface="Montserrat"/>
                <a:cs typeface="Montserrat"/>
              </a:rPr>
              <a:t>who</a:t>
            </a:r>
            <a:r>
              <a:rPr sz="1150" spc="-15" dirty="0">
                <a:solidFill>
                  <a:srgbClr val="231F20"/>
                </a:solidFill>
                <a:latin typeface="Montserrat"/>
                <a:cs typeface="Montserrat"/>
              </a:rPr>
              <a:t> </a:t>
            </a:r>
            <a:r>
              <a:rPr sz="1150" dirty="0">
                <a:solidFill>
                  <a:srgbClr val="231F20"/>
                </a:solidFill>
                <a:latin typeface="Montserrat"/>
                <a:cs typeface="Montserrat"/>
              </a:rPr>
              <a:t>want</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dirty="0">
                <a:solidFill>
                  <a:srgbClr val="231F20"/>
                </a:solidFill>
                <a:latin typeface="Montserrat"/>
                <a:cs typeface="Montserrat"/>
              </a:rPr>
              <a:t>acquire</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applied</a:t>
            </a:r>
            <a:r>
              <a:rPr sz="1150" spc="-15" dirty="0">
                <a:solidFill>
                  <a:srgbClr val="231F20"/>
                </a:solidFill>
                <a:latin typeface="Montserrat"/>
                <a:cs typeface="Montserrat"/>
              </a:rPr>
              <a:t> </a:t>
            </a:r>
            <a:r>
              <a:rPr sz="1150" spc="-10" dirty="0">
                <a:solidFill>
                  <a:srgbClr val="231F20"/>
                </a:solidFill>
                <a:latin typeface="Montserrat"/>
                <a:cs typeface="Montserrat"/>
              </a:rPr>
              <a:t>knowledge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0"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through</a:t>
            </a:r>
            <a:r>
              <a:rPr sz="1150" spc="-20" dirty="0">
                <a:solidFill>
                  <a:srgbClr val="231F20"/>
                </a:solidFill>
                <a:latin typeface="Montserrat"/>
                <a:cs typeface="Montserrat"/>
              </a:rPr>
              <a:t> </a:t>
            </a:r>
            <a:r>
              <a:rPr sz="1150" spc="-10" dirty="0">
                <a:solidFill>
                  <a:srgbClr val="231F20"/>
                </a:solidFill>
                <a:latin typeface="Montserrat"/>
                <a:cs typeface="Montserrat"/>
              </a:rPr>
              <a:t>vocational </a:t>
            </a:r>
            <a:r>
              <a:rPr sz="1150" dirty="0">
                <a:solidFill>
                  <a:srgbClr val="231F20"/>
                </a:solidFill>
                <a:latin typeface="Montserrat"/>
                <a:cs typeface="Montserrat"/>
              </a:rPr>
              <a:t>contexts</a:t>
            </a:r>
            <a:r>
              <a:rPr sz="1150" spc="-25" dirty="0">
                <a:solidFill>
                  <a:srgbClr val="231F20"/>
                </a:solidFill>
                <a:latin typeface="Montserrat"/>
                <a:cs typeface="Montserrat"/>
              </a:rPr>
              <a:t> </a:t>
            </a:r>
            <a:r>
              <a:rPr sz="1150" dirty="0">
                <a:solidFill>
                  <a:srgbClr val="231F20"/>
                </a:solidFill>
                <a:latin typeface="Montserrat"/>
                <a:cs typeface="Montserrat"/>
              </a:rPr>
              <a:t>by</a:t>
            </a:r>
            <a:r>
              <a:rPr sz="1150" spc="-20" dirty="0">
                <a:solidFill>
                  <a:srgbClr val="231F20"/>
                </a:solidFill>
                <a:latin typeface="Montserrat"/>
                <a:cs typeface="Montserrat"/>
              </a:rPr>
              <a:t> </a:t>
            </a:r>
            <a:r>
              <a:rPr sz="1150" dirty="0">
                <a:solidFill>
                  <a:srgbClr val="231F20"/>
                </a:solidFill>
                <a:latin typeface="Montserrat"/>
                <a:cs typeface="Montserrat"/>
              </a:rPr>
              <a:t>studying</a:t>
            </a:r>
            <a:r>
              <a:rPr sz="1150" spc="-25" dirty="0">
                <a:solidFill>
                  <a:srgbClr val="231F20"/>
                </a:solidFill>
                <a:latin typeface="Montserrat"/>
                <a:cs typeface="Montserrat"/>
              </a:rPr>
              <a:t> </a:t>
            </a:r>
            <a:r>
              <a:rPr sz="1150" spc="-10" dirty="0">
                <a:solidFill>
                  <a:srgbClr val="231F20"/>
                </a:solidFill>
                <a:latin typeface="Montserrat"/>
                <a:cs typeface="Montserrat"/>
              </a:rPr>
              <a:t>professionals’</a:t>
            </a:r>
            <a:r>
              <a:rPr sz="1150" spc="-20" dirty="0">
                <a:solidFill>
                  <a:srgbClr val="231F20"/>
                </a:solidFill>
                <a:latin typeface="Montserrat"/>
                <a:cs typeface="Montserrat"/>
              </a:rPr>
              <a:t> </a:t>
            </a:r>
            <a:r>
              <a:rPr sz="1150" dirty="0">
                <a:solidFill>
                  <a:srgbClr val="231F20"/>
                </a:solidFill>
                <a:latin typeface="Montserrat"/>
                <a:cs typeface="Montserrat"/>
              </a:rPr>
              <a:t>work</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processes</a:t>
            </a:r>
            <a:r>
              <a:rPr sz="1150" spc="-25" dirty="0">
                <a:solidFill>
                  <a:srgbClr val="231F20"/>
                </a:solidFill>
                <a:latin typeface="Montserrat"/>
                <a:cs typeface="Montserrat"/>
              </a:rPr>
              <a:t> </a:t>
            </a:r>
            <a:r>
              <a:rPr sz="1150" dirty="0">
                <a:solidFill>
                  <a:srgbClr val="231F20"/>
                </a:solidFill>
                <a:latin typeface="Montserrat"/>
                <a:cs typeface="Montserrat"/>
              </a:rPr>
              <a:t>used,</a:t>
            </a:r>
            <a:r>
              <a:rPr sz="1150" spc="-20" dirty="0">
                <a:solidFill>
                  <a:srgbClr val="231F20"/>
                </a:solidFill>
                <a:latin typeface="Montserrat"/>
                <a:cs typeface="Montserrat"/>
              </a:rPr>
              <a:t> </a:t>
            </a:r>
            <a:r>
              <a:rPr sz="1150" dirty="0">
                <a:solidFill>
                  <a:srgbClr val="231F20"/>
                </a:solidFill>
                <a:latin typeface="Montserrat"/>
                <a:cs typeface="Montserrat"/>
              </a:rPr>
              <a:t>the</a:t>
            </a:r>
            <a:r>
              <a:rPr sz="1150" spc="-20" dirty="0">
                <a:solidFill>
                  <a:srgbClr val="231F20"/>
                </a:solidFill>
                <a:latin typeface="Montserrat"/>
                <a:cs typeface="Montserrat"/>
              </a:rPr>
              <a:t> </a:t>
            </a:r>
            <a:r>
              <a:rPr sz="1150" dirty="0">
                <a:solidFill>
                  <a:srgbClr val="231F20"/>
                </a:solidFill>
                <a:latin typeface="Montserrat"/>
                <a:cs typeface="Montserrat"/>
              </a:rPr>
              <a:t>skills</a:t>
            </a:r>
            <a:r>
              <a:rPr sz="1150" spc="-2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spc="-10" dirty="0">
                <a:solidFill>
                  <a:srgbClr val="231F20"/>
                </a:solidFill>
                <a:latin typeface="Montserrat"/>
                <a:cs typeface="Montserrat"/>
              </a:rPr>
              <a:t>techniques </a:t>
            </a:r>
            <a:r>
              <a:rPr sz="1150" dirty="0">
                <a:solidFill>
                  <a:srgbClr val="231F20"/>
                </a:solidFill>
                <a:latin typeface="Montserrat"/>
                <a:cs typeface="Montserrat"/>
              </a:rPr>
              <a:t>used</a:t>
            </a:r>
            <a:r>
              <a:rPr sz="1150" spc="-30"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different</a:t>
            </a:r>
            <a:r>
              <a:rPr sz="1150" spc="-25" dirty="0">
                <a:solidFill>
                  <a:srgbClr val="231F20"/>
                </a:solidFill>
                <a:latin typeface="Montserrat"/>
                <a:cs typeface="Montserrat"/>
              </a:rPr>
              <a:t> </a:t>
            </a:r>
            <a:r>
              <a:rPr sz="1150" dirty="0">
                <a:solidFill>
                  <a:srgbClr val="231F20"/>
                </a:solidFill>
                <a:latin typeface="Montserrat"/>
                <a:cs typeface="Montserrat"/>
              </a:rPr>
              <a:t>roles,</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30" dirty="0">
                <a:solidFill>
                  <a:srgbClr val="231F20"/>
                </a:solidFill>
                <a:latin typeface="Montserrat"/>
                <a:cs typeface="Montserrat"/>
              </a:rPr>
              <a:t> </a:t>
            </a:r>
            <a:r>
              <a:rPr sz="1150" dirty="0">
                <a:solidFill>
                  <a:srgbClr val="231F20"/>
                </a:solidFill>
                <a:latin typeface="Montserrat"/>
                <a:cs typeface="Montserrat"/>
              </a:rPr>
              <a:t>how</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contribute</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30" dirty="0">
                <a:solidFill>
                  <a:srgbClr val="231F20"/>
                </a:solidFill>
                <a:latin typeface="Montserrat"/>
                <a:cs typeface="Montserrat"/>
              </a:rPr>
              <a:t> </a:t>
            </a:r>
            <a:r>
              <a:rPr sz="1150" dirty="0">
                <a:solidFill>
                  <a:srgbClr val="231F20"/>
                </a:solidFill>
                <a:latin typeface="Montserrat"/>
                <a:cs typeface="Montserrat"/>
              </a:rPr>
              <a:t>creation</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a</a:t>
            </a:r>
            <a:r>
              <a:rPr sz="1150" spc="-30" dirty="0">
                <a:solidFill>
                  <a:srgbClr val="231F20"/>
                </a:solidFill>
                <a:latin typeface="Montserrat"/>
                <a:cs typeface="Montserrat"/>
              </a:rPr>
              <a:t> </a:t>
            </a:r>
            <a:r>
              <a:rPr sz="1150" dirty="0">
                <a:solidFill>
                  <a:srgbClr val="231F20"/>
                </a:solidFill>
                <a:latin typeface="Montserrat"/>
                <a:cs typeface="Montserrat"/>
              </a:rPr>
              <a:t>performance</a:t>
            </a:r>
            <a:r>
              <a:rPr sz="1150" spc="-25" dirty="0">
                <a:solidFill>
                  <a:srgbClr val="231F20"/>
                </a:solidFill>
                <a:latin typeface="Montserrat"/>
                <a:cs typeface="Montserrat"/>
              </a:rPr>
              <a:t> </a:t>
            </a:r>
            <a:r>
              <a:rPr sz="1150" dirty="0">
                <a:solidFill>
                  <a:srgbClr val="231F20"/>
                </a:solidFill>
                <a:latin typeface="Montserrat"/>
                <a:cs typeface="Montserrat"/>
              </a:rPr>
              <a:t>in</a:t>
            </a:r>
            <a:r>
              <a:rPr sz="1150" spc="-30" dirty="0">
                <a:solidFill>
                  <a:srgbClr val="231F20"/>
                </a:solidFill>
                <a:latin typeface="Montserrat"/>
                <a:cs typeface="Montserrat"/>
              </a:rPr>
              <a:t> </a:t>
            </a:r>
            <a:r>
              <a:rPr sz="1150" dirty="0">
                <a:solidFill>
                  <a:srgbClr val="231F20"/>
                </a:solidFill>
                <a:latin typeface="Montserrat"/>
                <a:cs typeface="Montserrat"/>
              </a:rPr>
              <a:t>either</a:t>
            </a:r>
            <a:r>
              <a:rPr sz="1150" spc="-30" dirty="0">
                <a:solidFill>
                  <a:srgbClr val="231F20"/>
                </a:solidFill>
                <a:latin typeface="Montserrat"/>
                <a:cs typeface="Montserrat"/>
              </a:rPr>
              <a:t> </a:t>
            </a:r>
            <a:r>
              <a:rPr sz="1150" spc="-50" dirty="0">
                <a:solidFill>
                  <a:srgbClr val="231F20"/>
                </a:solidFill>
                <a:latin typeface="Montserrat"/>
                <a:cs typeface="Montserrat"/>
              </a:rPr>
              <a:t>a</a:t>
            </a:r>
            <a:endParaRPr sz="1150">
              <a:latin typeface="Montserrat"/>
              <a:cs typeface="Montserrat"/>
            </a:endParaRPr>
          </a:p>
          <a:p>
            <a:pPr marL="12700" marR="5080">
              <a:lnSpc>
                <a:spcPct val="108700"/>
              </a:lnSpc>
            </a:pPr>
            <a:r>
              <a:rPr sz="1150" dirty="0">
                <a:solidFill>
                  <a:srgbClr val="231F20"/>
                </a:solidFill>
                <a:latin typeface="Montserrat"/>
                <a:cs typeface="Montserrat"/>
              </a:rPr>
              <a:t>performance</a:t>
            </a:r>
            <a:r>
              <a:rPr sz="1150" spc="-30" dirty="0">
                <a:solidFill>
                  <a:srgbClr val="231F20"/>
                </a:solidFill>
                <a:latin typeface="Montserrat"/>
                <a:cs typeface="Montserrat"/>
              </a:rPr>
              <a:t> </a:t>
            </a:r>
            <a:r>
              <a:rPr sz="1150" dirty="0">
                <a:solidFill>
                  <a:srgbClr val="231F20"/>
                </a:solidFill>
                <a:latin typeface="Montserrat"/>
                <a:cs typeface="Montserrat"/>
              </a:rPr>
              <a:t>or</a:t>
            </a:r>
            <a:r>
              <a:rPr sz="1150" spc="-25" dirty="0">
                <a:solidFill>
                  <a:srgbClr val="231F20"/>
                </a:solidFill>
                <a:latin typeface="Montserrat"/>
                <a:cs typeface="Montserrat"/>
              </a:rPr>
              <a:t> </a:t>
            </a:r>
            <a:r>
              <a:rPr sz="1150" dirty="0">
                <a:solidFill>
                  <a:srgbClr val="231F20"/>
                </a:solidFill>
                <a:latin typeface="Montserrat"/>
                <a:cs typeface="Montserrat"/>
              </a:rPr>
              <a:t>non-performance</a:t>
            </a:r>
            <a:r>
              <a:rPr sz="1150" spc="-25" dirty="0">
                <a:solidFill>
                  <a:srgbClr val="231F20"/>
                </a:solidFill>
                <a:latin typeface="Montserrat"/>
                <a:cs typeface="Montserrat"/>
              </a:rPr>
              <a:t> </a:t>
            </a:r>
            <a:r>
              <a:rPr sz="1150" dirty="0">
                <a:solidFill>
                  <a:srgbClr val="231F20"/>
                </a:solidFill>
                <a:latin typeface="Montserrat"/>
                <a:cs typeface="Montserrat"/>
              </a:rPr>
              <a:t>role</a:t>
            </a:r>
            <a:r>
              <a:rPr sz="1150" spc="-25" dirty="0">
                <a:solidFill>
                  <a:srgbClr val="231F20"/>
                </a:solidFill>
                <a:latin typeface="Montserrat"/>
                <a:cs typeface="Montserrat"/>
              </a:rPr>
              <a:t> </a:t>
            </a:r>
            <a:r>
              <a:rPr sz="1150" dirty="0">
                <a:solidFill>
                  <a:srgbClr val="231F20"/>
                </a:solidFill>
                <a:latin typeface="Montserrat"/>
                <a:cs typeface="Montserrat"/>
              </a:rPr>
              <a:t>as</a:t>
            </a:r>
            <a:r>
              <a:rPr sz="1150" spc="-25" dirty="0">
                <a:solidFill>
                  <a:srgbClr val="231F20"/>
                </a:solidFill>
                <a:latin typeface="Montserrat"/>
                <a:cs typeface="Montserrat"/>
              </a:rPr>
              <a:t> </a:t>
            </a:r>
            <a:r>
              <a:rPr sz="1150" dirty="0">
                <a:solidFill>
                  <a:srgbClr val="231F20"/>
                </a:solidFill>
                <a:latin typeface="Montserrat"/>
                <a:cs typeface="Montserrat"/>
              </a:rPr>
              <a:t>part</a:t>
            </a:r>
            <a:r>
              <a:rPr sz="1150" spc="-25" dirty="0">
                <a:solidFill>
                  <a:srgbClr val="231F20"/>
                </a:solidFill>
                <a:latin typeface="Montserrat"/>
                <a:cs typeface="Montserrat"/>
              </a:rPr>
              <a:t> </a:t>
            </a:r>
            <a:r>
              <a:rPr sz="1150" dirty="0">
                <a:solidFill>
                  <a:srgbClr val="231F20"/>
                </a:solidFill>
                <a:latin typeface="Montserrat"/>
                <a:cs typeface="Montserrat"/>
              </a:rPr>
              <a:t>of</a:t>
            </a:r>
            <a:r>
              <a:rPr sz="1150" spc="-25" dirty="0">
                <a:solidFill>
                  <a:srgbClr val="231F20"/>
                </a:solidFill>
                <a:latin typeface="Montserrat"/>
                <a:cs typeface="Montserrat"/>
              </a:rPr>
              <a:t> </a:t>
            </a:r>
            <a:r>
              <a:rPr sz="1150" dirty="0">
                <a:solidFill>
                  <a:srgbClr val="231F20"/>
                </a:solidFill>
                <a:latin typeface="Montserrat"/>
                <a:cs typeface="Montserrat"/>
              </a:rPr>
              <a:t>their</a:t>
            </a:r>
            <a:r>
              <a:rPr sz="1150" spc="-30" dirty="0">
                <a:solidFill>
                  <a:srgbClr val="231F20"/>
                </a:solidFill>
                <a:latin typeface="Montserrat"/>
                <a:cs typeface="Montserrat"/>
              </a:rPr>
              <a:t> </a:t>
            </a:r>
            <a:r>
              <a:rPr sz="1150" dirty="0">
                <a:solidFill>
                  <a:srgbClr val="231F20"/>
                </a:solidFill>
                <a:latin typeface="Montserrat"/>
                <a:cs typeface="Montserrat"/>
              </a:rPr>
              <a:t>Key</a:t>
            </a:r>
            <a:r>
              <a:rPr sz="1150" spc="-25" dirty="0">
                <a:solidFill>
                  <a:srgbClr val="231F20"/>
                </a:solidFill>
                <a:latin typeface="Montserrat"/>
                <a:cs typeface="Montserrat"/>
              </a:rPr>
              <a:t> </a:t>
            </a:r>
            <a:r>
              <a:rPr sz="1150" dirty="0">
                <a:solidFill>
                  <a:srgbClr val="231F20"/>
                </a:solidFill>
                <a:latin typeface="Montserrat"/>
                <a:cs typeface="Montserrat"/>
              </a:rPr>
              <a:t>Stage</a:t>
            </a:r>
            <a:r>
              <a:rPr sz="1150" spc="-25" dirty="0">
                <a:solidFill>
                  <a:srgbClr val="231F20"/>
                </a:solidFill>
                <a:latin typeface="Montserrat"/>
                <a:cs typeface="Montserrat"/>
              </a:rPr>
              <a:t> </a:t>
            </a:r>
            <a:r>
              <a:rPr sz="1150" dirty="0">
                <a:solidFill>
                  <a:srgbClr val="231F20"/>
                </a:solidFill>
                <a:latin typeface="Montserrat"/>
                <a:cs typeface="Montserrat"/>
              </a:rPr>
              <a:t>4</a:t>
            </a:r>
            <a:r>
              <a:rPr sz="1150" spc="-25"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The</a:t>
            </a:r>
            <a:r>
              <a:rPr sz="1150" spc="-25" dirty="0">
                <a:solidFill>
                  <a:srgbClr val="231F20"/>
                </a:solidFill>
                <a:latin typeface="Montserrat"/>
                <a:cs typeface="Montserrat"/>
              </a:rPr>
              <a:t> </a:t>
            </a:r>
            <a:r>
              <a:rPr sz="1150" spc="-10" dirty="0">
                <a:solidFill>
                  <a:srgbClr val="231F20"/>
                </a:solidFill>
                <a:latin typeface="Montserrat"/>
                <a:cs typeface="Montserrat"/>
              </a:rPr>
              <a:t>qualification </a:t>
            </a:r>
            <a:r>
              <a:rPr sz="1150" dirty="0">
                <a:solidFill>
                  <a:srgbClr val="231F20"/>
                </a:solidFill>
                <a:latin typeface="Montserrat"/>
                <a:cs typeface="Montserrat"/>
              </a:rPr>
              <a:t>enables</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dirty="0">
                <a:solidFill>
                  <a:srgbClr val="231F20"/>
                </a:solidFill>
                <a:latin typeface="Montserrat"/>
                <a:cs typeface="Montserrat"/>
              </a:rPr>
              <a:t>to</a:t>
            </a:r>
            <a:r>
              <a:rPr sz="1150" spc="-15" dirty="0">
                <a:solidFill>
                  <a:srgbClr val="231F20"/>
                </a:solidFill>
                <a:latin typeface="Montserrat"/>
                <a:cs typeface="Montserrat"/>
              </a:rPr>
              <a:t> </a:t>
            </a:r>
            <a:r>
              <a:rPr sz="1150" spc="-10" dirty="0">
                <a:solidFill>
                  <a:srgbClr val="231F20"/>
                </a:solidFill>
                <a:latin typeface="Montserrat"/>
                <a:cs typeface="Montserrat"/>
              </a:rPr>
              <a:t>develop</a:t>
            </a:r>
            <a:r>
              <a:rPr sz="1150" spc="-15" dirty="0">
                <a:solidFill>
                  <a:srgbClr val="231F20"/>
                </a:solidFill>
                <a:latin typeface="Montserrat"/>
                <a:cs typeface="Montserrat"/>
              </a:rPr>
              <a:t> </a:t>
            </a:r>
            <a:r>
              <a:rPr sz="1150" dirty="0">
                <a:solidFill>
                  <a:srgbClr val="231F20"/>
                </a:solidFill>
                <a:latin typeface="Montserrat"/>
                <a:cs typeface="Montserrat"/>
              </a:rPr>
              <a:t>their</a:t>
            </a:r>
            <a:r>
              <a:rPr sz="1150" spc="-15" dirty="0">
                <a:solidFill>
                  <a:srgbClr val="231F20"/>
                </a:solidFill>
                <a:latin typeface="Montserrat"/>
                <a:cs typeface="Montserrat"/>
              </a:rPr>
              <a:t> </a:t>
            </a:r>
            <a:r>
              <a:rPr sz="1150" spc="-10" dirty="0">
                <a:solidFill>
                  <a:srgbClr val="231F20"/>
                </a:solidFill>
                <a:latin typeface="Montserrat"/>
                <a:cs typeface="Montserrat"/>
              </a:rPr>
              <a:t>sector-</a:t>
            </a:r>
            <a:r>
              <a:rPr sz="1150" dirty="0">
                <a:solidFill>
                  <a:srgbClr val="231F20"/>
                </a:solidFill>
                <a:latin typeface="Montserrat"/>
                <a:cs typeface="Montserrat"/>
              </a:rPr>
              <a:t>specific</a:t>
            </a:r>
            <a:r>
              <a:rPr sz="1150" spc="-1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15" dirty="0">
                <a:solidFill>
                  <a:srgbClr val="231F20"/>
                </a:solidFill>
                <a:latin typeface="Montserrat"/>
                <a:cs typeface="Montserrat"/>
              </a:rPr>
              <a:t> </a:t>
            </a:r>
            <a:r>
              <a:rPr sz="1150" dirty="0">
                <a:solidFill>
                  <a:srgbClr val="231F20"/>
                </a:solidFill>
                <a:latin typeface="Montserrat"/>
                <a:cs typeface="Montserrat"/>
              </a:rPr>
              <a:t>as</a:t>
            </a:r>
            <a:r>
              <a:rPr sz="1150" spc="-15" dirty="0">
                <a:solidFill>
                  <a:srgbClr val="231F20"/>
                </a:solidFill>
                <a:latin typeface="Montserrat"/>
                <a:cs typeface="Montserrat"/>
              </a:rPr>
              <a:t> </a:t>
            </a:r>
            <a:r>
              <a:rPr sz="1150" dirty="0">
                <a:solidFill>
                  <a:srgbClr val="231F20"/>
                </a:solidFill>
                <a:latin typeface="Montserrat"/>
                <a:cs typeface="Montserrat"/>
              </a:rPr>
              <a:t>refining</a:t>
            </a:r>
            <a:r>
              <a:rPr sz="1150" spc="-15" dirty="0">
                <a:solidFill>
                  <a:srgbClr val="231F20"/>
                </a:solidFill>
                <a:latin typeface="Montserrat"/>
                <a:cs typeface="Montserrat"/>
              </a:rPr>
              <a:t> </a:t>
            </a:r>
            <a:r>
              <a:rPr sz="1150" dirty="0">
                <a:solidFill>
                  <a:srgbClr val="231F20"/>
                </a:solidFill>
                <a:latin typeface="Montserrat"/>
                <a:cs typeface="Montserrat"/>
              </a:rPr>
              <a:t>work</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spc="-10" dirty="0">
                <a:solidFill>
                  <a:srgbClr val="231F20"/>
                </a:solidFill>
                <a:latin typeface="Montserrat"/>
                <a:cs typeface="Montserrat"/>
              </a:rPr>
              <a:t>applying </a:t>
            </a:r>
            <a:r>
              <a:rPr sz="1150" dirty="0">
                <a:solidFill>
                  <a:srgbClr val="231F20"/>
                </a:solidFill>
                <a:latin typeface="Montserrat"/>
                <a:cs typeface="Montserrat"/>
              </a:rPr>
              <a:t>skills</a:t>
            </a:r>
            <a:r>
              <a:rPr sz="1150" spc="-20" dirty="0">
                <a:solidFill>
                  <a:srgbClr val="231F20"/>
                </a:solidFill>
                <a:latin typeface="Montserrat"/>
                <a:cs typeface="Montserrat"/>
              </a:rPr>
              <a:t> </a:t>
            </a:r>
            <a:r>
              <a:rPr sz="1150" dirty="0">
                <a:solidFill>
                  <a:srgbClr val="231F20"/>
                </a:solidFill>
                <a:latin typeface="Montserrat"/>
                <a:cs typeface="Montserrat"/>
              </a:rPr>
              <a:t>for</a:t>
            </a:r>
            <a:r>
              <a:rPr sz="1150" spc="-20" dirty="0">
                <a:solidFill>
                  <a:srgbClr val="231F20"/>
                </a:solidFill>
                <a:latin typeface="Montserrat"/>
                <a:cs typeface="Montserrat"/>
              </a:rPr>
              <a:t> </a:t>
            </a:r>
            <a:r>
              <a:rPr sz="1150" dirty="0">
                <a:solidFill>
                  <a:srgbClr val="231F20"/>
                </a:solidFill>
                <a:latin typeface="Montserrat"/>
                <a:cs typeface="Montserrat"/>
              </a:rPr>
              <a:t>a</a:t>
            </a:r>
            <a:r>
              <a:rPr sz="1150" spc="-20" dirty="0">
                <a:solidFill>
                  <a:srgbClr val="231F20"/>
                </a:solidFill>
                <a:latin typeface="Montserrat"/>
                <a:cs typeface="Montserrat"/>
              </a:rPr>
              <a:t> </a:t>
            </a:r>
            <a:r>
              <a:rPr sz="1150" dirty="0">
                <a:solidFill>
                  <a:srgbClr val="231F20"/>
                </a:solidFill>
                <a:latin typeface="Montserrat"/>
                <a:cs typeface="Montserrat"/>
              </a:rPr>
              <a:t>performance</a:t>
            </a:r>
            <a:r>
              <a:rPr sz="1150" spc="-15" dirty="0">
                <a:solidFill>
                  <a:srgbClr val="231F20"/>
                </a:solidFill>
                <a:latin typeface="Montserrat"/>
                <a:cs typeface="Montserrat"/>
              </a:rPr>
              <a:t> </a:t>
            </a:r>
            <a:r>
              <a:rPr sz="1150" dirty="0">
                <a:solidFill>
                  <a:srgbClr val="231F20"/>
                </a:solidFill>
                <a:latin typeface="Montserrat"/>
                <a:cs typeface="Montserrat"/>
              </a:rPr>
              <a:t>using</a:t>
            </a:r>
            <a:r>
              <a:rPr sz="1150" spc="-20" dirty="0">
                <a:solidFill>
                  <a:srgbClr val="231F20"/>
                </a:solidFill>
                <a:latin typeface="Montserrat"/>
                <a:cs typeface="Montserrat"/>
              </a:rPr>
              <a:t> </a:t>
            </a:r>
            <a:r>
              <a:rPr sz="1150" spc="-10" dirty="0">
                <a:solidFill>
                  <a:srgbClr val="231F20"/>
                </a:solidFill>
                <a:latin typeface="Montserrat"/>
                <a:cs typeface="Montserrat"/>
              </a:rPr>
              <a:t>realistic</a:t>
            </a:r>
            <a:r>
              <a:rPr sz="1150" spc="-20" dirty="0">
                <a:solidFill>
                  <a:srgbClr val="231F20"/>
                </a:solidFill>
                <a:latin typeface="Montserrat"/>
                <a:cs typeface="Montserrat"/>
              </a:rPr>
              <a:t> </a:t>
            </a:r>
            <a:r>
              <a:rPr sz="1150" spc="-10" dirty="0">
                <a:solidFill>
                  <a:srgbClr val="231F20"/>
                </a:solidFill>
                <a:latin typeface="Montserrat"/>
                <a:cs typeface="Montserrat"/>
              </a:rPr>
              <a:t>vocational</a:t>
            </a:r>
            <a:r>
              <a:rPr sz="1150" spc="-20" dirty="0">
                <a:solidFill>
                  <a:srgbClr val="231F20"/>
                </a:solidFill>
                <a:latin typeface="Montserrat"/>
                <a:cs typeface="Montserrat"/>
              </a:rPr>
              <a:t> </a:t>
            </a:r>
            <a:r>
              <a:rPr sz="1150" spc="-10" dirty="0">
                <a:solidFill>
                  <a:srgbClr val="231F20"/>
                </a:solidFill>
                <a:latin typeface="Montserrat"/>
                <a:cs typeface="Montserrat"/>
              </a:rPr>
              <a:t>contexts,</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20" dirty="0">
                <a:solidFill>
                  <a:srgbClr val="231F20"/>
                </a:solidFill>
                <a:latin typeface="Montserrat"/>
                <a:cs typeface="Montserrat"/>
              </a:rPr>
              <a:t> </a:t>
            </a:r>
            <a:r>
              <a:rPr sz="1150" dirty="0">
                <a:solidFill>
                  <a:srgbClr val="231F20"/>
                </a:solidFill>
                <a:latin typeface="Montserrat"/>
                <a:cs typeface="Montserrat"/>
              </a:rPr>
              <a:t>personal</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15" dirty="0">
                <a:solidFill>
                  <a:srgbClr val="231F20"/>
                </a:solidFill>
                <a:latin typeface="Montserrat"/>
                <a:cs typeface="Montserrat"/>
              </a:rPr>
              <a:t> </a:t>
            </a:r>
            <a:r>
              <a:rPr sz="1150" dirty="0">
                <a:solidFill>
                  <a:srgbClr val="231F20"/>
                </a:solidFill>
                <a:latin typeface="Montserrat"/>
                <a:cs typeface="Montserrat"/>
              </a:rPr>
              <a:t>such</a:t>
            </a:r>
            <a:r>
              <a:rPr sz="1150" spc="-20" dirty="0">
                <a:solidFill>
                  <a:srgbClr val="231F20"/>
                </a:solidFill>
                <a:latin typeface="Montserrat"/>
                <a:cs typeface="Montserrat"/>
              </a:rPr>
              <a:t> </a:t>
            </a:r>
            <a:r>
              <a:rPr sz="1150" spc="-25" dirty="0">
                <a:solidFill>
                  <a:srgbClr val="231F20"/>
                </a:solidFill>
                <a:latin typeface="Montserrat"/>
                <a:cs typeface="Montserrat"/>
              </a:rPr>
              <a:t>as </a:t>
            </a:r>
            <a:r>
              <a:rPr sz="1150" dirty="0">
                <a:solidFill>
                  <a:srgbClr val="231F20"/>
                </a:solidFill>
                <a:latin typeface="Montserrat"/>
                <a:cs typeface="Montserrat"/>
              </a:rPr>
              <a:t>working</a:t>
            </a:r>
            <a:r>
              <a:rPr sz="1150" spc="-40" dirty="0">
                <a:solidFill>
                  <a:srgbClr val="231F20"/>
                </a:solidFill>
                <a:latin typeface="Montserrat"/>
                <a:cs typeface="Montserrat"/>
              </a:rPr>
              <a:t> </a:t>
            </a:r>
            <a:r>
              <a:rPr sz="1150" dirty="0">
                <a:solidFill>
                  <a:srgbClr val="231F20"/>
                </a:solidFill>
                <a:latin typeface="Montserrat"/>
                <a:cs typeface="Montserrat"/>
              </a:rPr>
              <a:t>with</a:t>
            </a:r>
            <a:r>
              <a:rPr sz="1150" spc="-35" dirty="0">
                <a:solidFill>
                  <a:srgbClr val="231F20"/>
                </a:solidFill>
                <a:latin typeface="Montserrat"/>
                <a:cs typeface="Montserrat"/>
              </a:rPr>
              <a:t> </a:t>
            </a:r>
            <a:r>
              <a:rPr sz="1150" dirty="0">
                <a:solidFill>
                  <a:srgbClr val="231F20"/>
                </a:solidFill>
                <a:latin typeface="Montserrat"/>
                <a:cs typeface="Montserrat"/>
              </a:rPr>
              <a:t>others,</a:t>
            </a:r>
            <a:r>
              <a:rPr sz="1150" spc="-35" dirty="0">
                <a:solidFill>
                  <a:srgbClr val="231F20"/>
                </a:solidFill>
                <a:latin typeface="Montserrat"/>
                <a:cs typeface="Montserrat"/>
              </a:rPr>
              <a:t> </a:t>
            </a:r>
            <a:r>
              <a:rPr sz="1150" dirty="0">
                <a:solidFill>
                  <a:srgbClr val="231F20"/>
                </a:solidFill>
                <a:latin typeface="Montserrat"/>
                <a:cs typeface="Montserrat"/>
              </a:rPr>
              <a:t>working</a:t>
            </a:r>
            <a:r>
              <a:rPr sz="1150" spc="-35"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deadlines,</a:t>
            </a:r>
            <a:r>
              <a:rPr sz="1150" spc="-35" dirty="0">
                <a:solidFill>
                  <a:srgbClr val="231F20"/>
                </a:solidFill>
                <a:latin typeface="Montserrat"/>
                <a:cs typeface="Montserrat"/>
              </a:rPr>
              <a:t> </a:t>
            </a:r>
            <a:r>
              <a:rPr sz="1150" dirty="0">
                <a:solidFill>
                  <a:srgbClr val="231F20"/>
                </a:solidFill>
                <a:latin typeface="Montserrat"/>
                <a:cs typeface="Montserrat"/>
              </a:rPr>
              <a:t>and</a:t>
            </a:r>
            <a:r>
              <a:rPr sz="1150" spc="-35" dirty="0">
                <a:solidFill>
                  <a:srgbClr val="231F20"/>
                </a:solidFill>
                <a:latin typeface="Montserrat"/>
                <a:cs typeface="Montserrat"/>
              </a:rPr>
              <a:t> </a:t>
            </a:r>
            <a:r>
              <a:rPr sz="1150" dirty="0">
                <a:solidFill>
                  <a:srgbClr val="231F20"/>
                </a:solidFill>
                <a:latin typeface="Montserrat"/>
                <a:cs typeface="Montserrat"/>
              </a:rPr>
              <a:t>responding</a:t>
            </a:r>
            <a:r>
              <a:rPr sz="1150" spc="-40" dirty="0">
                <a:solidFill>
                  <a:srgbClr val="231F20"/>
                </a:solidFill>
                <a:latin typeface="Montserrat"/>
                <a:cs typeface="Montserrat"/>
              </a:rPr>
              <a:t> </a:t>
            </a:r>
            <a:r>
              <a:rPr sz="1150" dirty="0">
                <a:solidFill>
                  <a:srgbClr val="231F20"/>
                </a:solidFill>
                <a:latin typeface="Montserrat"/>
                <a:cs typeface="Montserrat"/>
              </a:rPr>
              <a:t>to</a:t>
            </a:r>
            <a:r>
              <a:rPr sz="1150" spc="-35" dirty="0">
                <a:solidFill>
                  <a:srgbClr val="231F20"/>
                </a:solidFill>
                <a:latin typeface="Montserrat"/>
                <a:cs typeface="Montserrat"/>
              </a:rPr>
              <a:t> </a:t>
            </a:r>
            <a:r>
              <a:rPr sz="1150" dirty="0">
                <a:solidFill>
                  <a:srgbClr val="231F20"/>
                </a:solidFill>
                <a:latin typeface="Montserrat"/>
                <a:cs typeface="Montserrat"/>
              </a:rPr>
              <a:t>feedback</a:t>
            </a:r>
            <a:r>
              <a:rPr sz="1150" spc="-35" dirty="0">
                <a:solidFill>
                  <a:srgbClr val="231F20"/>
                </a:solidFill>
                <a:latin typeface="Montserrat"/>
                <a:cs typeface="Montserrat"/>
              </a:rPr>
              <a:t> </a:t>
            </a:r>
            <a:r>
              <a:rPr sz="1150" dirty="0">
                <a:solidFill>
                  <a:srgbClr val="231F20"/>
                </a:solidFill>
                <a:latin typeface="Montserrat"/>
                <a:cs typeface="Montserrat"/>
              </a:rPr>
              <a:t>through</a:t>
            </a:r>
            <a:r>
              <a:rPr sz="1150" spc="-40" dirty="0">
                <a:solidFill>
                  <a:srgbClr val="231F20"/>
                </a:solidFill>
                <a:latin typeface="Montserrat"/>
                <a:cs typeface="Montserrat"/>
              </a:rPr>
              <a:t> </a:t>
            </a:r>
            <a:r>
              <a:rPr sz="1150" dirty="0">
                <a:solidFill>
                  <a:srgbClr val="231F20"/>
                </a:solidFill>
                <a:latin typeface="Montserrat"/>
                <a:cs typeface="Montserrat"/>
              </a:rPr>
              <a:t>a</a:t>
            </a:r>
            <a:r>
              <a:rPr sz="1150" spc="-35" dirty="0">
                <a:solidFill>
                  <a:srgbClr val="231F20"/>
                </a:solidFill>
                <a:latin typeface="Montserrat"/>
                <a:cs typeface="Montserrat"/>
              </a:rPr>
              <a:t> </a:t>
            </a:r>
            <a:r>
              <a:rPr sz="1150" spc="-10" dirty="0">
                <a:solidFill>
                  <a:srgbClr val="231F20"/>
                </a:solidFill>
                <a:latin typeface="Montserrat"/>
                <a:cs typeface="Montserrat"/>
              </a:rPr>
              <a:t>practical </a:t>
            </a:r>
            <a:r>
              <a:rPr sz="1150" dirty="0">
                <a:solidFill>
                  <a:srgbClr val="231F20"/>
                </a:solidFill>
                <a:latin typeface="Montserrat"/>
                <a:cs typeface="Montserrat"/>
              </a:rPr>
              <a:t>and</a:t>
            </a:r>
            <a:r>
              <a:rPr sz="1150" spc="-10" dirty="0">
                <a:solidFill>
                  <a:srgbClr val="231F20"/>
                </a:solidFill>
                <a:latin typeface="Montserrat"/>
                <a:cs typeface="Montserrat"/>
              </a:rPr>
              <a:t> skills-</a:t>
            </a:r>
            <a:r>
              <a:rPr sz="1150" dirty="0">
                <a:solidFill>
                  <a:srgbClr val="231F20"/>
                </a:solidFill>
                <a:latin typeface="Montserrat"/>
                <a:cs typeface="Montserrat"/>
              </a:rPr>
              <a:t>based</a:t>
            </a:r>
            <a:r>
              <a:rPr sz="1150" spc="-5" dirty="0">
                <a:solidFill>
                  <a:srgbClr val="231F20"/>
                </a:solidFill>
                <a:latin typeface="Montserrat"/>
                <a:cs typeface="Montserrat"/>
              </a:rPr>
              <a:t> </a:t>
            </a:r>
            <a:r>
              <a:rPr sz="1150" dirty="0">
                <a:solidFill>
                  <a:srgbClr val="231F20"/>
                </a:solidFill>
                <a:latin typeface="Montserrat"/>
                <a:cs typeface="Montserrat"/>
              </a:rPr>
              <a:t>approach</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5" dirty="0">
                <a:solidFill>
                  <a:srgbClr val="231F20"/>
                </a:solidFill>
                <a:latin typeface="Montserrat"/>
                <a:cs typeface="Montserrat"/>
              </a:rPr>
              <a:t> </a:t>
            </a:r>
            <a:r>
              <a:rPr sz="1150" dirty="0">
                <a:solidFill>
                  <a:srgbClr val="231F20"/>
                </a:solidFill>
                <a:latin typeface="Montserrat"/>
                <a:cs typeface="Montserrat"/>
              </a:rPr>
              <a:t>learning</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5" dirty="0">
                <a:solidFill>
                  <a:srgbClr val="231F20"/>
                </a:solidFill>
                <a:latin typeface="Montserrat"/>
                <a:cs typeface="Montserrat"/>
              </a:rPr>
              <a:t> </a:t>
            </a:r>
            <a:r>
              <a:rPr sz="1150" dirty="0">
                <a:solidFill>
                  <a:srgbClr val="231F20"/>
                </a:solidFill>
                <a:latin typeface="Montserrat"/>
                <a:cs typeface="Montserrat"/>
              </a:rPr>
              <a:t>assessment.</a:t>
            </a:r>
            <a:r>
              <a:rPr sz="1150" spc="-5" dirty="0">
                <a:solidFill>
                  <a:srgbClr val="231F20"/>
                </a:solidFill>
                <a:latin typeface="Montserrat"/>
                <a:cs typeface="Montserrat"/>
              </a:rPr>
              <a:t> </a:t>
            </a:r>
            <a:r>
              <a:rPr sz="1150" dirty="0">
                <a:solidFill>
                  <a:srgbClr val="231F20"/>
                </a:solidFill>
                <a:latin typeface="Montserrat"/>
                <a:cs typeface="Montserrat"/>
              </a:rPr>
              <a:t>The</a:t>
            </a:r>
            <a:r>
              <a:rPr sz="1150" spc="-5" dirty="0">
                <a:solidFill>
                  <a:srgbClr val="231F20"/>
                </a:solidFill>
                <a:latin typeface="Montserrat"/>
                <a:cs typeface="Montserrat"/>
              </a:rPr>
              <a:t> </a:t>
            </a:r>
            <a:r>
              <a:rPr sz="1150" dirty="0">
                <a:solidFill>
                  <a:srgbClr val="231F20"/>
                </a:solidFill>
                <a:latin typeface="Montserrat"/>
                <a:cs typeface="Montserrat"/>
              </a:rPr>
              <a:t>qualification</a:t>
            </a:r>
            <a:r>
              <a:rPr sz="1150" spc="-10" dirty="0">
                <a:solidFill>
                  <a:srgbClr val="231F20"/>
                </a:solidFill>
                <a:latin typeface="Montserrat"/>
                <a:cs typeface="Montserrat"/>
              </a:rPr>
              <a:t> recognises</a:t>
            </a:r>
            <a:r>
              <a:rPr sz="1150" spc="-5" dirty="0">
                <a:solidFill>
                  <a:srgbClr val="231F20"/>
                </a:solidFill>
                <a:latin typeface="Montserrat"/>
                <a:cs typeface="Montserrat"/>
              </a:rPr>
              <a:t> </a:t>
            </a:r>
            <a:r>
              <a:rPr sz="1150" spc="-25" dirty="0">
                <a:solidFill>
                  <a:srgbClr val="231F20"/>
                </a:solidFill>
                <a:latin typeface="Montserrat"/>
                <a:cs typeface="Montserrat"/>
              </a:rPr>
              <a:t>the</a:t>
            </a:r>
            <a:r>
              <a:rPr sz="1150" spc="500" dirty="0">
                <a:solidFill>
                  <a:srgbClr val="231F20"/>
                </a:solidFill>
                <a:latin typeface="Montserrat"/>
                <a:cs typeface="Montserrat"/>
              </a:rPr>
              <a:t> </a:t>
            </a:r>
            <a:r>
              <a:rPr sz="1150" dirty="0">
                <a:solidFill>
                  <a:srgbClr val="231F20"/>
                </a:solidFill>
                <a:latin typeface="Montserrat"/>
                <a:cs typeface="Montserrat"/>
              </a:rPr>
              <a:t>value</a:t>
            </a:r>
            <a:r>
              <a:rPr sz="1150" spc="-30" dirty="0">
                <a:solidFill>
                  <a:srgbClr val="231F20"/>
                </a:solidFill>
                <a:latin typeface="Montserrat"/>
                <a:cs typeface="Montserrat"/>
              </a:rPr>
              <a:t> </a:t>
            </a:r>
            <a:r>
              <a:rPr sz="1150" dirty="0">
                <a:solidFill>
                  <a:srgbClr val="231F20"/>
                </a:solidFill>
                <a:latin typeface="Montserrat"/>
                <a:cs typeface="Montserrat"/>
              </a:rPr>
              <a:t>of</a:t>
            </a:r>
            <a:r>
              <a:rPr sz="1150" spc="-30" dirty="0">
                <a:solidFill>
                  <a:srgbClr val="231F20"/>
                </a:solidFill>
                <a:latin typeface="Montserrat"/>
                <a:cs typeface="Montserrat"/>
              </a:rPr>
              <a:t> </a:t>
            </a:r>
            <a:r>
              <a:rPr sz="1150" dirty="0">
                <a:solidFill>
                  <a:srgbClr val="231F20"/>
                </a:solidFill>
                <a:latin typeface="Montserrat"/>
                <a:cs typeface="Montserrat"/>
              </a:rPr>
              <a:t>learning</a:t>
            </a:r>
            <a:r>
              <a:rPr sz="1150" spc="-25" dirty="0">
                <a:solidFill>
                  <a:srgbClr val="231F20"/>
                </a:solidFill>
                <a:latin typeface="Montserrat"/>
                <a:cs typeface="Montserrat"/>
              </a:rPr>
              <a:t> </a:t>
            </a:r>
            <a:r>
              <a:rPr sz="1150" dirty="0">
                <a:solidFill>
                  <a:srgbClr val="231F20"/>
                </a:solidFill>
                <a:latin typeface="Montserrat"/>
                <a:cs typeface="Montserrat"/>
              </a:rPr>
              <a:t>skills,</a:t>
            </a:r>
            <a:r>
              <a:rPr sz="1150" spc="-30" dirty="0">
                <a:solidFill>
                  <a:srgbClr val="231F20"/>
                </a:solidFill>
                <a:latin typeface="Montserrat"/>
                <a:cs typeface="Montserrat"/>
              </a:rPr>
              <a:t> </a:t>
            </a:r>
            <a:r>
              <a:rPr sz="1150" spc="-10" dirty="0">
                <a:solidFill>
                  <a:srgbClr val="231F20"/>
                </a:solidFill>
                <a:latin typeface="Montserrat"/>
                <a:cs typeface="Montserrat"/>
              </a:rPr>
              <a:t>knowledge</a:t>
            </a:r>
            <a:r>
              <a:rPr sz="1150" spc="-30" dirty="0">
                <a:solidFill>
                  <a:srgbClr val="231F20"/>
                </a:solidFill>
                <a:latin typeface="Montserrat"/>
                <a:cs typeface="Montserrat"/>
              </a:rPr>
              <a:t> </a:t>
            </a:r>
            <a:r>
              <a:rPr sz="1150" dirty="0">
                <a:solidFill>
                  <a:srgbClr val="231F20"/>
                </a:solidFill>
                <a:latin typeface="Montserrat"/>
                <a:cs typeface="Montserrat"/>
              </a:rPr>
              <a:t>and</a:t>
            </a:r>
            <a:r>
              <a:rPr sz="1150" spc="-25" dirty="0">
                <a:solidFill>
                  <a:srgbClr val="231F20"/>
                </a:solidFill>
                <a:latin typeface="Montserrat"/>
                <a:cs typeface="Montserrat"/>
              </a:rPr>
              <a:t> </a:t>
            </a:r>
            <a:r>
              <a:rPr sz="1150" spc="-10" dirty="0">
                <a:solidFill>
                  <a:srgbClr val="231F20"/>
                </a:solidFill>
                <a:latin typeface="Montserrat"/>
                <a:cs typeface="Montserrat"/>
              </a:rPr>
              <a:t>vocational</a:t>
            </a:r>
            <a:r>
              <a:rPr sz="1150" spc="-30" dirty="0">
                <a:solidFill>
                  <a:srgbClr val="231F20"/>
                </a:solidFill>
                <a:latin typeface="Montserrat"/>
                <a:cs typeface="Montserrat"/>
              </a:rPr>
              <a:t> </a:t>
            </a:r>
            <a:r>
              <a:rPr sz="1150" dirty="0">
                <a:solidFill>
                  <a:srgbClr val="231F20"/>
                </a:solidFill>
                <a:latin typeface="Montserrat"/>
                <a:cs typeface="Montserrat"/>
              </a:rPr>
              <a:t>attributes</a:t>
            </a:r>
            <a:r>
              <a:rPr sz="1150" spc="-25"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complement</a:t>
            </a:r>
            <a:r>
              <a:rPr sz="1150" spc="-30" dirty="0">
                <a:solidFill>
                  <a:srgbClr val="231F20"/>
                </a:solidFill>
                <a:latin typeface="Montserrat"/>
                <a:cs typeface="Montserrat"/>
              </a:rPr>
              <a:t> </a:t>
            </a:r>
            <a:r>
              <a:rPr sz="1150" dirty="0">
                <a:solidFill>
                  <a:srgbClr val="231F20"/>
                </a:solidFill>
                <a:latin typeface="Montserrat"/>
                <a:cs typeface="Montserrat"/>
              </a:rPr>
              <a:t>GCSEs.</a:t>
            </a:r>
            <a:r>
              <a:rPr sz="1150" spc="-25" dirty="0">
                <a:solidFill>
                  <a:srgbClr val="231F20"/>
                </a:solidFill>
                <a:latin typeface="Montserrat"/>
                <a:cs typeface="Montserrat"/>
              </a:rPr>
              <a:t> The </a:t>
            </a:r>
            <a:r>
              <a:rPr sz="1150" dirty="0">
                <a:solidFill>
                  <a:srgbClr val="231F20"/>
                </a:solidFill>
                <a:latin typeface="Montserrat"/>
                <a:cs typeface="Montserrat"/>
              </a:rPr>
              <a:t>qualification</a:t>
            </a:r>
            <a:r>
              <a:rPr sz="1150" spc="-15" dirty="0">
                <a:solidFill>
                  <a:srgbClr val="231F20"/>
                </a:solidFill>
                <a:latin typeface="Montserrat"/>
                <a:cs typeface="Montserrat"/>
              </a:rPr>
              <a:t> </a:t>
            </a:r>
            <a:r>
              <a:rPr sz="1150" dirty="0">
                <a:solidFill>
                  <a:srgbClr val="231F20"/>
                </a:solidFill>
                <a:latin typeface="Montserrat"/>
                <a:cs typeface="Montserrat"/>
              </a:rPr>
              <a:t>will</a:t>
            </a:r>
            <a:r>
              <a:rPr sz="1150" spc="-15" dirty="0">
                <a:solidFill>
                  <a:srgbClr val="231F20"/>
                </a:solidFill>
                <a:latin typeface="Montserrat"/>
                <a:cs typeface="Montserrat"/>
              </a:rPr>
              <a:t> </a:t>
            </a:r>
            <a:r>
              <a:rPr sz="1150" dirty="0">
                <a:solidFill>
                  <a:srgbClr val="231F20"/>
                </a:solidFill>
                <a:latin typeface="Montserrat"/>
                <a:cs typeface="Montserrat"/>
              </a:rPr>
              <a:t>broaden</a:t>
            </a:r>
            <a:r>
              <a:rPr sz="1150" spc="-15" dirty="0">
                <a:solidFill>
                  <a:srgbClr val="231F20"/>
                </a:solidFill>
                <a:latin typeface="Montserrat"/>
                <a:cs typeface="Montserrat"/>
              </a:rPr>
              <a:t> </a:t>
            </a:r>
            <a:r>
              <a:rPr sz="1150" dirty="0">
                <a:solidFill>
                  <a:srgbClr val="231F20"/>
                </a:solidFill>
                <a:latin typeface="Montserrat"/>
                <a:cs typeface="Montserrat"/>
              </a:rPr>
              <a:t>learners’</a:t>
            </a:r>
            <a:r>
              <a:rPr sz="1150" spc="-15" dirty="0">
                <a:solidFill>
                  <a:srgbClr val="231F20"/>
                </a:solidFill>
                <a:latin typeface="Montserrat"/>
                <a:cs typeface="Montserrat"/>
              </a:rPr>
              <a:t> </a:t>
            </a:r>
            <a:r>
              <a:rPr sz="1150" spc="-10" dirty="0">
                <a:solidFill>
                  <a:srgbClr val="231F20"/>
                </a:solidFill>
                <a:latin typeface="Montserrat"/>
                <a:cs typeface="Montserrat"/>
              </a:rPr>
              <a:t>experience</a:t>
            </a:r>
            <a:r>
              <a:rPr sz="1150" spc="-15"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understanding</a:t>
            </a:r>
            <a:r>
              <a:rPr sz="1150" spc="-15" dirty="0">
                <a:solidFill>
                  <a:srgbClr val="231F20"/>
                </a:solidFill>
                <a:latin typeface="Montserrat"/>
                <a:cs typeface="Montserrat"/>
              </a:rPr>
              <a:t> </a:t>
            </a:r>
            <a:r>
              <a:rPr sz="1150" dirty="0">
                <a:solidFill>
                  <a:srgbClr val="231F20"/>
                </a:solidFill>
                <a:latin typeface="Montserrat"/>
                <a:cs typeface="Montserrat"/>
              </a:rPr>
              <a:t>of</a:t>
            </a:r>
            <a:r>
              <a:rPr sz="1150" spc="-15" dirty="0">
                <a:solidFill>
                  <a:srgbClr val="231F20"/>
                </a:solidFill>
                <a:latin typeface="Montserrat"/>
                <a:cs typeface="Montserrat"/>
              </a:rPr>
              <a:t> </a:t>
            </a:r>
            <a:r>
              <a:rPr sz="1150" dirty="0">
                <a:solidFill>
                  <a:srgbClr val="231F20"/>
                </a:solidFill>
                <a:latin typeface="Montserrat"/>
                <a:cs typeface="Montserrat"/>
              </a:rPr>
              <a:t>the</a:t>
            </a:r>
            <a:r>
              <a:rPr sz="1150" spc="-15" dirty="0">
                <a:solidFill>
                  <a:srgbClr val="231F20"/>
                </a:solidFill>
                <a:latin typeface="Montserrat"/>
                <a:cs typeface="Montserrat"/>
              </a:rPr>
              <a:t> </a:t>
            </a:r>
            <a:r>
              <a:rPr sz="1150" dirty="0">
                <a:solidFill>
                  <a:srgbClr val="231F20"/>
                </a:solidFill>
                <a:latin typeface="Montserrat"/>
                <a:cs typeface="Montserrat"/>
              </a:rPr>
              <a:t>varied</a:t>
            </a:r>
            <a:r>
              <a:rPr sz="1150" spc="-15" dirty="0">
                <a:solidFill>
                  <a:srgbClr val="231F20"/>
                </a:solidFill>
                <a:latin typeface="Montserrat"/>
                <a:cs typeface="Montserrat"/>
              </a:rPr>
              <a:t> </a:t>
            </a:r>
            <a:r>
              <a:rPr sz="1150" spc="-10" dirty="0">
                <a:solidFill>
                  <a:srgbClr val="231F20"/>
                </a:solidFill>
                <a:latin typeface="Montserrat"/>
                <a:cs typeface="Montserrat"/>
              </a:rPr>
              <a:t>progression </a:t>
            </a:r>
            <a:r>
              <a:rPr sz="1150" dirty="0">
                <a:solidFill>
                  <a:srgbClr val="231F20"/>
                </a:solidFill>
                <a:latin typeface="Montserrat"/>
                <a:cs typeface="Montserrat"/>
              </a:rPr>
              <a:t>options</a:t>
            </a:r>
            <a:r>
              <a:rPr sz="1150" spc="-10" dirty="0">
                <a:solidFill>
                  <a:srgbClr val="231F20"/>
                </a:solidFill>
                <a:latin typeface="Montserrat"/>
                <a:cs typeface="Montserrat"/>
              </a:rPr>
              <a:t> available</a:t>
            </a:r>
            <a:r>
              <a:rPr sz="1150" spc="-5" dirty="0">
                <a:solidFill>
                  <a:srgbClr val="231F20"/>
                </a:solidFill>
                <a:latin typeface="Montserrat"/>
                <a:cs typeface="Montserrat"/>
              </a:rPr>
              <a:t> </a:t>
            </a:r>
            <a:r>
              <a:rPr sz="1150" dirty="0">
                <a:solidFill>
                  <a:srgbClr val="231F20"/>
                </a:solidFill>
                <a:latin typeface="Montserrat"/>
                <a:cs typeface="Montserrat"/>
              </a:rPr>
              <a:t>to</a:t>
            </a:r>
            <a:r>
              <a:rPr sz="1150" spc="-10" dirty="0">
                <a:solidFill>
                  <a:srgbClr val="231F20"/>
                </a:solidFill>
                <a:latin typeface="Montserrat"/>
                <a:cs typeface="Montserrat"/>
              </a:rPr>
              <a:t> them.</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spc="-10" dirty="0">
                <a:solidFill>
                  <a:srgbClr val="231F20"/>
                </a:solidFill>
                <a:latin typeface="Montserrat"/>
                <a:cs typeface="Montserrat"/>
              </a:rPr>
              <a:t>Assessment(s)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Controlled</a:t>
            </a:r>
            <a:r>
              <a:rPr sz="1150" spc="-45" dirty="0">
                <a:solidFill>
                  <a:srgbClr val="231F20"/>
                </a:solidFill>
                <a:latin typeface="Montserrat"/>
                <a:cs typeface="Montserrat"/>
              </a:rPr>
              <a:t> </a:t>
            </a:r>
            <a:r>
              <a:rPr sz="1150" dirty="0">
                <a:solidFill>
                  <a:srgbClr val="231F20"/>
                </a:solidFill>
                <a:latin typeface="Montserrat"/>
                <a:cs typeface="Montserrat"/>
              </a:rPr>
              <a:t>assessment</a:t>
            </a:r>
            <a:r>
              <a:rPr sz="1150" spc="-40" dirty="0">
                <a:solidFill>
                  <a:srgbClr val="231F20"/>
                </a:solidFill>
                <a:latin typeface="Montserrat"/>
                <a:cs typeface="Montserrat"/>
              </a:rPr>
              <a:t> </a:t>
            </a:r>
            <a:r>
              <a:rPr sz="1150" dirty="0">
                <a:solidFill>
                  <a:srgbClr val="231F20"/>
                </a:solidFill>
                <a:latin typeface="Montserrat"/>
                <a:cs typeface="Montserrat"/>
              </a:rPr>
              <a:t>and</a:t>
            </a:r>
            <a:r>
              <a:rPr sz="1150" spc="-40" dirty="0">
                <a:solidFill>
                  <a:srgbClr val="231F20"/>
                </a:solidFill>
                <a:latin typeface="Montserrat"/>
                <a:cs typeface="Montserrat"/>
              </a:rPr>
              <a:t> </a:t>
            </a:r>
            <a:r>
              <a:rPr sz="1150" spc="-10" dirty="0">
                <a:solidFill>
                  <a:srgbClr val="231F20"/>
                </a:solidFill>
                <a:latin typeface="Montserrat"/>
                <a:cs typeface="Montserrat"/>
              </a:rPr>
              <a:t>coursework</a:t>
            </a:r>
            <a:endParaRPr sz="1150">
              <a:latin typeface="Montserrat"/>
              <a:cs typeface="Montserrat"/>
            </a:endParaRPr>
          </a:p>
          <a:p>
            <a:pPr>
              <a:lnSpc>
                <a:spcPct val="100000"/>
              </a:lnSpc>
              <a:spcBef>
                <a:spcPts val="220"/>
              </a:spcBef>
            </a:pPr>
            <a:endParaRPr sz="1150">
              <a:latin typeface="Montserrat"/>
              <a:cs typeface="Montserrat"/>
            </a:endParaRPr>
          </a:p>
          <a:p>
            <a:pPr marL="12700">
              <a:lnSpc>
                <a:spcPct val="100000"/>
              </a:lnSpc>
            </a:pPr>
            <a:r>
              <a:rPr sz="1150" b="1" dirty="0">
                <a:solidFill>
                  <a:srgbClr val="231F20"/>
                </a:solidFill>
                <a:latin typeface="Montserrat"/>
                <a:cs typeface="Montserrat"/>
              </a:rPr>
              <a:t>Next</a:t>
            </a:r>
            <a:r>
              <a:rPr sz="1150" b="1" spc="-35" dirty="0">
                <a:solidFill>
                  <a:srgbClr val="231F20"/>
                </a:solidFill>
                <a:latin typeface="Montserrat"/>
                <a:cs typeface="Montserrat"/>
              </a:rPr>
              <a:t> </a:t>
            </a:r>
            <a:r>
              <a:rPr sz="1150" b="1" spc="-10" dirty="0">
                <a:solidFill>
                  <a:srgbClr val="231F20"/>
                </a:solidFill>
                <a:latin typeface="Montserrat"/>
                <a:cs typeface="Montserrat"/>
              </a:rPr>
              <a:t>steps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6th</a:t>
            </a:r>
            <a:r>
              <a:rPr sz="1150" spc="-15" dirty="0">
                <a:solidFill>
                  <a:srgbClr val="231F20"/>
                </a:solidFill>
                <a:latin typeface="Montserrat"/>
                <a:cs typeface="Montserrat"/>
              </a:rPr>
              <a:t> </a:t>
            </a:r>
            <a:r>
              <a:rPr sz="1150" dirty="0">
                <a:solidFill>
                  <a:srgbClr val="231F20"/>
                </a:solidFill>
                <a:latin typeface="Montserrat"/>
                <a:cs typeface="Montserrat"/>
              </a:rPr>
              <a:t>Form</a:t>
            </a:r>
            <a:r>
              <a:rPr sz="1150" spc="-15" dirty="0">
                <a:solidFill>
                  <a:srgbClr val="231F20"/>
                </a:solidFill>
                <a:latin typeface="Montserrat"/>
                <a:cs typeface="Montserrat"/>
              </a:rPr>
              <a:t> </a:t>
            </a:r>
            <a:r>
              <a:rPr sz="1150" spc="-10" dirty="0">
                <a:solidFill>
                  <a:srgbClr val="231F20"/>
                </a:solidFill>
                <a:latin typeface="Montserrat"/>
                <a:cs typeface="Montserrat"/>
              </a:rPr>
              <a:t>Performing</a:t>
            </a:r>
            <a:r>
              <a:rPr sz="1150" spc="-15" dirty="0">
                <a:solidFill>
                  <a:srgbClr val="231F20"/>
                </a:solidFill>
                <a:latin typeface="Montserrat"/>
                <a:cs typeface="Montserrat"/>
              </a:rPr>
              <a:t> </a:t>
            </a:r>
            <a:r>
              <a:rPr sz="1150" dirty="0">
                <a:solidFill>
                  <a:srgbClr val="231F20"/>
                </a:solidFill>
                <a:latin typeface="Montserrat"/>
                <a:cs typeface="Montserrat"/>
              </a:rPr>
              <a:t>Arts</a:t>
            </a:r>
            <a:r>
              <a:rPr sz="1150" spc="-10" dirty="0">
                <a:solidFill>
                  <a:srgbClr val="231F20"/>
                </a:solidFill>
                <a:latin typeface="Montserrat"/>
                <a:cs typeface="Montserrat"/>
              </a:rPr>
              <a:t> </a:t>
            </a:r>
            <a:r>
              <a:rPr sz="1150" dirty="0">
                <a:solidFill>
                  <a:srgbClr val="231F20"/>
                </a:solidFill>
                <a:latin typeface="Montserrat"/>
                <a:cs typeface="Montserrat"/>
              </a:rPr>
              <a:t>and</a:t>
            </a:r>
            <a:r>
              <a:rPr sz="1150" spc="-15" dirty="0">
                <a:solidFill>
                  <a:srgbClr val="231F20"/>
                </a:solidFill>
                <a:latin typeface="Montserrat"/>
                <a:cs typeface="Montserrat"/>
              </a:rPr>
              <a:t> </a:t>
            </a:r>
            <a:r>
              <a:rPr sz="1150" dirty="0">
                <a:solidFill>
                  <a:srgbClr val="231F20"/>
                </a:solidFill>
                <a:latin typeface="Montserrat"/>
                <a:cs typeface="Montserrat"/>
              </a:rPr>
              <a:t>Music</a:t>
            </a:r>
            <a:r>
              <a:rPr sz="1150" spc="-15" dirty="0">
                <a:solidFill>
                  <a:srgbClr val="231F20"/>
                </a:solidFill>
                <a:latin typeface="Montserrat"/>
                <a:cs typeface="Montserrat"/>
              </a:rPr>
              <a:t> </a:t>
            </a:r>
            <a:r>
              <a:rPr sz="1150" spc="-10" dirty="0">
                <a:solidFill>
                  <a:srgbClr val="231F20"/>
                </a:solidFill>
                <a:latin typeface="Montserrat"/>
                <a:cs typeface="Montserrat"/>
              </a:rPr>
              <a:t>Courses</a:t>
            </a:r>
            <a:endParaRPr sz="1150">
              <a:latin typeface="Montserrat"/>
              <a:cs typeface="Montserrat"/>
            </a:endParaRPr>
          </a:p>
          <a:p>
            <a:pPr>
              <a:lnSpc>
                <a:spcPct val="100000"/>
              </a:lnSpc>
              <a:spcBef>
                <a:spcPts val="215"/>
              </a:spcBef>
            </a:pPr>
            <a:endParaRPr sz="1150">
              <a:latin typeface="Montserrat"/>
              <a:cs typeface="Montserrat"/>
            </a:endParaRPr>
          </a:p>
          <a:p>
            <a:pPr marL="12700">
              <a:lnSpc>
                <a:spcPct val="100000"/>
              </a:lnSpc>
            </a:pPr>
            <a:r>
              <a:rPr sz="1150" b="1" dirty="0">
                <a:solidFill>
                  <a:srgbClr val="231F20"/>
                </a:solidFill>
                <a:latin typeface="Montserrat"/>
                <a:cs typeface="Montserrat"/>
              </a:rPr>
              <a:t>Future</a:t>
            </a:r>
            <a:r>
              <a:rPr sz="1150" b="1" spc="-45" dirty="0">
                <a:solidFill>
                  <a:srgbClr val="231F20"/>
                </a:solidFill>
                <a:latin typeface="Montserrat"/>
                <a:cs typeface="Montserrat"/>
              </a:rPr>
              <a:t> </a:t>
            </a:r>
            <a:r>
              <a:rPr sz="1150" b="1" spc="-10" dirty="0">
                <a:solidFill>
                  <a:srgbClr val="231F20"/>
                </a:solidFill>
                <a:latin typeface="Montserrat"/>
                <a:cs typeface="Montserrat"/>
              </a:rPr>
              <a:t>pathways</a:t>
            </a:r>
            <a:endParaRPr sz="1150">
              <a:latin typeface="Montserrat"/>
              <a:cs typeface="Montserrat"/>
            </a:endParaRPr>
          </a:p>
          <a:p>
            <a:pPr marL="12700">
              <a:lnSpc>
                <a:spcPct val="100000"/>
              </a:lnSpc>
              <a:spcBef>
                <a:spcPts val="120"/>
              </a:spcBef>
            </a:pPr>
            <a:r>
              <a:rPr sz="1150" dirty="0">
                <a:solidFill>
                  <a:srgbClr val="231F20"/>
                </a:solidFill>
                <a:latin typeface="Montserrat"/>
                <a:cs typeface="Montserrat"/>
              </a:rPr>
              <a:t>Jobs</a:t>
            </a:r>
            <a:r>
              <a:rPr sz="1150" spc="-35" dirty="0">
                <a:solidFill>
                  <a:srgbClr val="231F20"/>
                </a:solidFill>
                <a:latin typeface="Montserrat"/>
                <a:cs typeface="Montserrat"/>
              </a:rPr>
              <a:t> </a:t>
            </a:r>
            <a:r>
              <a:rPr sz="1150" dirty="0">
                <a:solidFill>
                  <a:srgbClr val="231F20"/>
                </a:solidFill>
                <a:latin typeface="Montserrat"/>
                <a:cs typeface="Montserrat"/>
              </a:rPr>
              <a:t>directly</a:t>
            </a:r>
            <a:r>
              <a:rPr sz="1150" spc="-30" dirty="0">
                <a:solidFill>
                  <a:srgbClr val="231F20"/>
                </a:solidFill>
                <a:latin typeface="Montserrat"/>
                <a:cs typeface="Montserrat"/>
              </a:rPr>
              <a:t> </a:t>
            </a:r>
            <a:r>
              <a:rPr sz="1150" spc="-10" dirty="0">
                <a:solidFill>
                  <a:srgbClr val="231F20"/>
                </a:solidFill>
                <a:latin typeface="Montserrat"/>
                <a:cs typeface="Montserrat"/>
              </a:rPr>
              <a:t>related</a:t>
            </a:r>
            <a:r>
              <a:rPr sz="1150" spc="-30" dirty="0">
                <a:solidFill>
                  <a:srgbClr val="231F20"/>
                </a:solidFill>
                <a:latin typeface="Montserrat"/>
                <a:cs typeface="Montserrat"/>
              </a:rPr>
              <a:t> </a:t>
            </a:r>
            <a:r>
              <a:rPr sz="1150" dirty="0">
                <a:solidFill>
                  <a:srgbClr val="231F20"/>
                </a:solidFill>
                <a:latin typeface="Montserrat"/>
                <a:cs typeface="Montserrat"/>
              </a:rPr>
              <a:t>to</a:t>
            </a:r>
            <a:r>
              <a:rPr sz="1150" spc="-30" dirty="0">
                <a:solidFill>
                  <a:srgbClr val="231F20"/>
                </a:solidFill>
                <a:latin typeface="Montserrat"/>
                <a:cs typeface="Montserrat"/>
              </a:rPr>
              <a:t> </a:t>
            </a:r>
            <a:r>
              <a:rPr sz="1150" dirty="0">
                <a:solidFill>
                  <a:srgbClr val="231F20"/>
                </a:solidFill>
                <a:latin typeface="Montserrat"/>
                <a:cs typeface="Montserrat"/>
              </a:rPr>
              <a:t>your</a:t>
            </a:r>
            <a:r>
              <a:rPr sz="1150" spc="-30" dirty="0">
                <a:solidFill>
                  <a:srgbClr val="231F20"/>
                </a:solidFill>
                <a:latin typeface="Montserrat"/>
                <a:cs typeface="Montserrat"/>
              </a:rPr>
              <a:t> </a:t>
            </a:r>
            <a:r>
              <a:rPr sz="1150" dirty="0">
                <a:solidFill>
                  <a:srgbClr val="231F20"/>
                </a:solidFill>
                <a:latin typeface="Montserrat"/>
                <a:cs typeface="Montserrat"/>
              </a:rPr>
              <a:t>course</a:t>
            </a:r>
            <a:r>
              <a:rPr sz="1150" spc="-35" dirty="0">
                <a:solidFill>
                  <a:srgbClr val="231F20"/>
                </a:solidFill>
                <a:latin typeface="Montserrat"/>
                <a:cs typeface="Montserrat"/>
              </a:rPr>
              <a:t> </a:t>
            </a:r>
            <a:r>
              <a:rPr sz="1150" spc="-10" dirty="0">
                <a:solidFill>
                  <a:srgbClr val="231F20"/>
                </a:solidFill>
                <a:latin typeface="Montserrat"/>
                <a:cs typeface="Montserrat"/>
              </a:rPr>
              <a:t>include:</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Actor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Broadcast</a:t>
            </a:r>
            <a:r>
              <a:rPr sz="1150" spc="-30" dirty="0">
                <a:solidFill>
                  <a:srgbClr val="231F20"/>
                </a:solidFill>
                <a:latin typeface="Montserrat"/>
                <a:cs typeface="Montserrat"/>
              </a:rPr>
              <a:t> </a:t>
            </a:r>
            <a:r>
              <a:rPr sz="1150" spc="-10" dirty="0">
                <a:solidFill>
                  <a:srgbClr val="231F20"/>
                </a:solidFill>
                <a:latin typeface="Montserrat"/>
                <a:cs typeface="Montserrat"/>
              </a:rPr>
              <a:t>presenter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Community</a:t>
            </a:r>
            <a:r>
              <a:rPr sz="1150" spc="-5" dirty="0">
                <a:solidFill>
                  <a:srgbClr val="231F20"/>
                </a:solidFill>
                <a:latin typeface="Montserrat"/>
                <a:cs typeface="Montserrat"/>
              </a:rPr>
              <a:t> </a:t>
            </a:r>
            <a:r>
              <a:rPr sz="1150" dirty="0">
                <a:solidFill>
                  <a:srgbClr val="231F20"/>
                </a:solidFill>
                <a:latin typeface="Montserrat"/>
                <a:cs typeface="Montserrat"/>
              </a:rPr>
              <a:t>arts </a:t>
            </a:r>
            <a:r>
              <a:rPr sz="1150" spc="-10" dirty="0">
                <a:solidFill>
                  <a:srgbClr val="231F20"/>
                </a:solidFill>
                <a:latin typeface="Montserrat"/>
                <a:cs typeface="Montserrat"/>
              </a:rPr>
              <a:t>worker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Choreographer</a:t>
            </a:r>
            <a:endParaRPr sz="1150">
              <a:latin typeface="Montserrat"/>
              <a:cs typeface="Montserrat"/>
            </a:endParaRPr>
          </a:p>
          <a:p>
            <a:pPr marL="240665" indent="-227965">
              <a:lnSpc>
                <a:spcPct val="100000"/>
              </a:lnSpc>
              <a:spcBef>
                <a:spcPts val="120"/>
              </a:spcBef>
              <a:buChar char="•"/>
              <a:tabLst>
                <a:tab pos="240665" algn="l"/>
              </a:tabLst>
            </a:pPr>
            <a:r>
              <a:rPr sz="1150" spc="-10" dirty="0">
                <a:solidFill>
                  <a:srgbClr val="231F20"/>
                </a:solidFill>
                <a:latin typeface="Montserrat"/>
                <a:cs typeface="Montserrat"/>
              </a:rPr>
              <a:t>Dancer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Drama</a:t>
            </a:r>
            <a:r>
              <a:rPr sz="1150" spc="-30"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producer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Music</a:t>
            </a:r>
            <a:r>
              <a:rPr sz="1150" spc="-35" dirty="0">
                <a:solidFill>
                  <a:srgbClr val="231F20"/>
                </a:solidFill>
                <a:latin typeface="Montserrat"/>
                <a:cs typeface="Montserrat"/>
              </a:rPr>
              <a:t> </a:t>
            </a:r>
            <a:r>
              <a:rPr sz="1150" spc="-10" dirty="0">
                <a:solidFill>
                  <a:srgbClr val="231F20"/>
                </a:solidFill>
                <a:latin typeface="Montserrat"/>
                <a:cs typeface="Montserrat"/>
              </a:rPr>
              <a:t>therapist</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50" dirty="0">
                <a:solidFill>
                  <a:srgbClr val="231F20"/>
                </a:solidFill>
                <a:latin typeface="Montserrat"/>
                <a:cs typeface="Montserrat"/>
              </a:rPr>
              <a:t> </a:t>
            </a:r>
            <a:r>
              <a:rPr sz="1150" spc="-10" dirty="0">
                <a:solidFill>
                  <a:srgbClr val="231F20"/>
                </a:solidFill>
                <a:latin typeface="Montserrat"/>
                <a:cs typeface="Montserrat"/>
              </a:rPr>
              <a:t>director</a:t>
            </a:r>
            <a:endParaRPr sz="1150">
              <a:latin typeface="Montserrat"/>
              <a:cs typeface="Montserrat"/>
            </a:endParaRPr>
          </a:p>
          <a:p>
            <a:pPr marL="240665" indent="-227965">
              <a:lnSpc>
                <a:spcPct val="100000"/>
              </a:lnSpc>
              <a:spcBef>
                <a:spcPts val="120"/>
              </a:spcBef>
              <a:buChar char="•"/>
              <a:tabLst>
                <a:tab pos="240665" algn="l"/>
              </a:tabLst>
            </a:pPr>
            <a:r>
              <a:rPr sz="1150" dirty="0">
                <a:solidFill>
                  <a:srgbClr val="231F20"/>
                </a:solidFill>
                <a:latin typeface="Montserrat"/>
                <a:cs typeface="Montserrat"/>
              </a:rPr>
              <a:t>Theatre</a:t>
            </a:r>
            <a:r>
              <a:rPr sz="1150" spc="-35" dirty="0">
                <a:solidFill>
                  <a:srgbClr val="231F20"/>
                </a:solidFill>
                <a:latin typeface="Montserrat"/>
                <a:cs typeface="Montserrat"/>
              </a:rPr>
              <a:t> </a:t>
            </a:r>
            <a:r>
              <a:rPr sz="1150" dirty="0">
                <a:solidFill>
                  <a:srgbClr val="231F20"/>
                </a:solidFill>
                <a:latin typeface="Montserrat"/>
                <a:cs typeface="Montserrat"/>
              </a:rPr>
              <a:t>stage</a:t>
            </a:r>
            <a:r>
              <a:rPr sz="1150" spc="-30" dirty="0">
                <a:solidFill>
                  <a:srgbClr val="231F20"/>
                </a:solidFill>
                <a:latin typeface="Montserrat"/>
                <a:cs typeface="Montserrat"/>
              </a:rPr>
              <a:t> </a:t>
            </a:r>
            <a:r>
              <a:rPr sz="1150" spc="-10" dirty="0">
                <a:solidFill>
                  <a:srgbClr val="231F20"/>
                </a:solidFill>
                <a:latin typeface="Montserrat"/>
                <a:cs typeface="Montserrat"/>
              </a:rPr>
              <a:t>manager</a:t>
            </a:r>
            <a:endParaRPr sz="1150">
              <a:latin typeface="Montserrat"/>
              <a:cs typeface="Montserra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3579" y="780777"/>
            <a:ext cx="470534" cy="208279"/>
          </a:xfrm>
          <a:prstGeom prst="rect">
            <a:avLst/>
          </a:prstGeom>
        </p:spPr>
        <p:txBody>
          <a:bodyPr vert="horz" wrap="square" lIns="0" tIns="12700" rIns="0" bIns="0" rtlCol="0">
            <a:spAutoFit/>
          </a:bodyPr>
          <a:lstStyle/>
          <a:p>
            <a:pPr marL="12700">
              <a:lnSpc>
                <a:spcPct val="100000"/>
              </a:lnSpc>
              <a:spcBef>
                <a:spcPts val="100"/>
              </a:spcBef>
            </a:pPr>
            <a:r>
              <a:rPr sz="1200" spc="-10" dirty="0">
                <a:solidFill>
                  <a:srgbClr val="231F20"/>
                </a:solidFill>
                <a:latin typeface="Montserrat"/>
                <a:cs typeface="Montserrat"/>
              </a:rPr>
              <a:t>Notes</a:t>
            </a:r>
            <a:endParaRPr sz="1200">
              <a:latin typeface="Montserrat"/>
              <a:cs typeface="Montserrat"/>
            </a:endParaRPr>
          </a:p>
        </p:txBody>
      </p:sp>
      <p:sp>
        <p:nvSpPr>
          <p:cNvPr id="3" name="object 3"/>
          <p:cNvSpPr/>
          <p:nvPr/>
        </p:nvSpPr>
        <p:spPr>
          <a:xfrm>
            <a:off x="359994" y="792010"/>
            <a:ext cx="6769734" cy="9286240"/>
          </a:xfrm>
          <a:custGeom>
            <a:avLst/>
            <a:gdLst/>
            <a:ahLst/>
            <a:cxnLst/>
            <a:rect l="l" t="t" r="r" b="b"/>
            <a:pathLst>
              <a:path w="6769734" h="9286240">
                <a:moveTo>
                  <a:pt x="0" y="9286227"/>
                </a:moveTo>
                <a:lnTo>
                  <a:pt x="6769557" y="9286227"/>
                </a:lnTo>
                <a:lnTo>
                  <a:pt x="6769557" y="0"/>
                </a:lnTo>
                <a:lnTo>
                  <a:pt x="0" y="0"/>
                </a:lnTo>
                <a:lnTo>
                  <a:pt x="0" y="9286227"/>
                </a:lnTo>
                <a:close/>
              </a:path>
            </a:pathLst>
          </a:custGeom>
          <a:ln w="12700">
            <a:solidFill>
              <a:srgbClr val="25408F"/>
            </a:solidFill>
          </a:ln>
        </p:spPr>
        <p:txBody>
          <a:bodyPr wrap="square" lIns="0" tIns="0" rIns="0" bIns="0" rtlCol="0"/>
          <a:lstStyle/>
          <a:p>
            <a:endParaRP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180009"/>
            <a:ext cx="7547609" cy="467995"/>
            <a:chOff x="0" y="180009"/>
            <a:chExt cx="7547609" cy="467995"/>
          </a:xfrm>
        </p:grpSpPr>
        <p:sp>
          <p:nvSpPr>
            <p:cNvPr id="3" name="object 3"/>
            <p:cNvSpPr/>
            <p:nvPr/>
          </p:nvSpPr>
          <p:spPr>
            <a:xfrm>
              <a:off x="4476000" y="180009"/>
              <a:ext cx="3071495" cy="467995"/>
            </a:xfrm>
            <a:custGeom>
              <a:avLst/>
              <a:gdLst/>
              <a:ahLst/>
              <a:cxnLst/>
              <a:rect l="l" t="t" r="r" b="b"/>
              <a:pathLst>
                <a:path w="3071495" h="467995">
                  <a:moveTo>
                    <a:pt x="0" y="467995"/>
                  </a:moveTo>
                  <a:lnTo>
                    <a:pt x="3071291" y="467995"/>
                  </a:lnTo>
                  <a:lnTo>
                    <a:pt x="3071291" y="0"/>
                  </a:lnTo>
                  <a:lnTo>
                    <a:pt x="0" y="0"/>
                  </a:lnTo>
                  <a:lnTo>
                    <a:pt x="0" y="467995"/>
                  </a:lnTo>
                  <a:close/>
                </a:path>
              </a:pathLst>
            </a:custGeom>
            <a:solidFill>
              <a:srgbClr val="25408F"/>
            </a:solidFill>
          </p:spPr>
          <p:txBody>
            <a:bodyPr wrap="square" lIns="0" tIns="0" rIns="0" bIns="0" rtlCol="0"/>
            <a:lstStyle/>
            <a:p>
              <a:endParaRPr/>
            </a:p>
          </p:txBody>
        </p:sp>
        <p:pic>
          <p:nvPicPr>
            <p:cNvPr id="4" name="object 4"/>
            <p:cNvPicPr/>
            <p:nvPr/>
          </p:nvPicPr>
          <p:blipFill>
            <a:blip r:embed="rId2" cstate="print"/>
            <a:stretch>
              <a:fillRect/>
            </a:stretch>
          </p:blipFill>
          <p:spPr>
            <a:xfrm>
              <a:off x="0" y="180009"/>
              <a:ext cx="4476000" cy="467995"/>
            </a:xfrm>
            <a:prstGeom prst="rect">
              <a:avLst/>
            </a:prstGeom>
          </p:spPr>
        </p:pic>
      </p:grpSp>
      <p:sp>
        <p:nvSpPr>
          <p:cNvPr id="5" name="object 5"/>
          <p:cNvSpPr txBox="1">
            <a:spLocks noGrp="1"/>
          </p:cNvSpPr>
          <p:nvPr>
            <p:ph type="title"/>
          </p:nvPr>
        </p:nvSpPr>
        <p:spPr>
          <a:prstGeom prst="rect">
            <a:avLst/>
          </a:prstGeom>
        </p:spPr>
        <p:txBody>
          <a:bodyPr vert="horz" wrap="square" lIns="0" tIns="12700" rIns="0" bIns="0" rtlCol="0">
            <a:spAutoFit/>
          </a:bodyPr>
          <a:lstStyle/>
          <a:p>
            <a:pPr marL="433705">
              <a:lnSpc>
                <a:spcPct val="100000"/>
              </a:lnSpc>
              <a:spcBef>
                <a:spcPts val="100"/>
              </a:spcBef>
              <a:tabLst>
                <a:tab pos="3716654" algn="l"/>
              </a:tabLst>
            </a:pPr>
            <a:r>
              <a:rPr dirty="0">
                <a:solidFill>
                  <a:srgbClr val="25408F"/>
                </a:solidFill>
              </a:rPr>
              <a:t>Red</a:t>
            </a:r>
            <a:r>
              <a:rPr spc="-50" dirty="0">
                <a:solidFill>
                  <a:srgbClr val="25408F"/>
                </a:solidFill>
              </a:rPr>
              <a:t> </a:t>
            </a:r>
            <a:r>
              <a:rPr spc="-10" dirty="0">
                <a:solidFill>
                  <a:srgbClr val="25408F"/>
                </a:solidFill>
              </a:rPr>
              <a:t>Pathway</a:t>
            </a:r>
            <a:r>
              <a:rPr dirty="0">
                <a:solidFill>
                  <a:srgbClr val="25408F"/>
                </a:solidFill>
              </a:rPr>
              <a:t>	</a:t>
            </a:r>
            <a:r>
              <a:rPr dirty="0"/>
              <a:t>Subjects</a:t>
            </a:r>
            <a:r>
              <a:rPr spc="-90" dirty="0"/>
              <a:t> </a:t>
            </a:r>
            <a:r>
              <a:rPr spc="-10" dirty="0"/>
              <a:t>Overview</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6" name="object 6"/>
          <p:cNvSpPr txBox="1"/>
          <p:nvPr/>
        </p:nvSpPr>
        <p:spPr>
          <a:xfrm>
            <a:off x="338300" y="757253"/>
            <a:ext cx="6892750" cy="7218258"/>
          </a:xfrm>
          <a:prstGeom prst="rect">
            <a:avLst/>
          </a:prstGeom>
        </p:spPr>
        <p:txBody>
          <a:bodyPr vert="horz" wrap="square" lIns="0" tIns="83820" rIns="0" bIns="0" rtlCol="0">
            <a:spAutoFit/>
          </a:bodyPr>
          <a:lstStyle/>
          <a:p>
            <a:pPr marL="12700">
              <a:lnSpc>
                <a:spcPct val="100000"/>
              </a:lnSpc>
              <a:spcBef>
                <a:spcPts val="660"/>
              </a:spcBef>
            </a:pPr>
            <a:r>
              <a:rPr sz="1200" b="1" dirty="0">
                <a:solidFill>
                  <a:srgbClr val="231F20"/>
                </a:solidFill>
                <a:latin typeface="Montserrat"/>
                <a:cs typeface="Montserrat"/>
              </a:rPr>
              <a:t>All</a:t>
            </a:r>
            <a:r>
              <a:rPr sz="1200" b="1" spc="-35" dirty="0">
                <a:solidFill>
                  <a:srgbClr val="231F20"/>
                </a:solidFill>
                <a:latin typeface="Montserrat"/>
                <a:cs typeface="Montserrat"/>
              </a:rPr>
              <a:t> </a:t>
            </a:r>
            <a:r>
              <a:rPr sz="1200" b="1" dirty="0">
                <a:solidFill>
                  <a:srgbClr val="231F20"/>
                </a:solidFill>
                <a:latin typeface="Montserrat"/>
                <a:cs typeface="Montserrat"/>
              </a:rPr>
              <a:t>students</a:t>
            </a:r>
            <a:r>
              <a:rPr sz="1200" b="1" spc="-30" dirty="0">
                <a:solidFill>
                  <a:srgbClr val="231F20"/>
                </a:solidFill>
                <a:latin typeface="Montserrat"/>
                <a:cs typeface="Montserrat"/>
              </a:rPr>
              <a:t> </a:t>
            </a:r>
            <a:r>
              <a:rPr sz="1200" b="1" dirty="0">
                <a:solidFill>
                  <a:srgbClr val="231F20"/>
                </a:solidFill>
                <a:latin typeface="Montserrat"/>
                <a:cs typeface="Montserrat"/>
              </a:rPr>
              <a:t>will</a:t>
            </a:r>
            <a:r>
              <a:rPr sz="1200" b="1" spc="-30" dirty="0">
                <a:solidFill>
                  <a:srgbClr val="231F20"/>
                </a:solidFill>
                <a:latin typeface="Montserrat"/>
                <a:cs typeface="Montserrat"/>
              </a:rPr>
              <a:t> </a:t>
            </a:r>
            <a:r>
              <a:rPr sz="1200" b="1" spc="-10" dirty="0">
                <a:solidFill>
                  <a:srgbClr val="231F20"/>
                </a:solidFill>
                <a:latin typeface="Montserrat"/>
                <a:cs typeface="Montserrat"/>
              </a:rPr>
              <a:t>study:</a:t>
            </a:r>
            <a:endParaRPr sz="1200" dirty="0">
              <a:latin typeface="Montserrat"/>
              <a:cs typeface="Montserrat"/>
            </a:endParaRPr>
          </a:p>
          <a:p>
            <a:pPr marL="12700" marR="3848735" algn="just">
              <a:lnSpc>
                <a:spcPct val="138900"/>
              </a:lnSpc>
            </a:pP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English</a:t>
            </a:r>
            <a:r>
              <a:rPr sz="1200" spc="-15" dirty="0">
                <a:solidFill>
                  <a:srgbClr val="231F20"/>
                </a:solidFill>
                <a:latin typeface="Montserrat"/>
                <a:cs typeface="Montserrat"/>
              </a:rPr>
              <a:t> </a:t>
            </a:r>
            <a:r>
              <a:rPr sz="1200" spc="-10" dirty="0">
                <a:solidFill>
                  <a:srgbClr val="231F20"/>
                </a:solidFill>
                <a:latin typeface="Montserrat"/>
                <a:cs typeface="Montserrat"/>
              </a:rPr>
              <a:t>Language </a:t>
            </a:r>
            <a:endParaRPr lang="en-US" sz="1200" spc="-10" dirty="0">
              <a:solidFill>
                <a:srgbClr val="231F20"/>
              </a:solidFill>
              <a:latin typeface="Montserrat"/>
              <a:cs typeface="Montserrat"/>
            </a:endParaRPr>
          </a:p>
          <a:p>
            <a:pPr marL="12700" marR="3848735" algn="just">
              <a:lnSpc>
                <a:spcPct val="138900"/>
              </a:lnSpc>
            </a:pP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English</a:t>
            </a:r>
            <a:r>
              <a:rPr sz="1200" spc="-15" dirty="0">
                <a:solidFill>
                  <a:srgbClr val="231F20"/>
                </a:solidFill>
                <a:latin typeface="Montserrat"/>
                <a:cs typeface="Montserrat"/>
              </a:rPr>
              <a:t> </a:t>
            </a:r>
            <a:r>
              <a:rPr sz="1200" spc="-10" dirty="0">
                <a:solidFill>
                  <a:srgbClr val="231F20"/>
                </a:solidFill>
                <a:latin typeface="Montserrat"/>
                <a:cs typeface="Montserrat"/>
              </a:rPr>
              <a:t>Literature </a:t>
            </a:r>
            <a:endParaRPr lang="en-US" sz="1200" spc="-10" dirty="0">
              <a:solidFill>
                <a:srgbClr val="231F20"/>
              </a:solidFill>
              <a:latin typeface="Montserrat"/>
              <a:cs typeface="Montserrat"/>
            </a:endParaRPr>
          </a:p>
          <a:p>
            <a:pPr marL="12700" marR="3848735" algn="just">
              <a:lnSpc>
                <a:spcPct val="138900"/>
              </a:lnSpc>
            </a:pP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Maths</a:t>
            </a:r>
            <a:endParaRPr sz="1200" dirty="0">
              <a:latin typeface="Montserrat"/>
              <a:cs typeface="Montserrat"/>
            </a:endParaRPr>
          </a:p>
          <a:p>
            <a:pPr marL="12700" marR="495934">
              <a:lnSpc>
                <a:spcPct val="138900"/>
              </a:lnSpc>
            </a:pPr>
            <a:r>
              <a:rPr sz="1200" dirty="0">
                <a:solidFill>
                  <a:srgbClr val="231F20"/>
                </a:solidFill>
                <a:latin typeface="Montserrat"/>
                <a:cs typeface="Montserrat"/>
              </a:rPr>
              <a:t>GCSE</a:t>
            </a:r>
            <a:r>
              <a:rPr sz="1200" spc="-40" dirty="0">
                <a:solidFill>
                  <a:srgbClr val="231F20"/>
                </a:solidFill>
                <a:latin typeface="Montserrat"/>
                <a:cs typeface="Montserrat"/>
              </a:rPr>
              <a:t> </a:t>
            </a:r>
            <a:r>
              <a:rPr sz="1200" dirty="0">
                <a:solidFill>
                  <a:srgbClr val="231F20"/>
                </a:solidFill>
                <a:latin typeface="Montserrat"/>
                <a:cs typeface="Montserrat"/>
              </a:rPr>
              <a:t>Trilogy</a:t>
            </a:r>
            <a:r>
              <a:rPr sz="1200" spc="-35" dirty="0">
                <a:solidFill>
                  <a:srgbClr val="231F20"/>
                </a:solidFill>
                <a:latin typeface="Montserrat"/>
                <a:cs typeface="Montserrat"/>
              </a:rPr>
              <a:t> </a:t>
            </a:r>
            <a:r>
              <a:rPr sz="1200" dirty="0">
                <a:solidFill>
                  <a:srgbClr val="231F20"/>
                </a:solidFill>
                <a:latin typeface="Montserrat"/>
                <a:cs typeface="Montserrat"/>
              </a:rPr>
              <a:t>Science</a:t>
            </a:r>
            <a:r>
              <a:rPr sz="1200" spc="-35" dirty="0">
                <a:solidFill>
                  <a:srgbClr val="231F20"/>
                </a:solidFill>
                <a:latin typeface="Montserrat"/>
                <a:cs typeface="Montserrat"/>
              </a:rPr>
              <a:t> </a:t>
            </a:r>
            <a:r>
              <a:rPr sz="1200" dirty="0">
                <a:solidFill>
                  <a:srgbClr val="231F20"/>
                </a:solidFill>
                <a:latin typeface="Montserrat"/>
                <a:cs typeface="Montserrat"/>
              </a:rPr>
              <a:t>(double</a:t>
            </a:r>
            <a:r>
              <a:rPr sz="1200" spc="-35" dirty="0">
                <a:solidFill>
                  <a:srgbClr val="231F20"/>
                </a:solidFill>
                <a:latin typeface="Montserrat"/>
                <a:cs typeface="Montserrat"/>
              </a:rPr>
              <a:t> </a:t>
            </a:r>
            <a:r>
              <a:rPr sz="1200" dirty="0">
                <a:solidFill>
                  <a:srgbClr val="231F20"/>
                </a:solidFill>
                <a:latin typeface="Montserrat"/>
                <a:cs typeface="Montserrat"/>
              </a:rPr>
              <a:t>award:</a:t>
            </a:r>
            <a:r>
              <a:rPr sz="1200" spc="-35" dirty="0">
                <a:solidFill>
                  <a:srgbClr val="231F20"/>
                </a:solidFill>
                <a:latin typeface="Montserrat"/>
                <a:cs typeface="Montserrat"/>
              </a:rPr>
              <a:t> </a:t>
            </a:r>
            <a:r>
              <a:rPr sz="1200" dirty="0">
                <a:solidFill>
                  <a:srgbClr val="231F20"/>
                </a:solidFill>
                <a:latin typeface="Montserrat"/>
                <a:cs typeface="Montserrat"/>
              </a:rPr>
              <a:t>biology,</a:t>
            </a:r>
            <a:r>
              <a:rPr sz="1200" spc="-35" dirty="0">
                <a:solidFill>
                  <a:srgbClr val="231F20"/>
                </a:solidFill>
                <a:latin typeface="Montserrat"/>
                <a:cs typeface="Montserrat"/>
              </a:rPr>
              <a:t> </a:t>
            </a:r>
            <a:r>
              <a:rPr sz="1200" dirty="0">
                <a:solidFill>
                  <a:srgbClr val="231F20"/>
                </a:solidFill>
                <a:latin typeface="Montserrat"/>
                <a:cs typeface="Montserrat"/>
              </a:rPr>
              <a:t>chemistry</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physics) </a:t>
            </a:r>
            <a:endParaRPr lang="en-US" sz="1200" spc="-10" dirty="0">
              <a:solidFill>
                <a:srgbClr val="231F20"/>
              </a:solidFill>
              <a:latin typeface="Montserrat"/>
              <a:cs typeface="Montserrat"/>
            </a:endParaRPr>
          </a:p>
          <a:p>
            <a:pPr marL="12700" marR="495934">
              <a:lnSpc>
                <a:spcPct val="138900"/>
              </a:lnSpc>
            </a:pP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Spanish</a:t>
            </a:r>
            <a:endParaRPr sz="1200" dirty="0">
              <a:latin typeface="Montserrat"/>
              <a:cs typeface="Montserrat"/>
            </a:endParaRPr>
          </a:p>
          <a:p>
            <a:pPr>
              <a:lnSpc>
                <a:spcPct val="100000"/>
              </a:lnSpc>
              <a:spcBef>
                <a:spcPts val="10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Students</a:t>
            </a:r>
            <a:r>
              <a:rPr sz="1200" b="1" spc="-15" dirty="0">
                <a:solidFill>
                  <a:srgbClr val="231F20"/>
                </a:solidFill>
                <a:latin typeface="Montserrat"/>
                <a:cs typeface="Montserrat"/>
              </a:rPr>
              <a:t> </a:t>
            </a:r>
            <a:r>
              <a:rPr sz="1200" b="1" dirty="0">
                <a:solidFill>
                  <a:srgbClr val="231F20"/>
                </a:solidFill>
                <a:latin typeface="Montserrat"/>
                <a:cs typeface="Montserrat"/>
              </a:rPr>
              <a:t>must</a:t>
            </a:r>
            <a:r>
              <a:rPr sz="1200" b="1" spc="-10" dirty="0">
                <a:solidFill>
                  <a:srgbClr val="231F20"/>
                </a:solidFill>
                <a:latin typeface="Montserrat"/>
                <a:cs typeface="Montserrat"/>
              </a:rPr>
              <a:t> </a:t>
            </a:r>
            <a:r>
              <a:rPr sz="1200" b="1" dirty="0">
                <a:solidFill>
                  <a:srgbClr val="231F20"/>
                </a:solidFill>
                <a:latin typeface="Montserrat"/>
                <a:cs typeface="Montserrat"/>
              </a:rPr>
              <a:t>pick</a:t>
            </a:r>
            <a:r>
              <a:rPr sz="1200" b="1" spc="-10" dirty="0">
                <a:solidFill>
                  <a:srgbClr val="231F20"/>
                </a:solidFill>
                <a:latin typeface="Montserrat"/>
                <a:cs typeface="Montserrat"/>
              </a:rPr>
              <a:t> </a:t>
            </a:r>
            <a:r>
              <a:rPr sz="1200" b="1" dirty="0">
                <a:solidFill>
                  <a:srgbClr val="231F20"/>
                </a:solidFill>
                <a:latin typeface="Montserrat"/>
                <a:cs typeface="Montserrat"/>
              </a:rPr>
              <a:t>one</a:t>
            </a:r>
            <a:r>
              <a:rPr sz="1200" b="1" spc="-10" dirty="0">
                <a:solidFill>
                  <a:srgbClr val="231F20"/>
                </a:solidFill>
                <a:latin typeface="Montserrat"/>
                <a:cs typeface="Montserrat"/>
              </a:rPr>
              <a:t> </a:t>
            </a:r>
            <a:r>
              <a:rPr sz="1200" b="1" dirty="0">
                <a:solidFill>
                  <a:srgbClr val="231F20"/>
                </a:solidFill>
                <a:latin typeface="Montserrat"/>
                <a:cs typeface="Montserrat"/>
              </a:rPr>
              <a:t>of</a:t>
            </a:r>
            <a:r>
              <a:rPr sz="1200" b="1" spc="-10" dirty="0">
                <a:solidFill>
                  <a:srgbClr val="231F20"/>
                </a:solidFill>
                <a:latin typeface="Montserrat"/>
                <a:cs typeface="Montserrat"/>
              </a:rPr>
              <a:t> </a:t>
            </a:r>
            <a:r>
              <a:rPr sz="1200" b="1" dirty="0">
                <a:solidFill>
                  <a:srgbClr val="231F20"/>
                </a:solidFill>
                <a:latin typeface="Montserrat"/>
                <a:cs typeface="Montserrat"/>
              </a:rPr>
              <a:t>the</a:t>
            </a:r>
            <a:r>
              <a:rPr sz="1200" b="1" spc="-10" dirty="0">
                <a:solidFill>
                  <a:srgbClr val="231F20"/>
                </a:solidFill>
                <a:latin typeface="Montserrat"/>
                <a:cs typeface="Montserrat"/>
              </a:rPr>
              <a:t> following:</a:t>
            </a:r>
            <a:endParaRPr sz="1200" dirty="0">
              <a:latin typeface="Montserrat"/>
              <a:cs typeface="Montserrat"/>
            </a:endParaRPr>
          </a:p>
          <a:p>
            <a:pPr marL="12700" marR="4388485">
              <a:lnSpc>
                <a:spcPct val="138900"/>
              </a:lnSpc>
            </a:pP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Geography </a:t>
            </a:r>
            <a:endParaRPr lang="en-US" sz="1200" spc="-10" dirty="0">
              <a:solidFill>
                <a:srgbClr val="231F20"/>
              </a:solidFill>
              <a:latin typeface="Montserrat"/>
              <a:cs typeface="Montserrat"/>
            </a:endParaRPr>
          </a:p>
          <a:p>
            <a:pPr marL="12700" marR="4388485">
              <a:lnSpc>
                <a:spcPct val="138900"/>
              </a:lnSpc>
            </a:pPr>
            <a:r>
              <a:rPr sz="1200" dirty="0">
                <a:solidFill>
                  <a:srgbClr val="231F20"/>
                </a:solidFill>
                <a:latin typeface="Montserrat"/>
                <a:cs typeface="Montserrat"/>
              </a:rPr>
              <a:t>GCSE</a:t>
            </a:r>
            <a:r>
              <a:rPr sz="1200" spc="-5" dirty="0">
                <a:solidFill>
                  <a:srgbClr val="231F20"/>
                </a:solidFill>
                <a:latin typeface="Montserrat"/>
                <a:cs typeface="Montserrat"/>
              </a:rPr>
              <a:t> </a:t>
            </a:r>
            <a:r>
              <a:rPr sz="1200" spc="-10" dirty="0">
                <a:solidFill>
                  <a:srgbClr val="231F20"/>
                </a:solidFill>
                <a:latin typeface="Montserrat"/>
                <a:cs typeface="Montserrat"/>
              </a:rPr>
              <a:t>History</a:t>
            </a:r>
            <a:endParaRPr sz="1200" dirty="0">
              <a:latin typeface="Montserrat"/>
              <a:cs typeface="Montserrat"/>
            </a:endParaRPr>
          </a:p>
          <a:p>
            <a:pPr>
              <a:lnSpc>
                <a:spcPct val="100000"/>
              </a:lnSpc>
              <a:spcBef>
                <a:spcPts val="1095"/>
              </a:spcBef>
            </a:pPr>
            <a:endParaRPr sz="1200" dirty="0">
              <a:latin typeface="Montserrat"/>
              <a:cs typeface="Montserrat"/>
            </a:endParaRPr>
          </a:p>
          <a:p>
            <a:pPr marL="12700">
              <a:lnSpc>
                <a:spcPct val="100000"/>
              </a:lnSpc>
              <a:spcBef>
                <a:spcPts val="5"/>
              </a:spcBef>
            </a:pPr>
            <a:r>
              <a:rPr sz="1200" b="1" dirty="0">
                <a:solidFill>
                  <a:srgbClr val="231F20"/>
                </a:solidFill>
                <a:latin typeface="Montserrat"/>
                <a:cs typeface="Montserrat"/>
              </a:rPr>
              <a:t>Other</a:t>
            </a:r>
            <a:r>
              <a:rPr sz="1200" b="1" spc="-30" dirty="0">
                <a:solidFill>
                  <a:srgbClr val="231F20"/>
                </a:solidFill>
                <a:latin typeface="Montserrat"/>
                <a:cs typeface="Montserrat"/>
              </a:rPr>
              <a:t> </a:t>
            </a:r>
            <a:r>
              <a:rPr sz="1200" b="1" dirty="0">
                <a:solidFill>
                  <a:srgbClr val="231F20"/>
                </a:solidFill>
                <a:latin typeface="Montserrat"/>
                <a:cs typeface="Montserrat"/>
              </a:rPr>
              <a:t>potential</a:t>
            </a:r>
            <a:r>
              <a:rPr sz="1200" b="1" spc="-30" dirty="0">
                <a:solidFill>
                  <a:srgbClr val="231F20"/>
                </a:solidFill>
                <a:latin typeface="Montserrat"/>
                <a:cs typeface="Montserrat"/>
              </a:rPr>
              <a:t> </a:t>
            </a:r>
            <a:r>
              <a:rPr sz="1200" b="1" dirty="0">
                <a:solidFill>
                  <a:srgbClr val="231F20"/>
                </a:solidFill>
                <a:latin typeface="Montserrat"/>
                <a:cs typeface="Montserrat"/>
              </a:rPr>
              <a:t>options</a:t>
            </a:r>
            <a:r>
              <a:rPr sz="1200" b="1" spc="-25" dirty="0">
                <a:solidFill>
                  <a:srgbClr val="231F20"/>
                </a:solidFill>
                <a:latin typeface="Montserrat"/>
                <a:cs typeface="Montserrat"/>
              </a:rPr>
              <a:t> </a:t>
            </a:r>
            <a:r>
              <a:rPr sz="1200" b="1" spc="-10" dirty="0">
                <a:solidFill>
                  <a:srgbClr val="231F20"/>
                </a:solidFill>
                <a:latin typeface="Montserrat"/>
                <a:cs typeface="Montserrat"/>
              </a:rPr>
              <a:t>include:</a:t>
            </a:r>
            <a:endParaRPr sz="1200" dirty="0">
              <a:latin typeface="Montserrat"/>
              <a:cs typeface="Montserrat"/>
            </a:endParaRPr>
          </a:p>
          <a:p>
            <a:pPr marL="12700" marR="3405504">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dirty="0">
                <a:solidFill>
                  <a:srgbClr val="231F20"/>
                </a:solidFill>
                <a:latin typeface="Montserrat"/>
                <a:cs typeface="Montserrat"/>
              </a:rPr>
              <a:t>Art</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a:t>
            </a:r>
            <a:r>
              <a:rPr sz="1200" dirty="0">
                <a:solidFill>
                  <a:srgbClr val="231F20"/>
                </a:solidFill>
                <a:latin typeface="Montserrat"/>
                <a:cs typeface="Montserrat"/>
              </a:rPr>
              <a:t>Design:</a:t>
            </a:r>
            <a:r>
              <a:rPr sz="1200" spc="-10" dirty="0">
                <a:solidFill>
                  <a:srgbClr val="231F20"/>
                </a:solidFill>
                <a:latin typeface="Montserrat"/>
                <a:cs typeface="Montserrat"/>
              </a:rPr>
              <a:t> </a:t>
            </a:r>
            <a:r>
              <a:rPr sz="1200" dirty="0">
                <a:solidFill>
                  <a:srgbClr val="231F20"/>
                </a:solidFill>
                <a:latin typeface="Montserrat"/>
                <a:cs typeface="Montserrat"/>
              </a:rPr>
              <a:t>Fine</a:t>
            </a:r>
            <a:r>
              <a:rPr sz="1200" spc="-10" dirty="0">
                <a:solidFill>
                  <a:srgbClr val="231F20"/>
                </a:solidFill>
                <a:latin typeface="Montserrat"/>
                <a:cs typeface="Montserrat"/>
              </a:rPr>
              <a:t> </a:t>
            </a:r>
            <a:r>
              <a:rPr sz="1200" spc="-25" dirty="0">
                <a:solidFill>
                  <a:srgbClr val="231F20"/>
                </a:solidFill>
                <a:latin typeface="Montserrat"/>
                <a:cs typeface="Montserrat"/>
              </a:rPr>
              <a:t>Art </a:t>
            </a:r>
            <a:endParaRPr lang="en-US" sz="1200" spc="-25" dirty="0">
              <a:solidFill>
                <a:srgbClr val="231F20"/>
              </a:solidFill>
              <a:latin typeface="Montserrat"/>
              <a:cs typeface="Montserrat"/>
            </a:endParaRPr>
          </a:p>
          <a:p>
            <a:pPr marL="12700" marR="3405504">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spc="-10" dirty="0">
                <a:solidFill>
                  <a:srgbClr val="231F20"/>
                </a:solidFill>
                <a:latin typeface="Montserrat"/>
                <a:cs typeface="Montserrat"/>
              </a:rPr>
              <a:t>Business</a:t>
            </a:r>
            <a:r>
              <a:rPr lang="en-US" sz="1200" spc="-10" dirty="0">
                <a:solidFill>
                  <a:srgbClr val="231F20"/>
                </a:solidFill>
                <a:latin typeface="Montserrat"/>
                <a:cs typeface="Montserrat"/>
              </a:rPr>
              <a:t> or BTEC Enterprise </a:t>
            </a:r>
            <a:r>
              <a:rPr lang="en-GB" sz="1200" dirty="0">
                <a:solidFill>
                  <a:srgbClr val="231F20"/>
                </a:solidFill>
                <a:latin typeface="Montserrat"/>
                <a:cs typeface="Montserrat"/>
              </a:rPr>
              <a:t>(depending</a:t>
            </a:r>
            <a:r>
              <a:rPr lang="en-GB" sz="1200" spc="-20"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suitability</a:t>
            </a:r>
            <a:r>
              <a:rPr lang="en-GB" sz="1200" spc="-20" dirty="0">
                <a:solidFill>
                  <a:srgbClr val="231F20"/>
                </a:solidFill>
                <a:latin typeface="Montserrat"/>
                <a:cs typeface="Montserrat"/>
              </a:rPr>
              <a:t> </a:t>
            </a:r>
            <a:r>
              <a:rPr lang="en-GB" sz="1200" dirty="0">
                <a:solidFill>
                  <a:srgbClr val="231F20"/>
                </a:solidFill>
                <a:latin typeface="Montserrat"/>
                <a:cs typeface="Montserrat"/>
              </a:rPr>
              <a: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availability) </a:t>
            </a:r>
            <a:endParaRPr sz="1200" dirty="0">
              <a:latin typeface="Montserrat"/>
              <a:cs typeface="Montserrat"/>
            </a:endParaRPr>
          </a:p>
          <a:p>
            <a:pPr marL="12700" marR="3773170">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spc="-10" dirty="0">
                <a:solidFill>
                  <a:srgbClr val="231F20"/>
                </a:solidFill>
                <a:latin typeface="Montserrat"/>
                <a:cs typeface="Montserrat"/>
              </a:rPr>
              <a:t>Computer Science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Design</a:t>
            </a:r>
            <a:r>
              <a:rPr sz="1200" spc="-25" dirty="0">
                <a:solidFill>
                  <a:srgbClr val="231F20"/>
                </a:solidFill>
                <a:latin typeface="Montserrat"/>
                <a:cs typeface="Montserrat"/>
              </a:rPr>
              <a:t> </a:t>
            </a:r>
            <a:r>
              <a:rPr sz="1200" spc="-10" dirty="0">
                <a:solidFill>
                  <a:srgbClr val="231F20"/>
                </a:solidFill>
                <a:latin typeface="Montserrat"/>
                <a:cs typeface="Montserrat"/>
              </a:rPr>
              <a:t>Technology</a:t>
            </a:r>
            <a:endParaRPr sz="1200" dirty="0">
              <a:latin typeface="Montserrat"/>
              <a:cs typeface="Montserrat"/>
            </a:endParaRPr>
          </a:p>
          <a:p>
            <a:pPr marL="12700" marR="2839085">
              <a:lnSpc>
                <a:spcPct val="138900"/>
              </a:lnSpc>
            </a:pPr>
            <a:r>
              <a:rPr sz="1200" dirty="0">
                <a:solidFill>
                  <a:srgbClr val="231F20"/>
                </a:solidFill>
                <a:latin typeface="Montserrat"/>
                <a:cs typeface="Montserrat"/>
              </a:rPr>
              <a:t>GCSE</a:t>
            </a:r>
            <a:r>
              <a:rPr sz="1200" spc="-15" dirty="0">
                <a:solidFill>
                  <a:srgbClr val="231F20"/>
                </a:solidFill>
                <a:latin typeface="Montserrat"/>
                <a:cs typeface="Montserrat"/>
              </a:rPr>
              <a:t> </a:t>
            </a:r>
            <a:r>
              <a:rPr sz="1200" dirty="0">
                <a:solidFill>
                  <a:srgbClr val="231F20"/>
                </a:solidFill>
                <a:latin typeface="Montserrat"/>
                <a:cs typeface="Montserrat"/>
              </a:rPr>
              <a:t>Food</a:t>
            </a:r>
            <a:r>
              <a:rPr sz="1200" spc="-10" dirty="0">
                <a:solidFill>
                  <a:srgbClr val="231F20"/>
                </a:solidFill>
                <a:latin typeface="Montserrat"/>
                <a:cs typeface="Montserrat"/>
              </a:rPr>
              <a:t> Preparation</a:t>
            </a:r>
            <a:r>
              <a:rPr sz="1200" spc="-15"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Nutrition </a:t>
            </a:r>
            <a:endParaRPr lang="en-US" sz="1200" spc="-10" dirty="0">
              <a:solidFill>
                <a:srgbClr val="231F20"/>
              </a:solidFill>
              <a:latin typeface="Montserrat"/>
              <a:cs typeface="Montserrat"/>
            </a:endParaRPr>
          </a:p>
          <a:p>
            <a:pPr marL="12700" marR="2839085">
              <a:lnSpc>
                <a:spcPct val="138900"/>
              </a:lnSpc>
            </a:pPr>
            <a:r>
              <a:rPr sz="1200" dirty="0">
                <a:solidFill>
                  <a:srgbClr val="231F20"/>
                </a:solidFill>
                <a:latin typeface="Montserrat"/>
                <a:cs typeface="Montserrat"/>
              </a:rPr>
              <a:t>GCSE</a:t>
            </a:r>
            <a:r>
              <a:rPr sz="1200" spc="-35" dirty="0">
                <a:solidFill>
                  <a:srgbClr val="231F20"/>
                </a:solidFill>
                <a:latin typeface="Montserrat"/>
                <a:cs typeface="Montserrat"/>
              </a:rPr>
              <a:t> </a:t>
            </a:r>
            <a:r>
              <a:rPr sz="1200" dirty="0">
                <a:solidFill>
                  <a:srgbClr val="231F20"/>
                </a:solidFill>
                <a:latin typeface="Montserrat"/>
                <a:cs typeface="Montserrat"/>
              </a:rPr>
              <a:t>Religious</a:t>
            </a:r>
            <a:r>
              <a:rPr sz="1200" spc="-30" dirty="0">
                <a:solidFill>
                  <a:srgbClr val="231F20"/>
                </a:solidFill>
                <a:latin typeface="Montserrat"/>
                <a:cs typeface="Montserrat"/>
              </a:rPr>
              <a:t> </a:t>
            </a:r>
            <a:r>
              <a:rPr sz="1200" spc="-10" dirty="0">
                <a:solidFill>
                  <a:srgbClr val="231F20"/>
                </a:solidFill>
                <a:latin typeface="Montserrat"/>
                <a:cs typeface="Montserrat"/>
              </a:rPr>
              <a:t>Education</a:t>
            </a:r>
            <a:endParaRPr sz="1200" dirty="0">
              <a:latin typeface="Montserrat"/>
              <a:cs typeface="Montserrat"/>
            </a:endParaRPr>
          </a:p>
          <a:p>
            <a:pPr marL="12700">
              <a:lnSpc>
                <a:spcPct val="100000"/>
              </a:lnSpc>
              <a:spcBef>
                <a:spcPts val="560"/>
              </a:spcBef>
            </a:pP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Triple</a:t>
            </a:r>
            <a:r>
              <a:rPr sz="1200" spc="-25" dirty="0">
                <a:solidFill>
                  <a:srgbClr val="231F20"/>
                </a:solidFill>
                <a:latin typeface="Montserrat"/>
                <a:cs typeface="Montserrat"/>
              </a:rPr>
              <a:t> </a:t>
            </a:r>
            <a:r>
              <a:rPr sz="1200" spc="-10" dirty="0">
                <a:solidFill>
                  <a:srgbClr val="231F20"/>
                </a:solidFill>
                <a:latin typeface="Montserrat"/>
                <a:cs typeface="Montserrat"/>
              </a:rPr>
              <a:t>Science</a:t>
            </a:r>
            <a:endParaRPr sz="1200" dirty="0">
              <a:latin typeface="Montserrat"/>
              <a:cs typeface="Montserrat"/>
            </a:endParaRPr>
          </a:p>
          <a:p>
            <a:pPr marL="12700" marR="984885">
              <a:lnSpc>
                <a:spcPct val="138900"/>
              </a:lnSpc>
            </a:pPr>
            <a:r>
              <a:rPr sz="1200" dirty="0">
                <a:solidFill>
                  <a:srgbClr val="231F20"/>
                </a:solidFill>
                <a:latin typeface="Montserrat"/>
                <a:cs typeface="Montserrat"/>
              </a:rPr>
              <a:t>GCSE</a:t>
            </a:r>
            <a:r>
              <a:rPr sz="1200" spc="-20" dirty="0">
                <a:solidFill>
                  <a:srgbClr val="231F20"/>
                </a:solidFill>
                <a:latin typeface="Montserrat"/>
                <a:cs typeface="Montserrat"/>
              </a:rPr>
              <a:t> </a:t>
            </a:r>
            <a:r>
              <a:rPr sz="1200" dirty="0">
                <a:solidFill>
                  <a:srgbClr val="231F20"/>
                </a:solidFill>
                <a:latin typeface="Montserrat"/>
                <a:cs typeface="Montserrat"/>
              </a:rPr>
              <a:t>PE</a:t>
            </a:r>
            <a:r>
              <a:rPr sz="1200" spc="-20" dirty="0">
                <a:solidFill>
                  <a:srgbClr val="231F20"/>
                </a:solidFill>
                <a:latin typeface="Montserrat"/>
                <a:cs typeface="Montserrat"/>
              </a:rPr>
              <a:t> </a:t>
            </a:r>
            <a:r>
              <a:rPr sz="1200" dirty="0">
                <a:solidFill>
                  <a:srgbClr val="231F20"/>
                </a:solidFill>
                <a:latin typeface="Montserrat"/>
                <a:cs typeface="Montserrat"/>
              </a:rPr>
              <a:t>or</a:t>
            </a:r>
            <a:r>
              <a:rPr sz="1200" spc="-20" dirty="0">
                <a:solidFill>
                  <a:srgbClr val="231F20"/>
                </a:solidFill>
                <a:latin typeface="Montserrat"/>
                <a:cs typeface="Montserrat"/>
              </a:rPr>
              <a:t> </a:t>
            </a:r>
            <a:r>
              <a:rPr sz="1200" dirty="0">
                <a:solidFill>
                  <a:srgbClr val="231F20"/>
                </a:solidFill>
                <a:latin typeface="Montserrat"/>
                <a:cs typeface="Montserrat"/>
              </a:rPr>
              <a:t>BTEC</a:t>
            </a:r>
            <a:r>
              <a:rPr sz="1200" spc="-20" dirty="0">
                <a:solidFill>
                  <a:srgbClr val="231F20"/>
                </a:solidFill>
                <a:latin typeface="Montserrat"/>
                <a:cs typeface="Montserrat"/>
              </a:rPr>
              <a:t> </a:t>
            </a:r>
            <a:r>
              <a:rPr sz="1200" dirty="0">
                <a:solidFill>
                  <a:srgbClr val="231F20"/>
                </a:solidFill>
                <a:latin typeface="Montserrat"/>
                <a:cs typeface="Montserrat"/>
              </a:rPr>
              <a:t>Sport</a:t>
            </a:r>
            <a:r>
              <a:rPr sz="1200" spc="-20" dirty="0">
                <a:solidFill>
                  <a:srgbClr val="231F20"/>
                </a:solidFill>
                <a:latin typeface="Montserrat"/>
                <a:cs typeface="Montserrat"/>
              </a:rPr>
              <a:t> </a:t>
            </a:r>
            <a:r>
              <a:rPr sz="1200" dirty="0">
                <a:solidFill>
                  <a:srgbClr val="231F20"/>
                </a:solidFill>
                <a:latin typeface="Montserrat"/>
                <a:cs typeface="Montserrat"/>
              </a:rPr>
              <a:t>(depending</a:t>
            </a:r>
            <a:r>
              <a:rPr sz="1200" spc="-20" dirty="0">
                <a:solidFill>
                  <a:srgbClr val="231F20"/>
                </a:solidFill>
                <a:latin typeface="Montserrat"/>
                <a:cs typeface="Montserrat"/>
              </a:rPr>
              <a:t> </a:t>
            </a:r>
            <a:r>
              <a:rPr sz="1200" dirty="0">
                <a:solidFill>
                  <a:srgbClr val="231F20"/>
                </a:solidFill>
                <a:latin typeface="Montserrat"/>
                <a:cs typeface="Montserrat"/>
              </a:rPr>
              <a:t>on</a:t>
            </a:r>
            <a:r>
              <a:rPr sz="1200" spc="-20" dirty="0">
                <a:solidFill>
                  <a:srgbClr val="231F20"/>
                </a:solidFill>
                <a:latin typeface="Montserrat"/>
                <a:cs typeface="Montserrat"/>
              </a:rPr>
              <a:t> </a:t>
            </a:r>
            <a:r>
              <a:rPr sz="1200" dirty="0">
                <a:solidFill>
                  <a:srgbClr val="231F20"/>
                </a:solidFill>
                <a:latin typeface="Montserrat"/>
                <a:cs typeface="Montserrat"/>
              </a:rPr>
              <a:t>suitability</a:t>
            </a:r>
            <a:r>
              <a:rPr sz="1200" spc="-20" dirty="0">
                <a:solidFill>
                  <a:srgbClr val="231F20"/>
                </a:solidFill>
                <a:latin typeface="Montserrat"/>
                <a:cs typeface="Montserrat"/>
              </a:rPr>
              <a:t> </a:t>
            </a:r>
            <a:r>
              <a:rPr sz="1200" dirty="0">
                <a:solidFill>
                  <a:srgbClr val="231F20"/>
                </a:solidFill>
                <a:latin typeface="Montserrat"/>
                <a:cs typeface="Montserrat"/>
              </a:rPr>
              <a:t>/</a:t>
            </a:r>
            <a:r>
              <a:rPr sz="1200" spc="-20" dirty="0">
                <a:solidFill>
                  <a:srgbClr val="231F20"/>
                </a:solidFill>
                <a:latin typeface="Montserrat"/>
                <a:cs typeface="Montserrat"/>
              </a:rPr>
              <a:t> </a:t>
            </a:r>
            <a:r>
              <a:rPr sz="1200" spc="-10" dirty="0">
                <a:solidFill>
                  <a:srgbClr val="231F20"/>
                </a:solidFill>
                <a:latin typeface="Montserrat"/>
                <a:cs typeface="Montserrat"/>
              </a:rPr>
              <a:t>availability) </a:t>
            </a:r>
            <a:endParaRPr lang="en-US" sz="1200" spc="-10" dirty="0">
              <a:solidFill>
                <a:srgbClr val="231F20"/>
              </a:solidFill>
              <a:latin typeface="Montserrat"/>
              <a:cs typeface="Montserrat"/>
            </a:endParaRPr>
          </a:p>
          <a:p>
            <a:pPr marL="12700" marR="984885">
              <a:lnSpc>
                <a:spcPct val="138900"/>
              </a:lnSpc>
            </a:pPr>
            <a:r>
              <a:rPr sz="1200" dirty="0">
                <a:solidFill>
                  <a:srgbClr val="231F20"/>
                </a:solidFill>
                <a:latin typeface="Montserrat"/>
                <a:cs typeface="Montserrat"/>
              </a:rPr>
              <a:t>BTEC</a:t>
            </a:r>
            <a:r>
              <a:rPr sz="1200" spc="-25" dirty="0">
                <a:solidFill>
                  <a:srgbClr val="231F20"/>
                </a:solidFill>
                <a:latin typeface="Montserrat"/>
                <a:cs typeface="Montserrat"/>
              </a:rPr>
              <a:t> </a:t>
            </a:r>
            <a:r>
              <a:rPr sz="1200" spc="-10" dirty="0">
                <a:solidFill>
                  <a:srgbClr val="231F20"/>
                </a:solidFill>
                <a:latin typeface="Montserrat"/>
                <a:cs typeface="Montserrat"/>
              </a:rPr>
              <a:t>Creative</a:t>
            </a:r>
            <a:r>
              <a:rPr sz="1200" spc="-25" dirty="0">
                <a:solidFill>
                  <a:srgbClr val="231F20"/>
                </a:solidFill>
                <a:latin typeface="Montserrat"/>
                <a:cs typeface="Montserrat"/>
              </a:rPr>
              <a:t> </a:t>
            </a:r>
            <a:r>
              <a:rPr sz="1200" dirty="0">
                <a:solidFill>
                  <a:srgbClr val="231F20"/>
                </a:solidFill>
                <a:latin typeface="Montserrat"/>
                <a:cs typeface="Montserrat"/>
              </a:rPr>
              <a:t>Media</a:t>
            </a:r>
            <a:r>
              <a:rPr sz="1200" spc="-20" dirty="0">
                <a:solidFill>
                  <a:srgbClr val="231F20"/>
                </a:solidFill>
                <a:latin typeface="Montserrat"/>
                <a:cs typeface="Montserrat"/>
              </a:rPr>
              <a:t> </a:t>
            </a:r>
            <a:r>
              <a:rPr sz="1200" spc="-10" dirty="0">
                <a:solidFill>
                  <a:srgbClr val="231F20"/>
                </a:solidFill>
                <a:latin typeface="Montserrat"/>
                <a:cs typeface="Montserrat"/>
              </a:rPr>
              <a:t>Production</a:t>
            </a:r>
            <a:r>
              <a:rPr sz="1200" spc="-30" dirty="0">
                <a:solidFill>
                  <a:srgbClr val="231F20"/>
                </a:solidFill>
                <a:latin typeface="Montserrat"/>
                <a:cs typeface="Montserrat"/>
              </a:rPr>
              <a:t> </a:t>
            </a:r>
            <a:r>
              <a:rPr sz="1200" dirty="0">
                <a:solidFill>
                  <a:srgbClr val="231F20"/>
                </a:solidFill>
                <a:latin typeface="Montserrat"/>
                <a:cs typeface="Montserrat"/>
              </a:rPr>
              <a:t>(Media</a:t>
            </a:r>
            <a:r>
              <a:rPr sz="1200" spc="-25" dirty="0">
                <a:solidFill>
                  <a:srgbClr val="231F20"/>
                </a:solidFill>
                <a:latin typeface="Montserrat"/>
                <a:cs typeface="Montserrat"/>
              </a:rPr>
              <a:t> </a:t>
            </a:r>
            <a:r>
              <a:rPr sz="1200" spc="-10" dirty="0">
                <a:solidFill>
                  <a:srgbClr val="231F20"/>
                </a:solidFill>
                <a:latin typeface="Montserrat"/>
                <a:cs typeface="Montserrat"/>
              </a:rPr>
              <a:t>Studies)</a:t>
            </a:r>
            <a:endParaRPr sz="1200" dirty="0">
              <a:latin typeface="Montserrat"/>
              <a:cs typeface="Montserrat"/>
            </a:endParaRPr>
          </a:p>
          <a:p>
            <a:pPr marL="12700" marR="2489835">
              <a:lnSpc>
                <a:spcPct val="138900"/>
              </a:lnSpc>
            </a:pPr>
            <a:r>
              <a:rPr sz="1200" dirty="0">
                <a:solidFill>
                  <a:srgbClr val="231F20"/>
                </a:solidFill>
                <a:latin typeface="Montserrat"/>
                <a:cs typeface="Montserrat"/>
              </a:rPr>
              <a:t>BTEC</a:t>
            </a:r>
            <a:r>
              <a:rPr sz="1200" spc="-10" dirty="0">
                <a:solidFill>
                  <a:srgbClr val="231F20"/>
                </a:solidFill>
                <a:latin typeface="Montserrat"/>
                <a:cs typeface="Montserrat"/>
              </a:rPr>
              <a:t> </a:t>
            </a:r>
            <a:r>
              <a:rPr sz="1200" dirty="0">
                <a:solidFill>
                  <a:srgbClr val="231F20"/>
                </a:solidFill>
                <a:latin typeface="Montserrat"/>
                <a:cs typeface="Montserrat"/>
              </a:rPr>
              <a:t>Digital</a:t>
            </a:r>
            <a:r>
              <a:rPr sz="1200" spc="-10" dirty="0">
                <a:solidFill>
                  <a:srgbClr val="231F20"/>
                </a:solidFill>
                <a:latin typeface="Montserrat"/>
                <a:cs typeface="Montserrat"/>
              </a:rPr>
              <a:t> Information</a:t>
            </a:r>
            <a:r>
              <a:rPr sz="1200" spc="-5" dirty="0">
                <a:solidFill>
                  <a:srgbClr val="231F20"/>
                </a:solidFill>
                <a:latin typeface="Montserrat"/>
                <a:cs typeface="Montserrat"/>
              </a:rPr>
              <a:t> </a:t>
            </a:r>
            <a:r>
              <a:rPr sz="1200" spc="-10" dirty="0">
                <a:solidFill>
                  <a:srgbClr val="231F20"/>
                </a:solidFill>
                <a:latin typeface="Montserrat"/>
                <a:cs typeface="Montserrat"/>
              </a:rPr>
              <a:t>Technology </a:t>
            </a:r>
            <a:r>
              <a:rPr sz="1200" spc="-20" dirty="0">
                <a:solidFill>
                  <a:srgbClr val="231F20"/>
                </a:solidFill>
                <a:latin typeface="Montserrat"/>
                <a:cs typeface="Montserrat"/>
              </a:rPr>
              <a:t>(ICT) </a:t>
            </a:r>
            <a:endParaRPr lang="en-US" sz="1200" spc="-20" dirty="0">
              <a:solidFill>
                <a:srgbClr val="231F20"/>
              </a:solidFill>
              <a:latin typeface="Montserrat"/>
              <a:cs typeface="Montserrat"/>
            </a:endParaRPr>
          </a:p>
          <a:p>
            <a:pPr marL="12700" marR="2489835">
              <a:lnSpc>
                <a:spcPct val="138900"/>
              </a:lnSpc>
            </a:pPr>
            <a:r>
              <a:rPr sz="1200" dirty="0">
                <a:solidFill>
                  <a:srgbClr val="231F20"/>
                </a:solidFill>
                <a:latin typeface="Montserrat"/>
                <a:cs typeface="Montserrat"/>
              </a:rPr>
              <a:t>BTEC</a:t>
            </a:r>
            <a:r>
              <a:rPr sz="1200" spc="-30" dirty="0">
                <a:solidFill>
                  <a:srgbClr val="231F20"/>
                </a:solidFill>
                <a:latin typeface="Montserrat"/>
                <a:cs typeface="Montserrat"/>
              </a:rPr>
              <a:t> </a:t>
            </a:r>
            <a:r>
              <a:rPr sz="1200" dirty="0">
                <a:solidFill>
                  <a:srgbClr val="231F20"/>
                </a:solidFill>
                <a:latin typeface="Montserrat"/>
                <a:cs typeface="Montserrat"/>
              </a:rPr>
              <a:t>Health</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Social</a:t>
            </a:r>
            <a:r>
              <a:rPr sz="1200" spc="-25" dirty="0">
                <a:solidFill>
                  <a:srgbClr val="231F20"/>
                </a:solidFill>
                <a:latin typeface="Montserrat"/>
                <a:cs typeface="Montserrat"/>
              </a:rPr>
              <a:t> </a:t>
            </a:r>
            <a:r>
              <a:rPr sz="1200" spc="-20" dirty="0">
                <a:solidFill>
                  <a:srgbClr val="231F20"/>
                </a:solidFill>
                <a:latin typeface="Montserrat"/>
                <a:cs typeface="Montserrat"/>
              </a:rPr>
              <a:t>Care</a:t>
            </a:r>
            <a:endParaRPr sz="1200" dirty="0">
              <a:latin typeface="Montserrat"/>
              <a:cs typeface="Montserrat"/>
            </a:endParaRPr>
          </a:p>
          <a:p>
            <a:pPr marL="12700">
              <a:spcBef>
                <a:spcPts val="560"/>
              </a:spcBef>
            </a:pPr>
            <a:r>
              <a:rPr sz="1200" dirty="0">
                <a:solidFill>
                  <a:srgbClr val="231F20"/>
                </a:solidFill>
                <a:latin typeface="Montserrat"/>
                <a:cs typeface="Montserrat"/>
              </a:rPr>
              <a:t>BTEC</a:t>
            </a:r>
            <a:r>
              <a:rPr sz="1200" spc="-20" dirty="0">
                <a:solidFill>
                  <a:srgbClr val="231F20"/>
                </a:solidFill>
                <a:latin typeface="Montserrat"/>
                <a:cs typeface="Montserrat"/>
              </a:rPr>
              <a:t> </a:t>
            </a:r>
            <a:r>
              <a:rPr sz="1200" spc="-10" dirty="0">
                <a:solidFill>
                  <a:srgbClr val="231F20"/>
                </a:solidFill>
                <a:latin typeface="Montserrat"/>
                <a:cs typeface="Montserrat"/>
              </a:rPr>
              <a:t>Music</a:t>
            </a:r>
            <a:r>
              <a:rPr lang="en-US" sz="1200" spc="-10" dirty="0">
                <a:solidFill>
                  <a:srgbClr val="231F20"/>
                </a:solidFill>
                <a:latin typeface="Montserrat"/>
                <a:cs typeface="Montserrat"/>
              </a:rPr>
              <a:t> or </a:t>
            </a:r>
            <a:r>
              <a:rPr lang="en-US" sz="1200" dirty="0">
                <a:solidFill>
                  <a:srgbClr val="231F20"/>
                </a:solidFill>
                <a:latin typeface="Montserrat"/>
                <a:cs typeface="Montserrat"/>
              </a:rPr>
              <a:t>GCSE Music </a:t>
            </a:r>
            <a:r>
              <a:rPr lang="en-GB" sz="1200" dirty="0">
                <a:solidFill>
                  <a:srgbClr val="231F20"/>
                </a:solidFill>
                <a:latin typeface="Montserrat"/>
                <a:cs typeface="Montserrat"/>
              </a:rPr>
              <a:t>(depending</a:t>
            </a:r>
            <a:r>
              <a:rPr lang="en-GB" sz="1200" spc="-20"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suitability</a:t>
            </a:r>
            <a:r>
              <a:rPr lang="en-GB" sz="1200" spc="-20" dirty="0">
                <a:solidFill>
                  <a:srgbClr val="231F20"/>
                </a:solidFill>
                <a:latin typeface="Montserrat"/>
                <a:cs typeface="Montserrat"/>
              </a:rPr>
              <a:t> </a:t>
            </a:r>
            <a:r>
              <a:rPr lang="en-GB" sz="1200" dirty="0">
                <a:solidFill>
                  <a:srgbClr val="231F20"/>
                </a:solidFill>
                <a:latin typeface="Montserrat"/>
                <a:cs typeface="Montserrat"/>
              </a:rPr>
              <a:t>/</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availability) </a:t>
            </a:r>
          </a:p>
          <a:p>
            <a:pPr marL="12700">
              <a:lnSpc>
                <a:spcPct val="100000"/>
              </a:lnSpc>
              <a:spcBef>
                <a:spcPts val="560"/>
              </a:spcBef>
            </a:pPr>
            <a:r>
              <a:rPr sz="1200" dirty="0">
                <a:solidFill>
                  <a:srgbClr val="231F20"/>
                </a:solidFill>
                <a:latin typeface="Montserrat"/>
                <a:cs typeface="Montserrat"/>
              </a:rPr>
              <a:t>BTEC</a:t>
            </a:r>
            <a:r>
              <a:rPr sz="1200" spc="-5" dirty="0">
                <a:solidFill>
                  <a:srgbClr val="231F20"/>
                </a:solidFill>
                <a:latin typeface="Montserrat"/>
                <a:cs typeface="Montserrat"/>
              </a:rPr>
              <a:t> </a:t>
            </a:r>
            <a:r>
              <a:rPr sz="1200" spc="-10" dirty="0">
                <a:solidFill>
                  <a:srgbClr val="231F20"/>
                </a:solidFill>
                <a:latin typeface="Montserrat"/>
                <a:cs typeface="Montserrat"/>
              </a:rPr>
              <a:t>Performing</a:t>
            </a:r>
            <a:r>
              <a:rPr sz="1200" spc="-5" dirty="0">
                <a:solidFill>
                  <a:srgbClr val="231F20"/>
                </a:solidFill>
                <a:latin typeface="Montserrat"/>
                <a:cs typeface="Montserrat"/>
              </a:rPr>
              <a:t> </a:t>
            </a:r>
            <a:r>
              <a:rPr sz="1200" spc="-20" dirty="0">
                <a:solidFill>
                  <a:srgbClr val="231F20"/>
                </a:solidFill>
                <a:latin typeface="Montserrat"/>
                <a:cs typeface="Montserrat"/>
              </a:rPr>
              <a:t>Arts</a:t>
            </a:r>
            <a:r>
              <a:rPr lang="en-US" sz="1200" spc="-20" dirty="0">
                <a:solidFill>
                  <a:srgbClr val="231F20"/>
                </a:solidFill>
                <a:latin typeface="Montserrat"/>
                <a:cs typeface="Montserrat"/>
              </a:rPr>
              <a:t> </a:t>
            </a:r>
            <a:endParaRPr lang="en-GB" sz="1200" spc="-20" dirty="0">
              <a:solidFill>
                <a:srgbClr val="231F20"/>
              </a:solidFill>
              <a:latin typeface="Montserrat"/>
              <a:cs typeface="Montserrat"/>
            </a:endParaRPr>
          </a:p>
          <a:p>
            <a:pPr marL="12700">
              <a:lnSpc>
                <a:spcPct val="100000"/>
              </a:lnSpc>
              <a:spcBef>
                <a:spcPts val="560"/>
              </a:spcBef>
            </a:pPr>
            <a:endParaRPr lang="en-GB" sz="1200" dirty="0">
              <a:latin typeface="Montserrat"/>
              <a:cs typeface="Montserrat"/>
            </a:endParaRPr>
          </a:p>
          <a:p>
            <a:pPr marL="12700">
              <a:lnSpc>
                <a:spcPct val="100000"/>
              </a:lnSpc>
              <a:spcBef>
                <a:spcPts val="560"/>
              </a:spcBef>
            </a:pPr>
            <a:r>
              <a:rPr sz="1200" b="1" spc="-10" dirty="0">
                <a:solidFill>
                  <a:srgbClr val="231F20"/>
                </a:solidFill>
                <a:latin typeface="Montserrat"/>
                <a:cs typeface="Montserrat"/>
              </a:rPr>
              <a:t>You</a:t>
            </a:r>
            <a:r>
              <a:rPr sz="1200" b="1" spc="-20" dirty="0">
                <a:solidFill>
                  <a:srgbClr val="231F20"/>
                </a:solidFill>
                <a:latin typeface="Montserrat"/>
                <a:cs typeface="Montserrat"/>
              </a:rPr>
              <a:t> </a:t>
            </a:r>
            <a:r>
              <a:rPr sz="1200" b="1" dirty="0">
                <a:solidFill>
                  <a:srgbClr val="231F20"/>
                </a:solidFill>
                <a:latin typeface="Montserrat"/>
                <a:cs typeface="Montserrat"/>
              </a:rPr>
              <a:t>will</a:t>
            </a:r>
            <a:r>
              <a:rPr sz="1200" b="1" spc="-20" dirty="0">
                <a:solidFill>
                  <a:srgbClr val="231F20"/>
                </a:solidFill>
                <a:latin typeface="Montserrat"/>
                <a:cs typeface="Montserrat"/>
              </a:rPr>
              <a:t> </a:t>
            </a:r>
            <a:r>
              <a:rPr sz="1200" b="1" dirty="0">
                <a:solidFill>
                  <a:srgbClr val="231F20"/>
                </a:solidFill>
                <a:latin typeface="Montserrat"/>
                <a:cs typeface="Montserrat"/>
              </a:rPr>
              <a:t>study</a:t>
            </a:r>
            <a:r>
              <a:rPr sz="1200" b="1" spc="-20" dirty="0">
                <a:solidFill>
                  <a:srgbClr val="231F20"/>
                </a:solidFill>
                <a:latin typeface="Montserrat"/>
                <a:cs typeface="Montserrat"/>
              </a:rPr>
              <a:t> </a:t>
            </a:r>
            <a:r>
              <a:rPr sz="1200" b="1" dirty="0">
                <a:solidFill>
                  <a:srgbClr val="231F20"/>
                </a:solidFill>
                <a:latin typeface="Montserrat"/>
                <a:cs typeface="Montserrat"/>
              </a:rPr>
              <a:t>9</a:t>
            </a:r>
            <a:r>
              <a:rPr sz="1200" b="1" spc="-20" dirty="0">
                <a:solidFill>
                  <a:srgbClr val="231F20"/>
                </a:solidFill>
                <a:latin typeface="Montserrat"/>
                <a:cs typeface="Montserrat"/>
              </a:rPr>
              <a:t> </a:t>
            </a:r>
            <a:r>
              <a:rPr sz="1200" b="1" dirty="0">
                <a:solidFill>
                  <a:srgbClr val="231F20"/>
                </a:solidFill>
                <a:latin typeface="Montserrat"/>
                <a:cs typeface="Montserrat"/>
              </a:rPr>
              <a:t>subjects</a:t>
            </a:r>
            <a:r>
              <a:rPr sz="1200" b="1" spc="-15" dirty="0">
                <a:solidFill>
                  <a:srgbClr val="231F20"/>
                </a:solidFill>
                <a:latin typeface="Montserrat"/>
                <a:cs typeface="Montserrat"/>
              </a:rPr>
              <a:t> </a:t>
            </a:r>
            <a:r>
              <a:rPr sz="1200" b="1" dirty="0">
                <a:solidFill>
                  <a:srgbClr val="231F20"/>
                </a:solidFill>
                <a:latin typeface="Montserrat"/>
                <a:cs typeface="Montserrat"/>
              </a:rPr>
              <a:t>as</a:t>
            </a:r>
            <a:r>
              <a:rPr sz="1200" b="1" spc="-20" dirty="0">
                <a:solidFill>
                  <a:srgbClr val="231F20"/>
                </a:solidFill>
                <a:latin typeface="Montserrat"/>
                <a:cs typeface="Montserrat"/>
              </a:rPr>
              <a:t> </a:t>
            </a:r>
            <a:r>
              <a:rPr sz="1200" b="1" dirty="0">
                <a:solidFill>
                  <a:srgbClr val="231F20"/>
                </a:solidFill>
                <a:latin typeface="Montserrat"/>
                <a:cs typeface="Montserrat"/>
              </a:rPr>
              <a:t>well</a:t>
            </a:r>
            <a:r>
              <a:rPr sz="1200" b="1" spc="-20" dirty="0">
                <a:solidFill>
                  <a:srgbClr val="231F20"/>
                </a:solidFill>
                <a:latin typeface="Montserrat"/>
                <a:cs typeface="Montserrat"/>
              </a:rPr>
              <a:t> </a:t>
            </a:r>
            <a:r>
              <a:rPr sz="1200" b="1" dirty="0">
                <a:solidFill>
                  <a:srgbClr val="231F20"/>
                </a:solidFill>
                <a:latin typeface="Montserrat"/>
                <a:cs typeface="Montserrat"/>
              </a:rPr>
              <a:t>as</a:t>
            </a:r>
            <a:r>
              <a:rPr sz="1200" b="1" spc="-20" dirty="0">
                <a:solidFill>
                  <a:srgbClr val="231F20"/>
                </a:solidFill>
                <a:latin typeface="Montserrat"/>
                <a:cs typeface="Montserrat"/>
              </a:rPr>
              <a:t> </a:t>
            </a:r>
            <a:r>
              <a:rPr sz="1200" b="1" dirty="0">
                <a:solidFill>
                  <a:srgbClr val="231F20"/>
                </a:solidFill>
                <a:latin typeface="Montserrat"/>
                <a:cs typeface="Montserrat"/>
              </a:rPr>
              <a:t>the</a:t>
            </a:r>
            <a:r>
              <a:rPr sz="1200" b="1" spc="-15" dirty="0">
                <a:solidFill>
                  <a:srgbClr val="231F20"/>
                </a:solidFill>
                <a:latin typeface="Montserrat"/>
                <a:cs typeface="Montserrat"/>
              </a:rPr>
              <a:t> </a:t>
            </a:r>
            <a:r>
              <a:rPr sz="1200" b="1" dirty="0">
                <a:solidFill>
                  <a:srgbClr val="231F20"/>
                </a:solidFill>
                <a:latin typeface="Montserrat"/>
                <a:cs typeface="Montserrat"/>
              </a:rPr>
              <a:t>wider</a:t>
            </a:r>
            <a:r>
              <a:rPr sz="1200" b="1" spc="-20" dirty="0">
                <a:solidFill>
                  <a:srgbClr val="231F20"/>
                </a:solidFill>
                <a:latin typeface="Montserrat"/>
                <a:cs typeface="Montserrat"/>
              </a:rPr>
              <a:t> </a:t>
            </a:r>
            <a:r>
              <a:rPr sz="1200" b="1" spc="-10" dirty="0">
                <a:solidFill>
                  <a:srgbClr val="231F20"/>
                </a:solidFill>
                <a:latin typeface="Montserrat"/>
                <a:cs typeface="Montserrat"/>
              </a:rPr>
              <a:t>curriculum.</a:t>
            </a:r>
            <a:endParaRPr sz="1200" dirty="0">
              <a:latin typeface="Montserrat"/>
              <a:cs typeface="Montserra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0110711"/>
            <a:ext cx="7560309" cy="293370"/>
          </a:xfrm>
          <a:custGeom>
            <a:avLst/>
            <a:gdLst/>
            <a:ahLst/>
            <a:cxnLst/>
            <a:rect l="l" t="t" r="r" b="b"/>
            <a:pathLst>
              <a:path w="7560309" h="293370">
                <a:moveTo>
                  <a:pt x="7559992" y="0"/>
                </a:moveTo>
                <a:lnTo>
                  <a:pt x="0" y="0"/>
                </a:lnTo>
                <a:lnTo>
                  <a:pt x="0" y="293293"/>
                </a:lnTo>
                <a:lnTo>
                  <a:pt x="7559992" y="293293"/>
                </a:lnTo>
                <a:lnTo>
                  <a:pt x="7559992" y="0"/>
                </a:lnTo>
                <a:close/>
              </a:path>
            </a:pathLst>
          </a:custGeom>
          <a:solidFill>
            <a:srgbClr val="25408F"/>
          </a:solidFill>
        </p:spPr>
        <p:txBody>
          <a:bodyPr wrap="square" lIns="0" tIns="0" rIns="0" bIns="0" rtlCol="0"/>
          <a:lstStyle/>
          <a:p>
            <a:endParaRPr/>
          </a:p>
        </p:txBody>
      </p:sp>
      <p:pic>
        <p:nvPicPr>
          <p:cNvPr id="3" name="object 3"/>
          <p:cNvPicPr/>
          <p:nvPr/>
        </p:nvPicPr>
        <p:blipFill>
          <a:blip r:embed="rId2" cstate="print"/>
          <a:stretch>
            <a:fillRect/>
          </a:stretch>
        </p:blipFill>
        <p:spPr>
          <a:xfrm>
            <a:off x="3529558" y="9410403"/>
            <a:ext cx="500884" cy="561599"/>
          </a:xfrm>
          <a:prstGeom prst="rect">
            <a:avLst/>
          </a:prstGeom>
        </p:spPr>
      </p:pic>
      <p:sp>
        <p:nvSpPr>
          <p:cNvPr id="4" name="object 4"/>
          <p:cNvSpPr txBox="1">
            <a:spLocks noGrp="1"/>
          </p:cNvSpPr>
          <p:nvPr>
            <p:ph type="ftr" sz="quarter" idx="5"/>
          </p:nvPr>
        </p:nvSpPr>
        <p:spPr>
          <a:prstGeom prst="rect">
            <a:avLst/>
          </a:prstGeom>
        </p:spPr>
        <p:txBody>
          <a:bodyPr vert="horz" wrap="square" lIns="0" tIns="24765"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82458" y="220950"/>
            <a:ext cx="795655" cy="375920"/>
          </a:xfrm>
          <a:prstGeom prst="rect">
            <a:avLst/>
          </a:prstGeom>
        </p:spPr>
        <p:txBody>
          <a:bodyPr vert="horz" wrap="square" lIns="0" tIns="12700" rIns="0" bIns="0" rtlCol="0">
            <a:spAutoFit/>
          </a:bodyPr>
          <a:lstStyle/>
          <a:p>
            <a:pPr marL="12700">
              <a:lnSpc>
                <a:spcPct val="100000"/>
              </a:lnSpc>
              <a:spcBef>
                <a:spcPts val="100"/>
              </a:spcBef>
            </a:pPr>
            <a:r>
              <a:rPr spc="-20" dirty="0"/>
              <a:t>FAQs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38300" y="744103"/>
            <a:ext cx="6901180" cy="8914765"/>
          </a:xfrm>
          <a:prstGeom prst="rect">
            <a:avLst/>
          </a:prstGeom>
        </p:spPr>
        <p:txBody>
          <a:bodyPr vert="horz" wrap="square" lIns="0" tIns="52069" rIns="0" bIns="0" rtlCol="0">
            <a:spAutoFit/>
          </a:bodyPr>
          <a:lstStyle/>
          <a:p>
            <a:pPr marL="12700">
              <a:lnSpc>
                <a:spcPct val="100000"/>
              </a:lnSpc>
              <a:spcBef>
                <a:spcPts val="409"/>
              </a:spcBef>
            </a:pP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submit</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35" dirty="0">
                <a:solidFill>
                  <a:srgbClr val="231F20"/>
                </a:solidFill>
                <a:latin typeface="Montserrat"/>
                <a:cs typeface="Montserrat"/>
              </a:rPr>
              <a:t> </a:t>
            </a:r>
            <a:r>
              <a:rPr lang="en-GB" sz="1200" b="1" spc="-10" dirty="0">
                <a:solidFill>
                  <a:srgbClr val="231F20"/>
                </a:solidFill>
                <a:latin typeface="Montserrat"/>
                <a:cs typeface="Montserrat"/>
              </a:rPr>
              <a:t>options?</a:t>
            </a:r>
            <a:endParaRPr lang="en-GB" sz="1200" dirty="0">
              <a:latin typeface="Montserrat"/>
              <a:cs typeface="Montserrat"/>
            </a:endParaRPr>
          </a:p>
          <a:p>
            <a:pPr marL="12700" marR="5080">
              <a:lnSpc>
                <a:spcPct val="121500"/>
              </a:lnSpc>
            </a:pPr>
            <a:r>
              <a:rPr lang="en-GB" sz="1200" spc="-2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can</a:t>
            </a:r>
            <a:r>
              <a:rPr lang="en-GB" sz="1200" spc="-30" dirty="0">
                <a:solidFill>
                  <a:srgbClr val="231F20"/>
                </a:solidFill>
                <a:latin typeface="Montserrat"/>
                <a:cs typeface="Montserrat"/>
              </a:rPr>
              <a:t> </a:t>
            </a:r>
            <a:r>
              <a:rPr lang="en-GB" sz="1200" dirty="0">
                <a:solidFill>
                  <a:srgbClr val="231F20"/>
                </a:solidFill>
                <a:latin typeface="Montserrat"/>
                <a:cs typeface="Montserrat"/>
              </a:rPr>
              <a:t>submit</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form</a:t>
            </a:r>
            <a:r>
              <a:rPr lang="en-GB" sz="1200" spc="-30" dirty="0">
                <a:solidFill>
                  <a:srgbClr val="231F20"/>
                </a:solidFill>
                <a:latin typeface="Montserrat"/>
                <a:cs typeface="Montserrat"/>
              </a:rPr>
              <a:t> </a:t>
            </a:r>
            <a:r>
              <a:rPr lang="en-GB" sz="1200" dirty="0">
                <a:solidFill>
                  <a:srgbClr val="231F20"/>
                </a:solidFill>
                <a:latin typeface="Montserrat"/>
                <a:cs typeface="Montserrat"/>
              </a:rPr>
              <a:t>in</a:t>
            </a:r>
            <a:r>
              <a:rPr lang="en-GB" sz="1200" spc="-30" dirty="0">
                <a:solidFill>
                  <a:srgbClr val="231F20"/>
                </a:solidFill>
                <a:latin typeface="Montserrat"/>
                <a:cs typeface="Montserrat"/>
              </a:rPr>
              <a:t> </a:t>
            </a:r>
            <a:r>
              <a:rPr lang="en-GB" sz="1200" dirty="0">
                <a:solidFill>
                  <a:srgbClr val="231F20"/>
                </a:solidFill>
                <a:latin typeface="Montserrat"/>
                <a:cs typeface="Montserrat"/>
              </a:rPr>
              <a:t>person</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a:t>
            </a:r>
            <a:r>
              <a:rPr lang="en-GB" sz="1200" spc="-30" dirty="0">
                <a:solidFill>
                  <a:srgbClr val="231F20"/>
                </a:solidFill>
                <a:latin typeface="Montserrat"/>
                <a:cs typeface="Montserrat"/>
              </a:rPr>
              <a:t> </a:t>
            </a:r>
            <a:r>
              <a:rPr lang="en-GB" sz="1200" dirty="0">
                <a:solidFill>
                  <a:srgbClr val="231F20"/>
                </a:solidFill>
                <a:latin typeface="Montserrat"/>
                <a:cs typeface="Montserrat"/>
              </a:rPr>
              <a:t>reception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between</a:t>
            </a:r>
            <a:r>
              <a:rPr lang="en-GB" sz="1200" spc="-30" dirty="0">
                <a:solidFill>
                  <a:srgbClr val="231F20"/>
                </a:solidFill>
                <a:latin typeface="Montserrat"/>
                <a:cs typeface="Montserrat"/>
              </a:rPr>
              <a:t> </a:t>
            </a:r>
            <a:r>
              <a:rPr lang="en-GB" sz="1200" b="1" dirty="0">
                <a:solidFill>
                  <a:srgbClr val="231F20"/>
                </a:solidFill>
                <a:latin typeface="Montserrat"/>
                <a:cs typeface="Montserrat"/>
              </a:rPr>
              <a:t>Monday</a:t>
            </a:r>
            <a:r>
              <a:rPr lang="en-GB" sz="1200" b="1" spc="-30" dirty="0">
                <a:solidFill>
                  <a:srgbClr val="231F20"/>
                </a:solidFill>
                <a:latin typeface="Montserrat"/>
                <a:cs typeface="Montserrat"/>
              </a:rPr>
              <a:t> </a:t>
            </a:r>
            <a:r>
              <a:rPr lang="en-GB" sz="1200" b="1" spc="-20" dirty="0">
                <a:solidFill>
                  <a:srgbClr val="231F20"/>
                </a:solidFill>
                <a:latin typeface="Montserrat"/>
                <a:cs typeface="Montserrat"/>
              </a:rPr>
              <a:t>24th </a:t>
            </a:r>
            <a:r>
              <a:rPr lang="en-GB" sz="1200" b="1" dirty="0">
                <a:solidFill>
                  <a:srgbClr val="231F20"/>
                </a:solidFill>
                <a:latin typeface="Montserrat"/>
                <a:cs typeface="Montserrat"/>
              </a:rPr>
              <a:t>March</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and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no</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later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than</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Friday 28</a:t>
            </a:r>
            <a:r>
              <a:rPr lang="en-GB" sz="1200" b="1" baseline="30000" dirty="0">
                <a:solidFill>
                  <a:srgbClr val="231F20"/>
                </a:solidFill>
                <a:latin typeface="Montserrat"/>
                <a:cs typeface="Montserrat"/>
              </a:rPr>
              <a:t>th</a:t>
            </a:r>
            <a:r>
              <a:rPr lang="en-GB" sz="1200" b="1" dirty="0">
                <a:solidFill>
                  <a:srgbClr val="231F20"/>
                </a:solidFill>
                <a:latin typeface="Montserrat"/>
                <a:cs typeface="Montserrat"/>
              </a:rPr>
              <a:t> March</a:t>
            </a:r>
            <a:r>
              <a:rPr lang="en-GB" sz="1200" dirty="0">
                <a:solidFill>
                  <a:srgbClr val="231F20"/>
                </a:solidFill>
                <a:latin typeface="Montserrat"/>
                <a:cs typeface="Montserrat"/>
              </a:rPr>
              <a:t>.</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so</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20"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ensure</a:t>
            </a:r>
            <a:r>
              <a:rPr lang="en-GB" sz="1200" spc="-20" dirty="0">
                <a:solidFill>
                  <a:srgbClr val="231F20"/>
                </a:solidFill>
                <a:latin typeface="Montserrat"/>
                <a:cs typeface="Montserrat"/>
              </a:rPr>
              <a:t> </a:t>
            </a:r>
            <a:r>
              <a:rPr lang="en-GB" sz="1200" dirty="0">
                <a:solidFill>
                  <a:srgbClr val="231F20"/>
                </a:solidFill>
                <a:latin typeface="Montserrat"/>
                <a:cs typeface="Montserrat"/>
              </a:rPr>
              <a:t>that</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you </a:t>
            </a:r>
            <a:r>
              <a:rPr lang="en-GB" sz="1200" dirty="0">
                <a:solidFill>
                  <a:srgbClr val="231F20"/>
                </a:solidFill>
                <a:latin typeface="Montserrat"/>
                <a:cs typeface="Montserrat"/>
              </a:rPr>
              <a:t>spend</a:t>
            </a:r>
            <a:r>
              <a:rPr lang="en-GB" sz="1200" spc="-30" dirty="0">
                <a:solidFill>
                  <a:srgbClr val="231F20"/>
                </a:solidFill>
                <a:latin typeface="Montserrat"/>
                <a:cs typeface="Montserrat"/>
              </a:rPr>
              <a:t> </a:t>
            </a:r>
            <a:r>
              <a:rPr lang="en-GB" sz="1200" dirty="0">
                <a:solidFill>
                  <a:srgbClr val="231F20"/>
                </a:solidFill>
                <a:latin typeface="Montserrat"/>
                <a:cs typeface="Montserrat"/>
              </a:rPr>
              <a:t>time</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considering</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researching</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Speak</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teachers,</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25" dirty="0">
                <a:solidFill>
                  <a:srgbClr val="231F20"/>
                </a:solidFill>
                <a:latin typeface="Montserrat"/>
                <a:cs typeface="Montserrat"/>
              </a:rPr>
              <a:t> </a:t>
            </a:r>
            <a:r>
              <a:rPr lang="en-GB" sz="1200" dirty="0">
                <a:solidFill>
                  <a:srgbClr val="231F20"/>
                </a:solidFill>
                <a:latin typeface="Montserrat"/>
                <a:cs typeface="Montserrat"/>
              </a:rPr>
              <a:t>PT</a:t>
            </a:r>
            <a:r>
              <a:rPr lang="en-GB" sz="1200" spc="-25" dirty="0">
                <a:solidFill>
                  <a:srgbClr val="231F20"/>
                </a:solidFill>
                <a:latin typeface="Montserrat"/>
                <a:cs typeface="Montserrat"/>
              </a:rPr>
              <a:t> and </a:t>
            </a:r>
            <a:r>
              <a:rPr lang="en-GB" sz="1200" dirty="0">
                <a:solidFill>
                  <a:srgbClr val="231F20"/>
                </a:solidFill>
                <a:latin typeface="Montserrat"/>
                <a:cs typeface="Montserrat"/>
              </a:rPr>
              <a:t>engage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a:t>
            </a:r>
            <a:r>
              <a:rPr lang="en-GB" sz="1200" spc="-3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5" dirty="0">
                <a:solidFill>
                  <a:srgbClr val="231F20"/>
                </a:solidFill>
                <a:latin typeface="Montserrat"/>
                <a:cs typeface="Montserrat"/>
              </a:rPr>
              <a:t> </a:t>
            </a:r>
            <a:r>
              <a:rPr lang="en-GB" sz="1200" dirty="0">
                <a:solidFill>
                  <a:srgbClr val="231F20"/>
                </a:solidFill>
                <a:latin typeface="Montserrat"/>
                <a:cs typeface="Montserrat"/>
              </a:rPr>
              <a:t>programme</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5" dirty="0">
                <a:solidFill>
                  <a:srgbClr val="231F20"/>
                </a:solidFill>
                <a:latin typeface="Montserrat"/>
                <a:cs typeface="Montserrat"/>
              </a:rPr>
              <a:t> </a:t>
            </a:r>
            <a:r>
              <a:rPr lang="en-GB" sz="1200" dirty="0">
                <a:solidFill>
                  <a:srgbClr val="231F20"/>
                </a:solidFill>
                <a:latin typeface="Montserrat"/>
                <a:cs typeface="Montserrat"/>
              </a:rPr>
              <a:t>sure</a:t>
            </a:r>
            <a:r>
              <a:rPr lang="en-GB" sz="1200" spc="-35"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best</a:t>
            </a:r>
            <a:r>
              <a:rPr lang="en-GB" sz="1200" spc="-35" dirty="0">
                <a:solidFill>
                  <a:srgbClr val="231F20"/>
                </a:solidFill>
                <a:latin typeface="Montserrat"/>
                <a:cs typeface="Montserrat"/>
              </a:rPr>
              <a:t> </a:t>
            </a:r>
            <a:r>
              <a:rPr lang="en-GB" sz="1200" dirty="0">
                <a:solidFill>
                  <a:srgbClr val="231F20"/>
                </a:solidFill>
                <a:latin typeface="Montserrat"/>
                <a:cs typeface="Montserrat"/>
              </a:rPr>
              <a:t>decisions</a:t>
            </a:r>
            <a:r>
              <a:rPr lang="en-GB" sz="1200" spc="-30" dirty="0">
                <a:solidFill>
                  <a:srgbClr val="231F20"/>
                </a:solidFill>
                <a:latin typeface="Montserrat"/>
                <a:cs typeface="Montserrat"/>
              </a:rPr>
              <a:t> </a:t>
            </a:r>
            <a:r>
              <a:rPr lang="en-GB" sz="1200" spc="-25" dirty="0">
                <a:solidFill>
                  <a:srgbClr val="231F20"/>
                </a:solidFill>
                <a:latin typeface="Montserrat"/>
                <a:cs typeface="Montserrat"/>
              </a:rPr>
              <a:t>for </a:t>
            </a:r>
            <a:r>
              <a:rPr lang="en-GB" sz="1200" dirty="0">
                <a:solidFill>
                  <a:srgbClr val="231F20"/>
                </a:solidFill>
                <a:latin typeface="Montserrat"/>
                <a:cs typeface="Montserrat"/>
              </a:rPr>
              <a:t>yourself</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25" dirty="0">
                <a:solidFill>
                  <a:srgbClr val="231F20"/>
                </a:solidFill>
                <a:latin typeface="Montserrat"/>
                <a:cs typeface="Montserrat"/>
              </a:rPr>
              <a:t> </a:t>
            </a:r>
            <a:r>
              <a:rPr lang="en-GB" sz="1200" dirty="0">
                <a:solidFill>
                  <a:srgbClr val="231F20"/>
                </a:solidFill>
                <a:latin typeface="Montserrat"/>
                <a:cs typeface="Montserrat"/>
              </a:rPr>
              <a:t>Remember</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consider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5"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have.</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Will</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able</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what</a:t>
            </a:r>
            <a:r>
              <a:rPr lang="en-GB" sz="1200" b="1" spc="-1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spc="-20" dirty="0">
                <a:solidFill>
                  <a:srgbClr val="231F20"/>
                </a:solidFill>
                <a:latin typeface="Montserrat"/>
                <a:cs typeface="Montserrat"/>
              </a:rPr>
              <a:t>want?</a:t>
            </a:r>
            <a:endParaRPr lang="en-GB" sz="1200" dirty="0">
              <a:latin typeface="Montserrat"/>
              <a:cs typeface="Montserrat"/>
            </a:endParaRPr>
          </a:p>
          <a:p>
            <a:pPr marL="12700" marR="38100">
              <a:lnSpc>
                <a:spcPct val="121500"/>
              </a:lnSpc>
            </a:pPr>
            <a:r>
              <a:rPr lang="en-GB" sz="1200" dirty="0">
                <a:solidFill>
                  <a:srgbClr val="231F20"/>
                </a:solidFill>
                <a:latin typeface="Montserrat"/>
                <a:cs typeface="Montserrat"/>
              </a:rPr>
              <a:t>Most</a:t>
            </a:r>
            <a:r>
              <a:rPr lang="en-GB" sz="1200" spc="-30"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able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5" dirty="0">
                <a:solidFill>
                  <a:srgbClr val="231F20"/>
                </a:solidFill>
                <a:latin typeface="Montserrat"/>
                <a:cs typeface="Montserrat"/>
              </a:rPr>
              <a:t> </a:t>
            </a:r>
            <a:r>
              <a:rPr lang="en-GB" sz="1200" dirty="0">
                <a:solidFill>
                  <a:srgbClr val="231F20"/>
                </a:solidFill>
                <a:latin typeface="Montserrat"/>
                <a:cs typeface="Montserrat"/>
              </a:rPr>
              <a:t>their</a:t>
            </a:r>
            <a:r>
              <a:rPr lang="en-GB" sz="1200" spc="-2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If</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not</a:t>
            </a:r>
            <a:r>
              <a:rPr lang="en-GB" sz="1200" spc="-2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25" dirty="0">
                <a:solidFill>
                  <a:srgbClr val="231F20"/>
                </a:solidFill>
                <a:latin typeface="Montserrat"/>
                <a:cs typeface="Montserrat"/>
              </a:rPr>
              <a:t> </a:t>
            </a:r>
            <a:r>
              <a:rPr lang="en-GB" sz="1200" dirty="0">
                <a:solidFill>
                  <a:srgbClr val="231F20"/>
                </a:solidFill>
                <a:latin typeface="Montserrat"/>
                <a:cs typeface="Montserrat"/>
              </a:rPr>
              <a:t>may</a:t>
            </a:r>
            <a:r>
              <a:rPr lang="en-GB" sz="1200" spc="-25" dirty="0">
                <a:solidFill>
                  <a:srgbClr val="231F20"/>
                </a:solidFill>
                <a:latin typeface="Montserrat"/>
                <a:cs typeface="Montserrat"/>
              </a:rPr>
              <a:t> be </a:t>
            </a:r>
            <a:r>
              <a:rPr lang="en-GB" sz="1200" dirty="0">
                <a:solidFill>
                  <a:srgbClr val="231F20"/>
                </a:solidFill>
                <a:latin typeface="Montserrat"/>
                <a:cs typeface="Montserrat"/>
              </a:rPr>
              <a:t>because:</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25" dirty="0">
                <a:solidFill>
                  <a:srgbClr val="231F20"/>
                </a:solidFill>
                <a:latin typeface="Montserrat"/>
                <a:cs typeface="Montserrat"/>
              </a:rPr>
              <a:t> </a:t>
            </a:r>
            <a:r>
              <a:rPr lang="en-GB" sz="1200" dirty="0">
                <a:solidFill>
                  <a:srgbClr val="231F20"/>
                </a:solidFill>
                <a:latin typeface="Montserrat"/>
                <a:cs typeface="Montserrat"/>
              </a:rPr>
              <a:t>does</a:t>
            </a:r>
            <a:r>
              <a:rPr lang="en-GB" sz="1200" spc="-30" dirty="0">
                <a:solidFill>
                  <a:srgbClr val="231F20"/>
                </a:solidFill>
                <a:latin typeface="Montserrat"/>
                <a:cs typeface="Montserrat"/>
              </a:rPr>
              <a:t> </a:t>
            </a:r>
            <a:r>
              <a:rPr lang="en-GB" sz="1200" dirty="0">
                <a:solidFill>
                  <a:srgbClr val="231F20"/>
                </a:solidFill>
                <a:latin typeface="Montserrat"/>
                <a:cs typeface="Montserrat"/>
              </a:rPr>
              <a:t>not</a:t>
            </a:r>
            <a:r>
              <a:rPr lang="en-GB" sz="1200" spc="-30" dirty="0">
                <a:solidFill>
                  <a:srgbClr val="231F20"/>
                </a:solidFill>
                <a:latin typeface="Montserrat"/>
                <a:cs typeface="Montserrat"/>
              </a:rPr>
              <a:t> </a:t>
            </a:r>
            <a:r>
              <a:rPr lang="en-GB" sz="1200" dirty="0">
                <a:solidFill>
                  <a:srgbClr val="231F20"/>
                </a:solidFill>
                <a:latin typeface="Montserrat"/>
                <a:cs typeface="Montserrat"/>
              </a:rPr>
              <a:t>match</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ability</a:t>
            </a:r>
            <a:r>
              <a:rPr lang="en-GB" sz="1200" spc="-30" dirty="0">
                <a:solidFill>
                  <a:srgbClr val="231F20"/>
                </a:solidFill>
                <a:latin typeface="Montserrat"/>
                <a:cs typeface="Montserrat"/>
              </a:rPr>
              <a:t> </a:t>
            </a:r>
            <a:r>
              <a:rPr lang="en-GB" sz="1200" dirty="0">
                <a:solidFill>
                  <a:srgbClr val="231F20"/>
                </a:solidFill>
                <a:latin typeface="Montserrat"/>
                <a:cs typeface="Montserrat"/>
              </a:rPr>
              <a:t>level</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option</a:t>
            </a:r>
            <a:r>
              <a:rPr lang="en-GB" sz="1200" spc="-30"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is </a:t>
            </a:r>
            <a:r>
              <a:rPr lang="en-GB" sz="1200" dirty="0">
                <a:solidFill>
                  <a:srgbClr val="231F20"/>
                </a:solidFill>
                <a:latin typeface="Montserrat"/>
                <a:cs typeface="Montserrat"/>
              </a:rPr>
              <a:t>too</a:t>
            </a:r>
            <a:r>
              <a:rPr lang="en-GB" sz="1200" spc="-30" dirty="0">
                <a:solidFill>
                  <a:srgbClr val="231F20"/>
                </a:solidFill>
                <a:latin typeface="Montserrat"/>
                <a:cs typeface="Montserrat"/>
              </a:rPr>
              <a:t> </a:t>
            </a:r>
            <a:r>
              <a:rPr lang="en-GB" sz="1200" dirty="0">
                <a:solidFill>
                  <a:srgbClr val="231F20"/>
                </a:solidFill>
                <a:latin typeface="Montserrat"/>
                <a:cs typeface="Montserrat"/>
              </a:rPr>
              <a:t>large</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include</a:t>
            </a:r>
            <a:r>
              <a:rPr lang="en-GB" sz="1200" spc="-25" dirty="0">
                <a:solidFill>
                  <a:srgbClr val="231F20"/>
                </a:solidFill>
                <a:latin typeface="Montserrat"/>
                <a:cs typeface="Montserrat"/>
              </a:rPr>
              <a:t> </a:t>
            </a:r>
            <a:r>
              <a:rPr lang="en-GB" sz="1200" dirty="0">
                <a:solidFill>
                  <a:srgbClr val="231F20"/>
                </a:solidFill>
                <a:latin typeface="Montserrat"/>
                <a:cs typeface="Montserrat"/>
              </a:rPr>
              <a:t>everyone</a:t>
            </a:r>
            <a:r>
              <a:rPr lang="en-GB" sz="1200" spc="-25" dirty="0">
                <a:solidFill>
                  <a:srgbClr val="231F20"/>
                </a:solidFill>
                <a:latin typeface="Montserrat"/>
                <a:cs typeface="Montserrat"/>
              </a:rPr>
              <a:t> </a:t>
            </a:r>
            <a:r>
              <a:rPr lang="en-GB" sz="1200" dirty="0">
                <a:solidFill>
                  <a:srgbClr val="231F20"/>
                </a:solidFill>
                <a:latin typeface="Montserrat"/>
                <a:cs typeface="Montserrat"/>
              </a:rPr>
              <a:t>or</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a:t>
            </a:r>
            <a:r>
              <a:rPr lang="en-GB" sz="1200" spc="-25" dirty="0">
                <a:solidFill>
                  <a:srgbClr val="231F20"/>
                </a:solidFill>
                <a:latin typeface="Montserrat"/>
                <a:cs typeface="Montserrat"/>
              </a:rPr>
              <a:t> </a:t>
            </a:r>
            <a:r>
              <a:rPr lang="en-GB" sz="1200" dirty="0">
                <a:solidFill>
                  <a:srgbClr val="231F20"/>
                </a:solidFill>
                <a:latin typeface="Montserrat"/>
                <a:cs typeface="Montserrat"/>
              </a:rPr>
              <a:t>group</a:t>
            </a:r>
            <a:r>
              <a:rPr lang="en-GB" sz="1200" spc="-25" dirty="0">
                <a:solidFill>
                  <a:srgbClr val="231F20"/>
                </a:solidFill>
                <a:latin typeface="Montserrat"/>
                <a:cs typeface="Montserrat"/>
              </a:rPr>
              <a:t> </a:t>
            </a:r>
            <a:r>
              <a:rPr lang="en-GB" sz="1200" dirty="0">
                <a:solidFill>
                  <a:srgbClr val="231F20"/>
                </a:solidFill>
                <a:latin typeface="Montserrat"/>
                <a:cs typeface="Montserrat"/>
              </a:rPr>
              <a:t>is</a:t>
            </a:r>
            <a:r>
              <a:rPr lang="en-GB" sz="1200" spc="-25" dirty="0">
                <a:solidFill>
                  <a:srgbClr val="231F20"/>
                </a:solidFill>
                <a:latin typeface="Montserrat"/>
                <a:cs typeface="Montserrat"/>
              </a:rPr>
              <a:t> </a:t>
            </a:r>
            <a:r>
              <a:rPr lang="en-GB" sz="1200" dirty="0">
                <a:solidFill>
                  <a:srgbClr val="231F20"/>
                </a:solidFill>
                <a:latin typeface="Montserrat"/>
                <a:cs typeface="Montserrat"/>
              </a:rPr>
              <a:t>too</a:t>
            </a:r>
            <a:r>
              <a:rPr lang="en-GB" sz="1200" spc="-25" dirty="0">
                <a:solidFill>
                  <a:srgbClr val="231F20"/>
                </a:solidFill>
                <a:latin typeface="Montserrat"/>
                <a:cs typeface="Montserrat"/>
              </a:rPr>
              <a:t> </a:t>
            </a:r>
            <a:r>
              <a:rPr lang="en-GB" sz="1200" dirty="0">
                <a:solidFill>
                  <a:srgbClr val="231F20"/>
                </a:solidFill>
                <a:latin typeface="Montserrat"/>
                <a:cs typeface="Montserrat"/>
              </a:rPr>
              <a:t>small</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has</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withdrawn. </a:t>
            </a:r>
            <a:r>
              <a:rPr lang="en-GB" sz="1200" dirty="0">
                <a:solidFill>
                  <a:srgbClr val="231F20"/>
                </a:solidFill>
                <a:latin typeface="Montserrat"/>
                <a:cs typeface="Montserrat"/>
              </a:rPr>
              <a:t>Although</a:t>
            </a:r>
            <a:r>
              <a:rPr lang="en-GB" sz="1200" spc="-35" dirty="0">
                <a:solidFill>
                  <a:srgbClr val="231F20"/>
                </a:solidFill>
                <a:latin typeface="Montserrat"/>
                <a:cs typeface="Montserrat"/>
              </a:rPr>
              <a:t> </a:t>
            </a:r>
            <a:r>
              <a:rPr lang="en-GB" sz="1200" dirty="0">
                <a:solidFill>
                  <a:srgbClr val="231F20"/>
                </a:solidFill>
                <a:latin typeface="Montserrat"/>
                <a:cs typeface="Montserrat"/>
              </a:rPr>
              <a:t>staff</a:t>
            </a:r>
            <a:r>
              <a:rPr lang="en-GB" sz="1200" spc="-35"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try</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5"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possible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5" dirty="0">
                <a:solidFill>
                  <a:srgbClr val="231F20"/>
                </a:solidFill>
                <a:latin typeface="Montserrat"/>
                <a:cs typeface="Montserrat"/>
              </a:rPr>
              <a:t> </a:t>
            </a:r>
            <a:r>
              <a:rPr lang="en-GB" sz="1200" dirty="0">
                <a:solidFill>
                  <a:srgbClr val="231F20"/>
                </a:solidFill>
                <a:latin typeface="Montserrat"/>
                <a:cs typeface="Montserrat"/>
              </a:rPr>
              <a:t>you</a:t>
            </a:r>
            <a:r>
              <a:rPr lang="en-GB" sz="1200" spc="-35"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dirty="0">
                <a:solidFill>
                  <a:srgbClr val="231F20"/>
                </a:solidFill>
                <a:latin typeface="Montserrat"/>
                <a:cs typeface="Montserrat"/>
              </a:rPr>
              <a:t>your</a:t>
            </a:r>
            <a:r>
              <a:rPr lang="en-GB" sz="1200" spc="-35" dirty="0">
                <a:solidFill>
                  <a:srgbClr val="231F20"/>
                </a:solidFill>
                <a:latin typeface="Montserrat"/>
                <a:cs typeface="Montserrat"/>
              </a:rPr>
              <a:t> </a:t>
            </a:r>
            <a:r>
              <a:rPr lang="en-GB" sz="1200" dirty="0">
                <a:solidFill>
                  <a:srgbClr val="231F20"/>
                </a:solidFill>
                <a:latin typeface="Montserrat"/>
                <a:cs typeface="Montserrat"/>
              </a:rPr>
              <a:t>preferred</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5"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subjects,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t>
            </a:r>
            <a:r>
              <a:rPr lang="en-GB" sz="1200" dirty="0">
                <a:solidFill>
                  <a:srgbClr val="231F20"/>
                </a:solidFill>
                <a:latin typeface="Montserrat"/>
                <a:cs typeface="Montserrat"/>
              </a:rPr>
              <a:t>final</a:t>
            </a:r>
            <a:r>
              <a:rPr lang="en-GB" sz="1200" spc="-10" dirty="0">
                <a:solidFill>
                  <a:srgbClr val="231F20"/>
                </a:solidFill>
                <a:latin typeface="Montserrat"/>
                <a:cs typeface="Montserrat"/>
              </a:rPr>
              <a:t> </a:t>
            </a:r>
            <a:r>
              <a:rPr lang="en-GB" sz="1200" dirty="0">
                <a:solidFill>
                  <a:srgbClr val="231F20"/>
                </a:solidFill>
                <a:latin typeface="Montserrat"/>
                <a:cs typeface="Montserrat"/>
              </a:rPr>
              <a:t>decision</a:t>
            </a:r>
            <a:r>
              <a:rPr lang="en-GB" sz="1200" spc="-10" dirty="0">
                <a:solidFill>
                  <a:srgbClr val="231F20"/>
                </a:solidFill>
                <a:latin typeface="Montserrat"/>
                <a:cs typeface="Montserrat"/>
              </a:rPr>
              <a:t> </a:t>
            </a:r>
            <a:r>
              <a:rPr lang="en-GB" sz="1200" dirty="0">
                <a:solidFill>
                  <a:srgbClr val="231F20"/>
                </a:solidFill>
                <a:latin typeface="Montserrat"/>
                <a:cs typeface="Montserrat"/>
              </a:rPr>
              <a:t>will</a:t>
            </a:r>
            <a:r>
              <a:rPr lang="en-GB" sz="1200" spc="-10" dirty="0">
                <a:solidFill>
                  <a:srgbClr val="231F20"/>
                </a:solidFill>
                <a:latin typeface="Montserrat"/>
                <a:cs typeface="Montserrat"/>
              </a:rPr>
              <a:t> </a:t>
            </a:r>
            <a:r>
              <a:rPr lang="en-GB" sz="1200" dirty="0">
                <a:solidFill>
                  <a:srgbClr val="231F20"/>
                </a:solidFill>
                <a:latin typeface="Montserrat"/>
                <a:cs typeface="Montserrat"/>
              </a:rPr>
              <a:t>rest</a:t>
            </a:r>
            <a:r>
              <a:rPr lang="en-GB" sz="1200" spc="-10" dirty="0">
                <a:solidFill>
                  <a:srgbClr val="231F20"/>
                </a:solidFill>
                <a:latin typeface="Montserrat"/>
                <a:cs typeface="Montserrat"/>
              </a:rPr>
              <a:t> </a:t>
            </a:r>
            <a:r>
              <a:rPr lang="en-GB" sz="1200" dirty="0">
                <a:solidFill>
                  <a:srgbClr val="231F20"/>
                </a:solidFill>
                <a:latin typeface="Montserrat"/>
                <a:cs typeface="Montserrat"/>
              </a:rPr>
              <a:t>with</a:t>
            </a:r>
            <a:r>
              <a:rPr lang="en-GB" sz="1200" spc="-10"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Academy.</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spcBef>
                <a:spcPts val="5"/>
              </a:spcBef>
            </a:pPr>
            <a:r>
              <a:rPr lang="en-GB" sz="1200" b="1" dirty="0">
                <a:solidFill>
                  <a:srgbClr val="231F20"/>
                </a:solidFill>
                <a:latin typeface="Montserrat"/>
                <a:cs typeface="Montserrat"/>
              </a:rPr>
              <a:t>Why</a:t>
            </a:r>
            <a:r>
              <a:rPr lang="en-GB" sz="1200" b="1" spc="-25" dirty="0">
                <a:solidFill>
                  <a:srgbClr val="231F20"/>
                </a:solidFill>
                <a:latin typeface="Montserrat"/>
                <a:cs typeface="Montserrat"/>
              </a:rPr>
              <a:t> </a:t>
            </a:r>
            <a:r>
              <a:rPr lang="en-GB" sz="1200" b="1" dirty="0">
                <a:solidFill>
                  <a:srgbClr val="231F20"/>
                </a:solidFill>
                <a:latin typeface="Montserrat"/>
                <a:cs typeface="Montserrat"/>
              </a:rPr>
              <a:t>would</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group</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or</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subject</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be</a:t>
            </a:r>
            <a:r>
              <a:rPr lang="en-GB" sz="1200" b="1" spc="-20" dirty="0">
                <a:solidFill>
                  <a:srgbClr val="231F20"/>
                </a:solidFill>
                <a:latin typeface="Montserrat"/>
                <a:cs typeface="Montserrat"/>
              </a:rPr>
              <a:t> </a:t>
            </a:r>
            <a:r>
              <a:rPr lang="en-GB" sz="1200" b="1" spc="-10" dirty="0">
                <a:solidFill>
                  <a:srgbClr val="231F20"/>
                </a:solidFill>
                <a:latin typeface="Montserrat"/>
                <a:cs typeface="Montserrat"/>
              </a:rPr>
              <a:t>withdrawn?</a:t>
            </a:r>
            <a:endParaRPr lang="en-GB" sz="1200" dirty="0">
              <a:latin typeface="Montserrat"/>
              <a:cs typeface="Montserrat"/>
            </a:endParaRPr>
          </a:p>
          <a:p>
            <a:pPr marL="12700" marR="12700">
              <a:lnSpc>
                <a:spcPct val="121500"/>
              </a:lnSpc>
            </a:pPr>
            <a:r>
              <a:rPr lang="en-GB" sz="1200" dirty="0">
                <a:solidFill>
                  <a:srgbClr val="231F20"/>
                </a:solidFill>
                <a:latin typeface="Montserrat"/>
                <a:cs typeface="Montserrat"/>
              </a:rPr>
              <a:t>Should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not</a:t>
            </a:r>
            <a:r>
              <a:rPr lang="en-GB" sz="1200" spc="-15"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attract</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20" dirty="0">
                <a:solidFill>
                  <a:srgbClr val="231F20"/>
                </a:solidFill>
                <a:latin typeface="Montserrat"/>
                <a:cs typeface="Montserrat"/>
              </a:rPr>
              <a:t> </a:t>
            </a:r>
            <a:r>
              <a:rPr lang="en-GB" sz="1200" dirty="0">
                <a:solidFill>
                  <a:srgbClr val="231F20"/>
                </a:solidFill>
                <a:latin typeface="Montserrat"/>
                <a:cs typeface="Montserrat"/>
              </a:rPr>
              <a:t>sufficient</a:t>
            </a:r>
            <a:r>
              <a:rPr lang="en-GB" sz="1200" spc="-15" dirty="0">
                <a:solidFill>
                  <a:srgbClr val="231F20"/>
                </a:solidFill>
                <a:latin typeface="Montserrat"/>
                <a:cs typeface="Montserrat"/>
              </a:rPr>
              <a:t> </a:t>
            </a:r>
            <a:r>
              <a:rPr lang="en-GB" sz="1200" dirty="0">
                <a:solidFill>
                  <a:srgbClr val="231F20"/>
                </a:solidFill>
                <a:latin typeface="Montserrat"/>
                <a:cs typeface="Montserrat"/>
              </a:rPr>
              <a:t>number</a:t>
            </a:r>
            <a:r>
              <a:rPr lang="en-GB" sz="1200" spc="-15"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integral </a:t>
            </a:r>
            <a:r>
              <a:rPr lang="en-GB" sz="1200" dirty="0">
                <a:solidFill>
                  <a:srgbClr val="231F20"/>
                </a:solidFill>
                <a:latin typeface="Montserrat"/>
                <a:cs typeface="Montserrat"/>
              </a:rPr>
              <a:t>curriculum</a:t>
            </a:r>
            <a:r>
              <a:rPr lang="en-GB" sz="1200" spc="-35" dirty="0">
                <a:solidFill>
                  <a:srgbClr val="231F20"/>
                </a:solidFill>
                <a:latin typeface="Montserrat"/>
                <a:cs typeface="Montserrat"/>
              </a:rPr>
              <a:t> </a:t>
            </a:r>
            <a:r>
              <a:rPr lang="en-GB" sz="1200" dirty="0">
                <a:solidFill>
                  <a:srgbClr val="231F20"/>
                </a:solidFill>
                <a:latin typeface="Montserrat"/>
                <a:cs typeface="Montserrat"/>
              </a:rPr>
              <a:t>change</a:t>
            </a:r>
            <a:r>
              <a:rPr lang="en-GB" sz="1200" spc="-35" dirty="0">
                <a:solidFill>
                  <a:srgbClr val="231F20"/>
                </a:solidFill>
                <a:latin typeface="Montserrat"/>
                <a:cs typeface="Montserrat"/>
              </a:rPr>
              <a:t> </a:t>
            </a:r>
            <a:r>
              <a:rPr lang="en-GB" sz="1200" dirty="0">
                <a:solidFill>
                  <a:srgbClr val="231F20"/>
                </a:solidFill>
                <a:latin typeface="Montserrat"/>
                <a:cs typeface="Montserrat"/>
              </a:rPr>
              <a:t>takes</a:t>
            </a:r>
            <a:r>
              <a:rPr lang="en-GB" sz="1200" spc="-30" dirty="0">
                <a:solidFill>
                  <a:srgbClr val="231F20"/>
                </a:solidFill>
                <a:latin typeface="Montserrat"/>
                <a:cs typeface="Montserrat"/>
              </a:rPr>
              <a:t> </a:t>
            </a:r>
            <a:r>
              <a:rPr lang="en-GB" sz="1200" dirty="0">
                <a:solidFill>
                  <a:srgbClr val="231F20"/>
                </a:solidFill>
                <a:latin typeface="Montserrat"/>
                <a:cs typeface="Montserrat"/>
              </a:rPr>
              <a:t>place,</a:t>
            </a:r>
            <a:r>
              <a:rPr lang="en-GB" sz="1200" spc="-35" dirty="0">
                <a:solidFill>
                  <a:srgbClr val="231F20"/>
                </a:solidFill>
                <a:latin typeface="Montserrat"/>
                <a:cs typeface="Montserrat"/>
              </a:rPr>
              <a:t> </a:t>
            </a:r>
            <a:r>
              <a:rPr lang="en-GB" sz="1200" dirty="0">
                <a:solidFill>
                  <a:srgbClr val="231F20"/>
                </a:solidFill>
                <a:latin typeface="Montserrat"/>
                <a:cs typeface="Montserrat"/>
              </a:rPr>
              <a:t>it</a:t>
            </a:r>
            <a:r>
              <a:rPr lang="en-GB" sz="1200" spc="-35"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be</a:t>
            </a:r>
            <a:r>
              <a:rPr lang="en-GB" sz="1200" spc="-35" dirty="0">
                <a:solidFill>
                  <a:srgbClr val="231F20"/>
                </a:solidFill>
                <a:latin typeface="Montserrat"/>
                <a:cs typeface="Montserrat"/>
              </a:rPr>
              <a:t> </a:t>
            </a:r>
            <a:r>
              <a:rPr lang="en-GB" sz="1200" dirty="0">
                <a:solidFill>
                  <a:srgbClr val="231F20"/>
                </a:solidFill>
                <a:latin typeface="Montserrat"/>
                <a:cs typeface="Montserrat"/>
              </a:rPr>
              <a:t>withdrawn</a:t>
            </a:r>
            <a:r>
              <a:rPr lang="en-GB" sz="1200" spc="-35"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5" dirty="0">
                <a:solidFill>
                  <a:srgbClr val="231F20"/>
                </a:solidFill>
                <a:latin typeface="Montserrat"/>
                <a:cs typeface="Montserrat"/>
              </a:rPr>
              <a:t> </a:t>
            </a:r>
            <a:r>
              <a:rPr lang="en-GB" sz="1200" dirty="0">
                <a:solidFill>
                  <a:srgbClr val="231F20"/>
                </a:solidFill>
                <a:latin typeface="Montserrat"/>
                <a:cs typeface="Montserrat"/>
              </a:rPr>
              <a:t>students</a:t>
            </a:r>
            <a:r>
              <a:rPr lang="en-GB" sz="1200" spc="-30" dirty="0">
                <a:solidFill>
                  <a:srgbClr val="231F20"/>
                </a:solidFill>
                <a:latin typeface="Montserrat"/>
                <a:cs typeface="Montserrat"/>
              </a:rPr>
              <a:t> </a:t>
            </a:r>
            <a:r>
              <a:rPr lang="en-GB" sz="1200" dirty="0">
                <a:solidFill>
                  <a:srgbClr val="231F20"/>
                </a:solidFill>
                <a:latin typeface="Montserrat"/>
                <a:cs typeface="Montserrat"/>
              </a:rPr>
              <a:t>who</a:t>
            </a:r>
            <a:r>
              <a:rPr lang="en-GB" sz="1200" spc="-35" dirty="0">
                <a:solidFill>
                  <a:srgbClr val="231F20"/>
                </a:solidFill>
                <a:latin typeface="Montserrat"/>
                <a:cs typeface="Montserrat"/>
              </a:rPr>
              <a:t> </a:t>
            </a:r>
            <a:r>
              <a:rPr lang="en-GB" sz="1200" dirty="0">
                <a:solidFill>
                  <a:srgbClr val="231F20"/>
                </a:solidFill>
                <a:latin typeface="Montserrat"/>
                <a:cs typeface="Montserrat"/>
              </a:rPr>
              <a:t>have</a:t>
            </a:r>
            <a:r>
              <a:rPr lang="en-GB" sz="1200" spc="-35" dirty="0">
                <a:solidFill>
                  <a:srgbClr val="231F20"/>
                </a:solidFill>
                <a:latin typeface="Montserrat"/>
                <a:cs typeface="Montserrat"/>
              </a:rPr>
              <a:t> </a:t>
            </a:r>
            <a:r>
              <a:rPr lang="en-GB" sz="1200" spc="-10" dirty="0">
                <a:solidFill>
                  <a:srgbClr val="231F20"/>
                </a:solidFill>
                <a:latin typeface="Montserrat"/>
                <a:cs typeface="Montserrat"/>
              </a:rPr>
              <a:t>chosen </a:t>
            </a:r>
            <a:r>
              <a:rPr lang="en-GB" sz="1200" dirty="0">
                <a:solidFill>
                  <a:srgbClr val="231F20"/>
                </a:solidFill>
                <a:latin typeface="Montserrat"/>
                <a:cs typeface="Montserrat"/>
              </a:rPr>
              <a:t>that</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offered</a:t>
            </a:r>
            <a:r>
              <a:rPr lang="en-GB" sz="1200" spc="-20" dirty="0">
                <a:solidFill>
                  <a:srgbClr val="231F20"/>
                </a:solidFill>
                <a:latin typeface="Montserrat"/>
                <a:cs typeface="Montserrat"/>
              </a:rPr>
              <a:t> </a:t>
            </a:r>
            <a:r>
              <a:rPr lang="en-GB" sz="1200" dirty="0">
                <a:solidFill>
                  <a:srgbClr val="231F20"/>
                </a:solidFill>
                <a:latin typeface="Montserrat"/>
                <a:cs typeface="Montserrat"/>
              </a:rPr>
              <a:t>a</a:t>
            </a:r>
            <a:r>
              <a:rPr lang="en-GB" sz="1200" spc="-15" dirty="0">
                <a:solidFill>
                  <a:srgbClr val="231F20"/>
                </a:solidFill>
                <a:latin typeface="Montserrat"/>
                <a:cs typeface="Montserrat"/>
              </a:rPr>
              <a:t> </a:t>
            </a:r>
            <a:r>
              <a:rPr lang="en-GB" sz="1200" dirty="0">
                <a:solidFill>
                  <a:srgbClr val="231F20"/>
                </a:solidFill>
                <a:latin typeface="Montserrat"/>
                <a:cs typeface="Montserrat"/>
              </a:rPr>
              <a:t>different</a:t>
            </a:r>
            <a:r>
              <a:rPr lang="en-GB" sz="1200" spc="-1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0" dirty="0">
                <a:solidFill>
                  <a:srgbClr val="231F20"/>
                </a:solidFill>
                <a:latin typeface="Montserrat"/>
                <a:cs typeface="Montserrat"/>
              </a:rPr>
              <a:t> </a:t>
            </a:r>
            <a:r>
              <a:rPr lang="en-GB" sz="1200" dirty="0">
                <a:solidFill>
                  <a:srgbClr val="231F20"/>
                </a:solidFill>
                <a:latin typeface="Montserrat"/>
                <a:cs typeface="Montserrat"/>
              </a:rPr>
              <a:t>based</a:t>
            </a:r>
            <a:r>
              <a:rPr lang="en-GB" sz="1200" spc="-15" dirty="0">
                <a:solidFill>
                  <a:srgbClr val="231F20"/>
                </a:solidFill>
                <a:latin typeface="Montserrat"/>
                <a:cs typeface="Montserrat"/>
              </a:rPr>
              <a:t> </a:t>
            </a:r>
            <a:r>
              <a:rPr lang="en-GB" sz="1200" dirty="0">
                <a:solidFill>
                  <a:srgbClr val="231F20"/>
                </a:solidFill>
                <a:latin typeface="Montserrat"/>
                <a:cs typeface="Montserrat"/>
              </a:rPr>
              <a:t>on</a:t>
            </a:r>
            <a:r>
              <a:rPr lang="en-GB" sz="1200" spc="-20" dirty="0">
                <a:solidFill>
                  <a:srgbClr val="231F20"/>
                </a:solidFill>
                <a:latin typeface="Montserrat"/>
                <a:cs typeface="Montserrat"/>
              </a:rPr>
              <a:t> </a:t>
            </a:r>
            <a:r>
              <a:rPr lang="en-GB" sz="1200" dirty="0">
                <a:solidFill>
                  <a:srgbClr val="231F20"/>
                </a:solidFill>
                <a:latin typeface="Montserrat"/>
                <a:cs typeface="Montserrat"/>
              </a:rPr>
              <a:t>their</a:t>
            </a:r>
            <a:r>
              <a:rPr lang="en-GB" sz="1200" spc="-15" dirty="0">
                <a:solidFill>
                  <a:srgbClr val="231F20"/>
                </a:solidFill>
                <a:latin typeface="Montserrat"/>
                <a:cs typeface="Montserrat"/>
              </a:rPr>
              <a:t> </a:t>
            </a:r>
            <a:r>
              <a:rPr lang="en-GB" sz="1200" dirty="0">
                <a:solidFill>
                  <a:srgbClr val="231F20"/>
                </a:solidFill>
                <a:latin typeface="Montserrat"/>
                <a:cs typeface="Montserrat"/>
              </a:rPr>
              <a:t>other</a:t>
            </a:r>
            <a:r>
              <a:rPr lang="en-GB" sz="1200" spc="-2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guided</a:t>
            </a:r>
            <a:r>
              <a:rPr lang="en-GB" sz="1200" spc="50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choose</a:t>
            </a:r>
            <a:r>
              <a:rPr lang="en-GB" sz="1200" spc="-15" dirty="0">
                <a:solidFill>
                  <a:srgbClr val="231F20"/>
                </a:solidFill>
                <a:latin typeface="Montserrat"/>
                <a:cs typeface="Montserrat"/>
              </a:rPr>
              <a:t> </a:t>
            </a:r>
            <a:r>
              <a:rPr lang="en-GB" sz="1200" dirty="0">
                <a:solidFill>
                  <a:srgbClr val="231F20"/>
                </a:solidFill>
                <a:latin typeface="Montserrat"/>
                <a:cs typeface="Montserrat"/>
              </a:rPr>
              <a:t>an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alternative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subject.</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Some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subjects</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are</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new.</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How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know</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whether</a:t>
            </a:r>
            <a:r>
              <a:rPr lang="en-GB" sz="1200" b="1" spc="-30" dirty="0">
                <a:solidFill>
                  <a:srgbClr val="231F20"/>
                </a:solidFill>
                <a:latin typeface="Montserrat"/>
                <a:cs typeface="Montserrat"/>
              </a:rPr>
              <a:t> </a:t>
            </a:r>
            <a:r>
              <a:rPr lang="en-GB" sz="1200" b="1" dirty="0">
                <a:solidFill>
                  <a:srgbClr val="231F20"/>
                </a:solidFill>
                <a:latin typeface="Montserrat"/>
                <a:cs typeface="Montserrat"/>
              </a:rPr>
              <a:t>to</a:t>
            </a:r>
            <a:r>
              <a:rPr lang="en-GB" sz="1200" b="1" spc="-3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30" dirty="0">
                <a:solidFill>
                  <a:srgbClr val="231F20"/>
                </a:solidFill>
                <a:latin typeface="Montserrat"/>
                <a:cs typeface="Montserrat"/>
              </a:rPr>
              <a:t> </a:t>
            </a:r>
            <a:r>
              <a:rPr lang="en-GB" sz="1200" b="1" spc="-10" dirty="0">
                <a:solidFill>
                  <a:srgbClr val="231F20"/>
                </a:solidFill>
                <a:latin typeface="Montserrat"/>
                <a:cs typeface="Montserrat"/>
              </a:rPr>
              <a:t>them?</a:t>
            </a:r>
            <a:endParaRPr lang="en-GB" sz="1200" dirty="0">
              <a:latin typeface="Montserrat"/>
              <a:cs typeface="Montserrat"/>
            </a:endParaRPr>
          </a:p>
          <a:p>
            <a:pPr marL="12700" marR="93345">
              <a:lnSpc>
                <a:spcPct val="121500"/>
              </a:lnSpc>
            </a:pP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well</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0" dirty="0">
                <a:solidFill>
                  <a:srgbClr val="231F20"/>
                </a:solidFill>
                <a:latin typeface="Montserrat"/>
                <a:cs typeface="Montserrat"/>
              </a:rPr>
              <a:t> information</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available</a:t>
            </a:r>
            <a:r>
              <a:rPr lang="en-GB" sz="1200" spc="-15" dirty="0">
                <a:solidFill>
                  <a:srgbClr val="231F20"/>
                </a:solidFill>
                <a:latin typeface="Montserrat"/>
                <a:cs typeface="Montserrat"/>
              </a:rPr>
              <a:t> </a:t>
            </a:r>
            <a:r>
              <a:rPr lang="en-GB" sz="1200" dirty="0">
                <a:solidFill>
                  <a:srgbClr val="231F20"/>
                </a:solidFill>
                <a:latin typeface="Montserrat"/>
                <a:cs typeface="Montserrat"/>
              </a:rPr>
              <a:t>from</a:t>
            </a:r>
            <a:r>
              <a:rPr lang="en-GB" sz="1200" spc="-10"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0" dirty="0">
                <a:solidFill>
                  <a:srgbClr val="231F20"/>
                </a:solidFill>
                <a:latin typeface="Montserrat"/>
                <a:cs typeface="Montserrat"/>
              </a:rPr>
              <a:t> </a:t>
            </a:r>
            <a:r>
              <a:rPr lang="en-GB" sz="1200" dirty="0">
                <a:solidFill>
                  <a:srgbClr val="231F20"/>
                </a:solidFill>
                <a:latin typeface="Montserrat"/>
                <a:cs typeface="Montserrat"/>
              </a:rPr>
              <a:t>can</a:t>
            </a:r>
            <a:r>
              <a:rPr lang="en-GB" sz="1200" spc="-15" dirty="0">
                <a:solidFill>
                  <a:srgbClr val="231F20"/>
                </a:solidFill>
                <a:latin typeface="Montserrat"/>
                <a:cs typeface="Montserrat"/>
              </a:rPr>
              <a:t> </a:t>
            </a:r>
            <a:r>
              <a:rPr lang="en-GB" sz="1200" dirty="0">
                <a:solidFill>
                  <a:srgbClr val="231F20"/>
                </a:solidFill>
                <a:latin typeface="Montserrat"/>
                <a:cs typeface="Montserrat"/>
              </a:rPr>
              <a:t>also</a:t>
            </a:r>
            <a:r>
              <a:rPr lang="en-GB" sz="1200" spc="-15" dirty="0">
                <a:solidFill>
                  <a:srgbClr val="231F20"/>
                </a:solidFill>
                <a:latin typeface="Montserrat"/>
                <a:cs typeface="Montserrat"/>
              </a:rPr>
              <a:t> </a:t>
            </a:r>
            <a:r>
              <a:rPr lang="en-GB" sz="1200" dirty="0">
                <a:solidFill>
                  <a:srgbClr val="231F20"/>
                </a:solidFill>
                <a:latin typeface="Montserrat"/>
                <a:cs typeface="Montserrat"/>
              </a:rPr>
              <a:t>speak</a:t>
            </a:r>
            <a:r>
              <a:rPr lang="en-GB" sz="1200" spc="-10" dirty="0">
                <a:solidFill>
                  <a:srgbClr val="231F20"/>
                </a:solidFill>
                <a:latin typeface="Montserrat"/>
                <a:cs typeface="Montserrat"/>
              </a:rPr>
              <a:t>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teachers responsible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25" dirty="0">
                <a:solidFill>
                  <a:srgbClr val="231F20"/>
                </a:solidFill>
                <a:latin typeface="Montserrat"/>
                <a:cs typeface="Montserrat"/>
              </a:rPr>
              <a:t> </a:t>
            </a:r>
            <a:r>
              <a:rPr lang="en-GB" sz="1200" dirty="0">
                <a:solidFill>
                  <a:srgbClr val="231F20"/>
                </a:solidFill>
                <a:latin typeface="Montserrat"/>
                <a:cs typeface="Montserrat"/>
              </a:rPr>
              <a:t>each</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dirty="0">
                <a:solidFill>
                  <a:srgbClr val="231F20"/>
                </a:solidFill>
                <a:latin typeface="Montserrat"/>
                <a:cs typeface="Montserrat"/>
              </a:rPr>
              <a:t>detailed</a:t>
            </a:r>
            <a:r>
              <a:rPr lang="en-GB" sz="1200" spc="-25" dirty="0">
                <a:solidFill>
                  <a:srgbClr val="231F20"/>
                </a:solidFill>
                <a:latin typeface="Montserrat"/>
                <a:cs typeface="Montserrat"/>
              </a:rPr>
              <a:t> </a:t>
            </a:r>
            <a:r>
              <a:rPr lang="en-GB" sz="1200" dirty="0">
                <a:solidFill>
                  <a:srgbClr val="231F20"/>
                </a:solidFill>
                <a:latin typeface="Montserrat"/>
                <a:cs typeface="Montserrat"/>
              </a:rPr>
              <a:t>in</a:t>
            </a:r>
            <a:r>
              <a:rPr lang="en-GB" sz="1200" spc="-25" dirty="0">
                <a:solidFill>
                  <a:srgbClr val="231F20"/>
                </a:solidFill>
                <a:latin typeface="Montserrat"/>
                <a:cs typeface="Montserrat"/>
              </a:rPr>
              <a:t> </a:t>
            </a:r>
            <a:r>
              <a:rPr lang="en-GB" sz="1200" dirty="0">
                <a:solidFill>
                  <a:srgbClr val="231F20"/>
                </a:solidFill>
                <a:latin typeface="Montserrat"/>
                <a:cs typeface="Montserrat"/>
              </a:rPr>
              <a:t>this</a:t>
            </a:r>
            <a:r>
              <a:rPr lang="en-GB" sz="1200" spc="-25" dirty="0">
                <a:solidFill>
                  <a:srgbClr val="231F20"/>
                </a:solidFill>
                <a:latin typeface="Montserrat"/>
                <a:cs typeface="Montserrat"/>
              </a:rPr>
              <a:t> </a:t>
            </a:r>
            <a:r>
              <a:rPr lang="en-GB" sz="1200" dirty="0">
                <a:solidFill>
                  <a:srgbClr val="231F20"/>
                </a:solidFill>
                <a:latin typeface="Montserrat"/>
                <a:cs typeface="Montserrat"/>
              </a:rPr>
              <a:t>booklet.</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look</a:t>
            </a:r>
            <a:r>
              <a:rPr lang="en-GB" sz="1200" spc="-25" dirty="0">
                <a:solidFill>
                  <a:srgbClr val="231F20"/>
                </a:solidFill>
                <a:latin typeface="Montserrat"/>
                <a:cs typeface="Montserrat"/>
              </a:rPr>
              <a:t> </a:t>
            </a:r>
            <a:r>
              <a:rPr lang="en-GB" sz="1200" dirty="0">
                <a:solidFill>
                  <a:srgbClr val="231F20"/>
                </a:solidFill>
                <a:latin typeface="Montserrat"/>
                <a:cs typeface="Montserrat"/>
              </a:rPr>
              <a:t>at</a:t>
            </a:r>
            <a:r>
              <a:rPr lang="en-GB" sz="1200" spc="-25" dirty="0">
                <a:solidFill>
                  <a:srgbClr val="231F20"/>
                </a:solidFill>
                <a:latin typeface="Montserrat"/>
                <a:cs typeface="Montserrat"/>
              </a:rPr>
              <a:t> the </a:t>
            </a:r>
            <a:r>
              <a:rPr lang="en-GB" sz="1200" dirty="0">
                <a:solidFill>
                  <a:srgbClr val="231F20"/>
                </a:solidFill>
                <a:latin typeface="Montserrat"/>
                <a:cs typeface="Montserrat"/>
              </a:rPr>
              <a:t>specifications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gain</a:t>
            </a:r>
            <a:r>
              <a:rPr lang="en-GB" sz="1200" spc="-25" dirty="0">
                <a:solidFill>
                  <a:srgbClr val="231F20"/>
                </a:solidFill>
                <a:latin typeface="Montserrat"/>
                <a:cs typeface="Montserrat"/>
              </a:rPr>
              <a:t> </a:t>
            </a:r>
            <a:r>
              <a:rPr lang="en-GB" sz="1200" dirty="0">
                <a:solidFill>
                  <a:srgbClr val="231F20"/>
                </a:solidFill>
                <a:latin typeface="Montserrat"/>
                <a:cs typeface="Montserrat"/>
              </a:rPr>
              <a:t>an</a:t>
            </a:r>
            <a:r>
              <a:rPr lang="en-GB" sz="1200" spc="-30" dirty="0">
                <a:solidFill>
                  <a:srgbClr val="231F20"/>
                </a:solidFill>
                <a:latin typeface="Montserrat"/>
                <a:cs typeface="Montserrat"/>
              </a:rPr>
              <a:t> </a:t>
            </a:r>
            <a:r>
              <a:rPr lang="en-GB" sz="1200" dirty="0">
                <a:solidFill>
                  <a:srgbClr val="231F20"/>
                </a:solidFill>
                <a:latin typeface="Montserrat"/>
                <a:cs typeface="Montserrat"/>
              </a:rPr>
              <a:t>understanding</a:t>
            </a:r>
            <a:r>
              <a:rPr lang="en-GB" sz="1200" spc="-25" dirty="0">
                <a:solidFill>
                  <a:srgbClr val="231F20"/>
                </a:solidFill>
                <a:latin typeface="Montserrat"/>
                <a:cs typeface="Montserrat"/>
              </a:rPr>
              <a:t> </a:t>
            </a:r>
            <a:r>
              <a:rPr lang="en-GB" sz="1200" dirty="0">
                <a:solidFill>
                  <a:srgbClr val="231F20"/>
                </a:solidFill>
                <a:latin typeface="Montserrat"/>
                <a:cs typeface="Montserrat"/>
              </a:rPr>
              <a:t>of</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course</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content.</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How</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do</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choose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am</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not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sure</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about</a:t>
            </a:r>
            <a:r>
              <a:rPr lang="en-GB" sz="1200" b="1" spc="-15" dirty="0">
                <a:solidFill>
                  <a:srgbClr val="231F20"/>
                </a:solidFill>
                <a:latin typeface="Montserrat"/>
                <a:cs typeface="Montserrat"/>
              </a:rPr>
              <a:t> </a:t>
            </a:r>
            <a:r>
              <a:rPr lang="en-GB" sz="1200" b="1" dirty="0">
                <a:solidFill>
                  <a:srgbClr val="231F20"/>
                </a:solidFill>
                <a:latin typeface="Montserrat"/>
                <a:cs typeface="Montserrat"/>
              </a:rPr>
              <a:t>my</a:t>
            </a:r>
            <a:r>
              <a:rPr lang="en-GB" sz="1200" b="1" spc="-20" dirty="0">
                <a:solidFill>
                  <a:srgbClr val="231F20"/>
                </a:solidFill>
                <a:latin typeface="Montserrat"/>
                <a:cs typeface="Montserrat"/>
              </a:rPr>
              <a:t> </a:t>
            </a:r>
            <a:r>
              <a:rPr lang="en-GB" sz="1200" b="1" dirty="0">
                <a:solidFill>
                  <a:srgbClr val="231F20"/>
                </a:solidFill>
                <a:latin typeface="Montserrat"/>
                <a:cs typeface="Montserrat"/>
              </a:rPr>
              <a:t>career</a:t>
            </a:r>
            <a:r>
              <a:rPr lang="en-GB" sz="1200" b="1" spc="-15" dirty="0">
                <a:solidFill>
                  <a:srgbClr val="231F20"/>
                </a:solidFill>
                <a:latin typeface="Montserrat"/>
                <a:cs typeface="Montserrat"/>
              </a:rPr>
              <a:t> </a:t>
            </a:r>
            <a:r>
              <a:rPr lang="en-GB" sz="1200" b="1" spc="-10" dirty="0">
                <a:solidFill>
                  <a:srgbClr val="231F20"/>
                </a:solidFill>
                <a:latin typeface="Montserrat"/>
                <a:cs typeface="Montserrat"/>
              </a:rPr>
              <a:t>plans?</a:t>
            </a:r>
            <a:endParaRPr lang="en-GB" sz="1200" dirty="0">
              <a:latin typeface="Montserrat"/>
              <a:cs typeface="Montserrat"/>
            </a:endParaRPr>
          </a:p>
          <a:p>
            <a:pPr marL="12700" marR="14604">
              <a:lnSpc>
                <a:spcPct val="121500"/>
              </a:lnSpc>
            </a:pPr>
            <a:r>
              <a:rPr lang="en-GB" sz="1200" spc="-2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a:t>
            </a:r>
            <a:r>
              <a:rPr lang="en-GB" sz="1200" dirty="0">
                <a:solidFill>
                  <a:srgbClr val="231F20"/>
                </a:solidFill>
                <a:latin typeface="Montserrat"/>
                <a:cs typeface="Montserrat"/>
              </a:rPr>
              <a:t>continue</a:t>
            </a:r>
            <a:r>
              <a:rPr lang="en-GB" sz="1200" spc="-20"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compulsory</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in</a:t>
            </a:r>
            <a:r>
              <a:rPr lang="en-GB" sz="1200" spc="-20" dirty="0">
                <a:solidFill>
                  <a:srgbClr val="231F20"/>
                </a:solidFill>
                <a:latin typeface="Montserrat"/>
                <a:cs typeface="Montserrat"/>
              </a:rPr>
              <a:t> Years </a:t>
            </a:r>
            <a:r>
              <a:rPr lang="en-GB" sz="1200" dirty="0">
                <a:solidFill>
                  <a:srgbClr val="231F20"/>
                </a:solidFill>
                <a:latin typeface="Montserrat"/>
                <a:cs typeface="Montserrat"/>
              </a:rPr>
              <a:t>10</a:t>
            </a:r>
            <a:r>
              <a:rPr lang="en-GB" sz="1200" spc="-20"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11.</a:t>
            </a:r>
            <a:r>
              <a:rPr lang="en-GB" sz="1200" spc="-20" dirty="0">
                <a:solidFill>
                  <a:srgbClr val="231F20"/>
                </a:solidFill>
                <a:latin typeface="Montserrat"/>
                <a:cs typeface="Montserrat"/>
              </a:rPr>
              <a:t> </a:t>
            </a:r>
            <a:r>
              <a:rPr lang="en-GB" sz="1200" dirty="0">
                <a:solidFill>
                  <a:srgbClr val="231F20"/>
                </a:solidFill>
                <a:latin typeface="Montserrat"/>
                <a:cs typeface="Montserrat"/>
              </a:rPr>
              <a:t>These</a:t>
            </a:r>
            <a:r>
              <a:rPr lang="en-GB" sz="1200" spc="-2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0" dirty="0">
                <a:solidFill>
                  <a:srgbClr val="231F20"/>
                </a:solidFill>
                <a:latin typeface="Montserrat"/>
                <a:cs typeface="Montserrat"/>
              </a:rPr>
              <a:t> </a:t>
            </a:r>
            <a:r>
              <a:rPr lang="en-GB" sz="1200" dirty="0">
                <a:solidFill>
                  <a:srgbClr val="231F20"/>
                </a:solidFill>
                <a:latin typeface="Montserrat"/>
                <a:cs typeface="Montserrat"/>
              </a:rPr>
              <a:t>will</a:t>
            </a:r>
            <a:r>
              <a:rPr lang="en-GB" sz="1200" spc="-20" dirty="0">
                <a:solidFill>
                  <a:srgbClr val="231F20"/>
                </a:solidFill>
                <a:latin typeface="Montserrat"/>
                <a:cs typeface="Montserrat"/>
              </a:rPr>
              <a:t> give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a</a:t>
            </a:r>
            <a:r>
              <a:rPr lang="en-GB" sz="1200" spc="-30" dirty="0">
                <a:solidFill>
                  <a:srgbClr val="231F20"/>
                </a:solidFill>
                <a:latin typeface="Montserrat"/>
                <a:cs typeface="Montserrat"/>
              </a:rPr>
              <a:t> </a:t>
            </a:r>
            <a:r>
              <a:rPr lang="en-GB" sz="1200" dirty="0">
                <a:solidFill>
                  <a:srgbClr val="231F20"/>
                </a:solidFill>
                <a:latin typeface="Montserrat"/>
                <a:cs typeface="Montserrat"/>
              </a:rPr>
              <a:t>broad</a:t>
            </a:r>
            <a:r>
              <a:rPr lang="en-GB" sz="1200" spc="-30" dirty="0">
                <a:solidFill>
                  <a:srgbClr val="231F20"/>
                </a:solidFill>
                <a:latin typeface="Montserrat"/>
                <a:cs typeface="Montserrat"/>
              </a:rPr>
              <a:t> </a:t>
            </a:r>
            <a:r>
              <a:rPr lang="en-GB" sz="1200" dirty="0">
                <a:solidFill>
                  <a:srgbClr val="231F20"/>
                </a:solidFill>
                <a:latin typeface="Montserrat"/>
                <a:cs typeface="Montserrat"/>
              </a:rPr>
              <a:t>base</a:t>
            </a:r>
            <a:r>
              <a:rPr lang="en-GB" sz="1200" spc="-30" dirty="0">
                <a:solidFill>
                  <a:srgbClr val="231F20"/>
                </a:solidFill>
                <a:latin typeface="Montserrat"/>
                <a:cs typeface="Montserrat"/>
              </a:rPr>
              <a:t> </a:t>
            </a:r>
            <a:r>
              <a:rPr lang="en-GB" sz="1200" dirty="0">
                <a:solidFill>
                  <a:srgbClr val="231F20"/>
                </a:solidFill>
                <a:latin typeface="Montserrat"/>
                <a:cs typeface="Montserrat"/>
              </a:rPr>
              <a:t>for</a:t>
            </a:r>
            <a:r>
              <a:rPr lang="en-GB" sz="1200" spc="-30" dirty="0">
                <a:solidFill>
                  <a:srgbClr val="231F20"/>
                </a:solidFill>
                <a:latin typeface="Montserrat"/>
                <a:cs typeface="Montserrat"/>
              </a:rPr>
              <a:t> </a:t>
            </a:r>
            <a:r>
              <a:rPr lang="en-GB" sz="1200" dirty="0">
                <a:solidFill>
                  <a:srgbClr val="231F20"/>
                </a:solidFill>
                <a:latin typeface="Montserrat"/>
                <a:cs typeface="Montserrat"/>
              </a:rPr>
              <a:t>any</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choices</a:t>
            </a:r>
            <a:r>
              <a:rPr lang="en-GB" sz="1200" spc="-30" dirty="0">
                <a:solidFill>
                  <a:srgbClr val="231F20"/>
                </a:solidFill>
                <a:latin typeface="Montserrat"/>
                <a:cs typeface="Montserrat"/>
              </a:rPr>
              <a:t> </a:t>
            </a:r>
            <a:r>
              <a:rPr lang="en-GB" sz="1200" dirty="0">
                <a:solidFill>
                  <a:srgbClr val="231F20"/>
                </a:solidFill>
                <a:latin typeface="Montserrat"/>
                <a:cs typeface="Montserrat"/>
              </a:rPr>
              <a:t>that</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make</a:t>
            </a:r>
            <a:r>
              <a:rPr lang="en-GB" sz="1200" spc="-30" dirty="0">
                <a:solidFill>
                  <a:srgbClr val="231F20"/>
                </a:solidFill>
                <a:latin typeface="Montserrat"/>
                <a:cs typeface="Montserrat"/>
              </a:rPr>
              <a:t> </a:t>
            </a:r>
            <a:r>
              <a:rPr lang="en-GB" sz="1200" dirty="0">
                <a:solidFill>
                  <a:srgbClr val="231F20"/>
                </a:solidFill>
                <a:latin typeface="Montserrat"/>
                <a:cs typeface="Montserrat"/>
              </a:rPr>
              <a:t>beyond</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Year</a:t>
            </a:r>
            <a:r>
              <a:rPr lang="en-GB" sz="1200" spc="-30" dirty="0">
                <a:solidFill>
                  <a:srgbClr val="231F20"/>
                </a:solidFill>
                <a:latin typeface="Montserrat"/>
                <a:cs typeface="Montserrat"/>
              </a:rPr>
              <a:t> </a:t>
            </a:r>
            <a:r>
              <a:rPr lang="en-GB" sz="1200" dirty="0">
                <a:solidFill>
                  <a:srgbClr val="231F20"/>
                </a:solidFill>
                <a:latin typeface="Montserrat"/>
                <a:cs typeface="Montserrat"/>
              </a:rPr>
              <a:t>11</a:t>
            </a:r>
            <a:r>
              <a:rPr lang="en-GB" sz="1200" spc="-30" dirty="0">
                <a:solidFill>
                  <a:srgbClr val="231F20"/>
                </a:solidFill>
                <a:latin typeface="Montserrat"/>
                <a:cs typeface="Montserrat"/>
              </a:rPr>
              <a:t> </a:t>
            </a:r>
            <a:r>
              <a:rPr lang="en-GB" sz="1200" dirty="0">
                <a:solidFill>
                  <a:srgbClr val="231F20"/>
                </a:solidFill>
                <a:latin typeface="Montserrat"/>
                <a:cs typeface="Montserrat"/>
              </a:rPr>
              <a:t>and</a:t>
            </a:r>
            <a:r>
              <a:rPr lang="en-GB" sz="1200" spc="-30" dirty="0">
                <a:solidFill>
                  <a:srgbClr val="231F20"/>
                </a:solidFill>
                <a:latin typeface="Montserrat"/>
                <a:cs typeface="Montserrat"/>
              </a:rPr>
              <a:t> </a:t>
            </a:r>
            <a:r>
              <a:rPr lang="en-GB" sz="1200" dirty="0">
                <a:solidFill>
                  <a:srgbClr val="231F20"/>
                </a:solidFill>
                <a:latin typeface="Montserrat"/>
                <a:cs typeface="Montserrat"/>
              </a:rPr>
              <a:t>will</a:t>
            </a:r>
            <a:r>
              <a:rPr lang="en-GB" sz="1200" spc="-30" dirty="0">
                <a:solidFill>
                  <a:srgbClr val="231F20"/>
                </a:solidFill>
                <a:latin typeface="Montserrat"/>
                <a:cs typeface="Montserrat"/>
              </a:rPr>
              <a:t> </a:t>
            </a:r>
            <a:r>
              <a:rPr lang="en-GB" sz="1200" dirty="0">
                <a:solidFill>
                  <a:srgbClr val="231F20"/>
                </a:solidFill>
                <a:latin typeface="Montserrat"/>
                <a:cs typeface="Montserrat"/>
              </a:rPr>
              <a:t>give</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spc="-20" dirty="0">
                <a:solidFill>
                  <a:srgbClr val="231F20"/>
                </a:solidFill>
                <a:latin typeface="Montserrat"/>
                <a:cs typeface="Montserrat"/>
              </a:rPr>
              <a:t>good </a:t>
            </a:r>
            <a:r>
              <a:rPr lang="en-GB" sz="1200" dirty="0">
                <a:solidFill>
                  <a:srgbClr val="231F20"/>
                </a:solidFill>
                <a:latin typeface="Montserrat"/>
                <a:cs typeface="Montserrat"/>
              </a:rPr>
              <a:t>options</a:t>
            </a:r>
            <a:r>
              <a:rPr lang="en-GB" sz="1200" spc="-20" dirty="0">
                <a:solidFill>
                  <a:srgbClr val="231F20"/>
                </a:solidFill>
                <a:latin typeface="Montserrat"/>
                <a:cs typeface="Montserrat"/>
              </a:rPr>
              <a:t> </a:t>
            </a:r>
            <a:r>
              <a:rPr lang="en-GB" sz="1200" dirty="0">
                <a:solidFill>
                  <a:srgbClr val="231F20"/>
                </a:solidFill>
                <a:latin typeface="Montserrat"/>
                <a:cs typeface="Montserrat"/>
              </a:rPr>
              <a:t>for</a:t>
            </a:r>
            <a:r>
              <a:rPr lang="en-GB" sz="1200" spc="-20" dirty="0">
                <a:solidFill>
                  <a:srgbClr val="231F20"/>
                </a:solidFill>
                <a:latin typeface="Montserrat"/>
                <a:cs typeface="Montserrat"/>
              </a:rPr>
              <a:t> </a:t>
            </a:r>
            <a:r>
              <a:rPr lang="en-GB" sz="1200" dirty="0">
                <a:solidFill>
                  <a:srgbClr val="231F20"/>
                </a:solidFill>
                <a:latin typeface="Montserrat"/>
                <a:cs typeface="Montserrat"/>
              </a:rPr>
              <a:t>further</a:t>
            </a:r>
            <a:r>
              <a:rPr lang="en-GB" sz="1200" spc="-20" dirty="0">
                <a:solidFill>
                  <a:srgbClr val="231F20"/>
                </a:solidFill>
                <a:latin typeface="Montserrat"/>
                <a:cs typeface="Montserrat"/>
              </a:rPr>
              <a:t> </a:t>
            </a:r>
            <a:r>
              <a:rPr lang="en-GB" sz="1200" dirty="0">
                <a:solidFill>
                  <a:srgbClr val="231F20"/>
                </a:solidFill>
                <a:latin typeface="Montserrat"/>
                <a:cs typeface="Montserrat"/>
              </a:rPr>
              <a:t>study</a:t>
            </a:r>
            <a:r>
              <a:rPr lang="en-GB" sz="1200" spc="-20" dirty="0">
                <a:solidFill>
                  <a:srgbClr val="231F20"/>
                </a:solidFill>
                <a:latin typeface="Montserrat"/>
                <a:cs typeface="Montserrat"/>
              </a:rPr>
              <a:t> </a:t>
            </a:r>
            <a:r>
              <a:rPr lang="en-GB" sz="1200" dirty="0">
                <a:solidFill>
                  <a:srgbClr val="231F20"/>
                </a:solidFill>
                <a:latin typeface="Montserrat"/>
                <a:cs typeface="Montserrat"/>
              </a:rPr>
              <a:t>or</a:t>
            </a:r>
            <a:r>
              <a:rPr lang="en-GB" sz="1200" spc="-20" dirty="0">
                <a:solidFill>
                  <a:srgbClr val="231F20"/>
                </a:solidFill>
                <a:latin typeface="Montserrat"/>
                <a:cs typeface="Montserrat"/>
              </a:rPr>
              <a:t> </a:t>
            </a:r>
            <a:r>
              <a:rPr lang="en-GB" sz="1200" dirty="0">
                <a:solidFill>
                  <a:srgbClr val="231F20"/>
                </a:solidFill>
                <a:latin typeface="Montserrat"/>
                <a:cs typeface="Montserrat"/>
              </a:rPr>
              <a:t>apprenticeships.</a:t>
            </a:r>
            <a:r>
              <a:rPr lang="en-GB" sz="1200" spc="-20" dirty="0">
                <a:solidFill>
                  <a:srgbClr val="231F20"/>
                </a:solidFill>
                <a:latin typeface="Montserrat"/>
                <a:cs typeface="Montserrat"/>
              </a:rPr>
              <a:t> </a:t>
            </a:r>
            <a:r>
              <a:rPr lang="en-GB" sz="1200" dirty="0">
                <a:solidFill>
                  <a:srgbClr val="231F20"/>
                </a:solidFill>
                <a:latin typeface="Montserrat"/>
                <a:cs typeface="Montserrat"/>
              </a:rPr>
              <a:t>It</a:t>
            </a:r>
            <a:r>
              <a:rPr lang="en-GB" sz="1200" spc="-20" dirty="0">
                <a:solidFill>
                  <a:srgbClr val="231F20"/>
                </a:solidFill>
                <a:latin typeface="Montserrat"/>
                <a:cs typeface="Montserrat"/>
              </a:rPr>
              <a:t> </a:t>
            </a:r>
            <a:r>
              <a:rPr lang="en-GB" sz="1200" dirty="0">
                <a:solidFill>
                  <a:srgbClr val="231F20"/>
                </a:solidFill>
                <a:latin typeface="Montserrat"/>
                <a:cs typeface="Montserrat"/>
              </a:rPr>
              <a:t>is</a:t>
            </a:r>
            <a:r>
              <a:rPr lang="en-GB" sz="1200" spc="-20" dirty="0">
                <a:solidFill>
                  <a:srgbClr val="231F20"/>
                </a:solidFill>
                <a:latin typeface="Montserrat"/>
                <a:cs typeface="Montserrat"/>
              </a:rPr>
              <a:t> </a:t>
            </a:r>
            <a:r>
              <a:rPr lang="en-GB" sz="1200" dirty="0">
                <a:solidFill>
                  <a:srgbClr val="231F20"/>
                </a:solidFill>
                <a:latin typeface="Montserrat"/>
                <a:cs typeface="Montserrat"/>
              </a:rPr>
              <a:t>ok</a:t>
            </a:r>
            <a:r>
              <a:rPr lang="en-GB" sz="1200" spc="-15" dirty="0">
                <a:solidFill>
                  <a:srgbClr val="231F20"/>
                </a:solidFill>
                <a:latin typeface="Montserrat"/>
                <a:cs typeface="Montserrat"/>
              </a:rPr>
              <a:t> </a:t>
            </a:r>
            <a:r>
              <a:rPr lang="en-GB" sz="1200" dirty="0">
                <a:solidFill>
                  <a:srgbClr val="231F20"/>
                </a:solidFill>
                <a:latin typeface="Montserrat"/>
                <a:cs typeface="Montserrat"/>
              </a:rPr>
              <a:t>to</a:t>
            </a:r>
            <a:r>
              <a:rPr lang="en-GB" sz="1200" spc="-20" dirty="0">
                <a:solidFill>
                  <a:srgbClr val="231F20"/>
                </a:solidFill>
                <a:latin typeface="Montserrat"/>
                <a:cs typeface="Montserrat"/>
              </a:rPr>
              <a:t> </a:t>
            </a:r>
            <a:r>
              <a:rPr lang="en-GB" sz="1200" dirty="0">
                <a:solidFill>
                  <a:srgbClr val="231F20"/>
                </a:solidFill>
                <a:latin typeface="Montserrat"/>
                <a:cs typeface="Montserrat"/>
              </a:rPr>
              <a:t>not</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0" dirty="0">
                <a:solidFill>
                  <a:srgbClr val="231F20"/>
                </a:solidFill>
                <a:latin typeface="Montserrat"/>
                <a:cs typeface="Montserrat"/>
              </a:rPr>
              <a:t> </a:t>
            </a:r>
            <a:r>
              <a:rPr lang="en-GB" sz="1200" dirty="0">
                <a:solidFill>
                  <a:srgbClr val="231F20"/>
                </a:solidFill>
                <a:latin typeface="Montserrat"/>
                <a:cs typeface="Montserrat"/>
              </a:rPr>
              <a:t>sure</a:t>
            </a:r>
            <a:r>
              <a:rPr lang="en-GB" sz="1200" spc="-20" dirty="0">
                <a:solidFill>
                  <a:srgbClr val="231F20"/>
                </a:solidFill>
                <a:latin typeface="Montserrat"/>
                <a:cs typeface="Montserrat"/>
              </a:rPr>
              <a:t> </a:t>
            </a:r>
            <a:r>
              <a:rPr lang="en-GB" sz="1200" dirty="0">
                <a:solidFill>
                  <a:srgbClr val="231F20"/>
                </a:solidFill>
                <a:latin typeface="Montserrat"/>
                <a:cs typeface="Montserrat"/>
              </a:rPr>
              <a:t>about</a:t>
            </a:r>
            <a:r>
              <a:rPr lang="en-GB" sz="1200" spc="-20" dirty="0">
                <a:solidFill>
                  <a:srgbClr val="231F20"/>
                </a:solidFill>
                <a:latin typeface="Montserrat"/>
                <a:cs typeface="Montserrat"/>
              </a:rPr>
              <a:t> </a:t>
            </a:r>
            <a:r>
              <a:rPr lang="en-GB" sz="1200" dirty="0">
                <a:solidFill>
                  <a:srgbClr val="231F20"/>
                </a:solidFill>
                <a:latin typeface="Montserrat"/>
                <a:cs typeface="Montserrat"/>
              </a:rPr>
              <a:t>your</a:t>
            </a:r>
            <a:r>
              <a:rPr lang="en-GB" sz="1200" spc="-2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20" dirty="0">
                <a:solidFill>
                  <a:srgbClr val="231F20"/>
                </a:solidFill>
                <a:latin typeface="Montserrat"/>
                <a:cs typeface="Montserrat"/>
              </a:rPr>
              <a:t> </a:t>
            </a:r>
            <a:r>
              <a:rPr lang="en-GB" sz="1200" spc="-10" dirty="0">
                <a:solidFill>
                  <a:srgbClr val="231F20"/>
                </a:solidFill>
                <a:latin typeface="Montserrat"/>
                <a:cs typeface="Montserrat"/>
              </a:rPr>
              <a:t>plans, </a:t>
            </a:r>
            <a:r>
              <a:rPr lang="en-GB" sz="1200" dirty="0">
                <a:solidFill>
                  <a:srgbClr val="231F20"/>
                </a:solidFill>
                <a:latin typeface="Montserrat"/>
                <a:cs typeface="Montserrat"/>
              </a:rPr>
              <a:t>so</a:t>
            </a:r>
            <a:r>
              <a:rPr lang="en-GB" sz="1200" spc="-30" dirty="0">
                <a:solidFill>
                  <a:srgbClr val="231F20"/>
                </a:solidFill>
                <a:latin typeface="Montserrat"/>
                <a:cs typeface="Montserrat"/>
              </a:rPr>
              <a:t> </a:t>
            </a:r>
            <a:r>
              <a:rPr lang="en-GB" sz="1200" dirty="0">
                <a:solidFill>
                  <a:srgbClr val="231F20"/>
                </a:solidFill>
                <a:latin typeface="Montserrat"/>
                <a:cs typeface="Montserrat"/>
              </a:rPr>
              <a:t>you</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encouraged</a:t>
            </a:r>
            <a:r>
              <a:rPr lang="en-GB" sz="1200" spc="-25" dirty="0">
                <a:solidFill>
                  <a:srgbClr val="231F20"/>
                </a:solidFill>
                <a:latin typeface="Montserrat"/>
                <a:cs typeface="Montserrat"/>
              </a:rPr>
              <a:t> </a:t>
            </a:r>
            <a:r>
              <a:rPr lang="en-GB" sz="1200" dirty="0">
                <a:solidFill>
                  <a:srgbClr val="231F20"/>
                </a:solidFill>
                <a:latin typeface="Montserrat"/>
                <a:cs typeface="Montserrat"/>
              </a:rPr>
              <a:t>to</a:t>
            </a:r>
            <a:r>
              <a:rPr lang="en-GB" sz="1200" spc="-25" dirty="0">
                <a:solidFill>
                  <a:srgbClr val="231F20"/>
                </a:solidFill>
                <a:latin typeface="Montserrat"/>
                <a:cs typeface="Montserrat"/>
              </a:rPr>
              <a:t> </a:t>
            </a:r>
            <a:r>
              <a:rPr lang="en-GB" sz="1200" dirty="0">
                <a:solidFill>
                  <a:srgbClr val="231F20"/>
                </a:solidFill>
                <a:latin typeface="Montserrat"/>
                <a:cs typeface="Montserrat"/>
              </a:rPr>
              <a:t>choose</a:t>
            </a:r>
            <a:r>
              <a:rPr lang="en-GB" sz="1200" spc="-25"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enjoy</a:t>
            </a:r>
            <a:r>
              <a:rPr lang="en-GB" sz="1200" spc="-25" dirty="0">
                <a:solidFill>
                  <a:srgbClr val="231F20"/>
                </a:solidFill>
                <a:latin typeface="Montserrat"/>
                <a:cs typeface="Montserrat"/>
              </a:rPr>
              <a:t> </a:t>
            </a:r>
            <a:r>
              <a:rPr lang="en-GB" sz="1200" dirty="0">
                <a:solidFill>
                  <a:srgbClr val="231F20"/>
                </a:solidFill>
                <a:latin typeface="Montserrat"/>
                <a:cs typeface="Montserrat"/>
              </a:rPr>
              <a:t>and</a:t>
            </a:r>
            <a:r>
              <a:rPr lang="en-GB" sz="1200" spc="-25" dirty="0">
                <a:solidFill>
                  <a:srgbClr val="231F20"/>
                </a:solidFill>
                <a:latin typeface="Montserrat"/>
                <a:cs typeface="Montserrat"/>
              </a:rPr>
              <a:t> </a:t>
            </a:r>
            <a:r>
              <a:rPr lang="en-GB" sz="1200" dirty="0">
                <a:solidFill>
                  <a:srgbClr val="231F20"/>
                </a:solidFill>
                <a:latin typeface="Montserrat"/>
                <a:cs typeface="Montserrat"/>
              </a:rPr>
              <a:t>that</a:t>
            </a:r>
            <a:r>
              <a:rPr lang="en-GB" sz="1200" spc="-25" dirty="0">
                <a:solidFill>
                  <a:srgbClr val="231F20"/>
                </a:solidFill>
                <a:latin typeface="Montserrat"/>
                <a:cs typeface="Montserrat"/>
              </a:rPr>
              <a:t> </a:t>
            </a:r>
            <a:r>
              <a:rPr lang="en-GB" sz="1200" dirty="0">
                <a:solidFill>
                  <a:srgbClr val="231F20"/>
                </a:solidFill>
                <a:latin typeface="Montserrat"/>
                <a:cs typeface="Montserrat"/>
              </a:rPr>
              <a:t>are</a:t>
            </a:r>
            <a:r>
              <a:rPr lang="en-GB" sz="1200" spc="-25" dirty="0">
                <a:solidFill>
                  <a:srgbClr val="231F20"/>
                </a:solidFill>
                <a:latin typeface="Montserrat"/>
                <a:cs typeface="Montserrat"/>
              </a:rPr>
              <a:t> </a:t>
            </a:r>
            <a:r>
              <a:rPr lang="en-GB" sz="1200" dirty="0">
                <a:solidFill>
                  <a:srgbClr val="231F20"/>
                </a:solidFill>
                <a:latin typeface="Montserrat"/>
                <a:cs typeface="Montserrat"/>
              </a:rPr>
              <a:t>varied,</a:t>
            </a:r>
            <a:r>
              <a:rPr lang="en-GB" sz="1200" spc="-25" dirty="0">
                <a:solidFill>
                  <a:srgbClr val="231F20"/>
                </a:solidFill>
                <a:latin typeface="Montserrat"/>
                <a:cs typeface="Montserrat"/>
              </a:rPr>
              <a:t> </a:t>
            </a:r>
            <a:r>
              <a:rPr lang="en-GB" sz="1200" dirty="0">
                <a:solidFill>
                  <a:srgbClr val="231F20"/>
                </a:solidFill>
                <a:latin typeface="Montserrat"/>
                <a:cs typeface="Montserrat"/>
              </a:rPr>
              <a:t>as</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opposed </a:t>
            </a:r>
            <a:r>
              <a:rPr lang="en-GB" sz="1200" dirty="0">
                <a:solidFill>
                  <a:srgbClr val="231F20"/>
                </a:solidFill>
                <a:latin typeface="Montserrat"/>
                <a:cs typeface="Montserrat"/>
              </a:rPr>
              <a:t>to</a:t>
            </a:r>
            <a:r>
              <a:rPr lang="en-GB" sz="1200" spc="-15" dirty="0">
                <a:solidFill>
                  <a:srgbClr val="231F20"/>
                </a:solidFill>
                <a:latin typeface="Montserrat"/>
                <a:cs typeface="Montserrat"/>
              </a:rPr>
              <a:t> </a:t>
            </a:r>
            <a:r>
              <a:rPr lang="en-GB" sz="1200" dirty="0">
                <a:solidFill>
                  <a:srgbClr val="231F20"/>
                </a:solidFill>
                <a:latin typeface="Montserrat"/>
                <a:cs typeface="Montserrat"/>
              </a:rPr>
              <a:t>choosing</a:t>
            </a:r>
            <a:r>
              <a:rPr lang="en-GB" sz="1200" spc="-15" dirty="0">
                <a:solidFill>
                  <a:srgbClr val="231F20"/>
                </a:solidFill>
                <a:latin typeface="Montserrat"/>
                <a:cs typeface="Montserrat"/>
              </a:rPr>
              <a:t> </a:t>
            </a:r>
            <a:r>
              <a:rPr lang="en-GB" sz="1200" dirty="0">
                <a:solidFill>
                  <a:srgbClr val="231F20"/>
                </a:solidFill>
                <a:latin typeface="Montserrat"/>
                <a:cs typeface="Montserrat"/>
              </a:rPr>
              <a:t>a</a:t>
            </a:r>
            <a:r>
              <a:rPr lang="en-GB" sz="1200" spc="-10" dirty="0">
                <a:solidFill>
                  <a:srgbClr val="231F20"/>
                </a:solidFill>
                <a:latin typeface="Montserrat"/>
                <a:cs typeface="Montserrat"/>
              </a:rPr>
              <a:t> </a:t>
            </a:r>
            <a:r>
              <a:rPr lang="en-GB" sz="1200" dirty="0">
                <a:solidFill>
                  <a:srgbClr val="231F20"/>
                </a:solidFill>
                <a:latin typeface="Montserrat"/>
                <a:cs typeface="Montserrat"/>
              </a:rPr>
              <a:t>subject</a:t>
            </a:r>
            <a:r>
              <a:rPr lang="en-GB" sz="1200" spc="-15"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0" dirty="0">
                <a:solidFill>
                  <a:srgbClr val="231F20"/>
                </a:solidFill>
                <a:latin typeface="Montserrat"/>
                <a:cs typeface="Montserrat"/>
              </a:rPr>
              <a:t> </a:t>
            </a:r>
            <a:r>
              <a:rPr lang="en-GB" sz="1200" dirty="0">
                <a:solidFill>
                  <a:srgbClr val="231F20"/>
                </a:solidFill>
                <a:latin typeface="Montserrat"/>
                <a:cs typeface="Montserrat"/>
              </a:rPr>
              <a:t>of</a:t>
            </a:r>
            <a:r>
              <a:rPr lang="en-GB" sz="1200" spc="-15" dirty="0">
                <a:solidFill>
                  <a:srgbClr val="231F20"/>
                </a:solidFill>
                <a:latin typeface="Montserrat"/>
                <a:cs typeface="Montserrat"/>
              </a:rPr>
              <a:t> </a:t>
            </a:r>
            <a:r>
              <a:rPr lang="en-GB" sz="1200" dirty="0">
                <a:solidFill>
                  <a:srgbClr val="231F20"/>
                </a:solidFill>
                <a:latin typeface="Montserrat"/>
                <a:cs typeface="Montserrat"/>
              </a:rPr>
              <a:t>the</a:t>
            </a:r>
            <a:r>
              <a:rPr lang="en-GB" sz="1200" spc="-10" dirty="0">
                <a:solidFill>
                  <a:srgbClr val="231F20"/>
                </a:solidFill>
                <a:latin typeface="Montserrat"/>
                <a:cs typeface="Montserrat"/>
              </a:rPr>
              <a:t> teacher</a:t>
            </a:r>
            <a:r>
              <a:rPr lang="en-GB" sz="1200" spc="-15" dirty="0">
                <a:solidFill>
                  <a:srgbClr val="231F20"/>
                </a:solidFill>
                <a:latin typeface="Montserrat"/>
                <a:cs typeface="Montserrat"/>
              </a:rPr>
              <a:t> </a:t>
            </a:r>
            <a:r>
              <a:rPr lang="en-GB" sz="1200" dirty="0">
                <a:solidFill>
                  <a:srgbClr val="231F20"/>
                </a:solidFill>
                <a:latin typeface="Montserrat"/>
                <a:cs typeface="Montserrat"/>
              </a:rPr>
              <a:t>or</a:t>
            </a:r>
            <a:r>
              <a:rPr lang="en-GB" sz="1200" spc="-10" dirty="0">
                <a:solidFill>
                  <a:srgbClr val="231F20"/>
                </a:solidFill>
                <a:latin typeface="Montserrat"/>
                <a:cs typeface="Montserrat"/>
              </a:rPr>
              <a:t> </a:t>
            </a:r>
            <a:r>
              <a:rPr lang="en-GB" sz="1200" dirty="0">
                <a:solidFill>
                  <a:srgbClr val="231F20"/>
                </a:solidFill>
                <a:latin typeface="Montserrat"/>
                <a:cs typeface="Montserrat"/>
              </a:rPr>
              <a:t>because</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friends</a:t>
            </a:r>
            <a:r>
              <a:rPr lang="en-GB" sz="1200" spc="-10" dirty="0">
                <a:solidFill>
                  <a:srgbClr val="231F20"/>
                </a:solidFill>
                <a:latin typeface="Montserrat"/>
                <a:cs typeface="Montserrat"/>
              </a:rPr>
              <a:t> </a:t>
            </a:r>
            <a:r>
              <a:rPr lang="en-GB" sz="1200" dirty="0">
                <a:solidFill>
                  <a:srgbClr val="231F20"/>
                </a:solidFill>
                <a:latin typeface="Montserrat"/>
                <a:cs typeface="Montserrat"/>
              </a:rPr>
              <a:t>are</a:t>
            </a:r>
            <a:r>
              <a:rPr lang="en-GB" sz="1200" spc="-15" dirty="0">
                <a:solidFill>
                  <a:srgbClr val="231F20"/>
                </a:solidFill>
                <a:latin typeface="Montserrat"/>
                <a:cs typeface="Montserrat"/>
              </a:rPr>
              <a:t> </a:t>
            </a:r>
            <a:r>
              <a:rPr lang="en-GB" sz="1200" dirty="0">
                <a:solidFill>
                  <a:srgbClr val="231F20"/>
                </a:solidFill>
                <a:latin typeface="Montserrat"/>
                <a:cs typeface="Montserrat"/>
              </a:rPr>
              <a:t>doing</a:t>
            </a:r>
            <a:r>
              <a:rPr lang="en-GB" sz="1200" spc="-10" dirty="0">
                <a:solidFill>
                  <a:srgbClr val="231F20"/>
                </a:solidFill>
                <a:latin typeface="Montserrat"/>
                <a:cs typeface="Montserrat"/>
              </a:rPr>
              <a:t> </a:t>
            </a:r>
            <a:r>
              <a:rPr lang="en-GB" sz="1200" dirty="0">
                <a:solidFill>
                  <a:srgbClr val="231F20"/>
                </a:solidFill>
                <a:latin typeface="Montserrat"/>
                <a:cs typeface="Montserrat"/>
              </a:rPr>
              <a:t>it.</a:t>
            </a:r>
            <a:r>
              <a:rPr lang="en-GB" sz="1200" spc="-15" dirty="0">
                <a:solidFill>
                  <a:srgbClr val="231F20"/>
                </a:solidFill>
                <a:latin typeface="Montserrat"/>
                <a:cs typeface="Montserrat"/>
              </a:rPr>
              <a:t> </a:t>
            </a:r>
            <a:r>
              <a:rPr lang="en-GB" sz="1200" dirty="0">
                <a:solidFill>
                  <a:srgbClr val="231F20"/>
                </a:solidFill>
                <a:latin typeface="Montserrat"/>
                <a:cs typeface="Montserrat"/>
              </a:rPr>
              <a:t>If</a:t>
            </a:r>
            <a:r>
              <a:rPr lang="en-GB" sz="1200" spc="-10" dirty="0">
                <a:solidFill>
                  <a:srgbClr val="231F20"/>
                </a:solidFill>
                <a:latin typeface="Montserrat"/>
                <a:cs typeface="Montserrat"/>
              </a:rPr>
              <a:t> </a:t>
            </a:r>
            <a:r>
              <a:rPr lang="en-GB" sz="1200" spc="-25" dirty="0">
                <a:solidFill>
                  <a:srgbClr val="231F20"/>
                </a:solidFill>
                <a:latin typeface="Montserrat"/>
                <a:cs typeface="Montserrat"/>
              </a:rPr>
              <a:t>you</a:t>
            </a:r>
            <a:r>
              <a:rPr lang="en-GB" sz="1200" spc="500" dirty="0">
                <a:solidFill>
                  <a:srgbClr val="231F20"/>
                </a:solidFill>
                <a:latin typeface="Montserrat"/>
                <a:cs typeface="Montserrat"/>
              </a:rPr>
              <a:t> </a:t>
            </a:r>
            <a:r>
              <a:rPr lang="en-GB" sz="1200" dirty="0">
                <a:solidFill>
                  <a:srgbClr val="231F20"/>
                </a:solidFill>
                <a:latin typeface="Montserrat"/>
                <a:cs typeface="Montserrat"/>
              </a:rPr>
              <a:t>are</a:t>
            </a:r>
            <a:r>
              <a:rPr lang="en-GB" sz="1200" spc="-30" dirty="0">
                <a:solidFill>
                  <a:srgbClr val="231F20"/>
                </a:solidFill>
                <a:latin typeface="Montserrat"/>
                <a:cs typeface="Montserrat"/>
              </a:rPr>
              <a:t> </a:t>
            </a:r>
            <a:r>
              <a:rPr lang="en-GB" sz="1200" dirty="0">
                <a:solidFill>
                  <a:srgbClr val="231F20"/>
                </a:solidFill>
                <a:latin typeface="Montserrat"/>
                <a:cs typeface="Montserrat"/>
              </a:rPr>
              <a:t>still</a:t>
            </a:r>
            <a:r>
              <a:rPr lang="en-GB" sz="1200" spc="-30" dirty="0">
                <a:solidFill>
                  <a:srgbClr val="231F20"/>
                </a:solidFill>
                <a:latin typeface="Montserrat"/>
                <a:cs typeface="Montserrat"/>
              </a:rPr>
              <a:t> </a:t>
            </a:r>
            <a:r>
              <a:rPr lang="en-GB" sz="1200" dirty="0">
                <a:solidFill>
                  <a:srgbClr val="231F20"/>
                </a:solidFill>
                <a:latin typeface="Montserrat"/>
                <a:cs typeface="Montserrat"/>
              </a:rPr>
              <a:t>unsure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how</a:t>
            </a:r>
            <a:r>
              <a:rPr lang="en-GB" sz="1200" spc="-30"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choice</a:t>
            </a:r>
            <a:r>
              <a:rPr lang="en-GB" sz="1200" spc="-30" dirty="0">
                <a:solidFill>
                  <a:srgbClr val="231F20"/>
                </a:solidFill>
                <a:latin typeface="Montserrat"/>
                <a:cs typeface="Montserrat"/>
              </a:rPr>
              <a:t> </a:t>
            </a:r>
            <a:r>
              <a:rPr lang="en-GB" sz="1200" dirty="0">
                <a:solidFill>
                  <a:srgbClr val="231F20"/>
                </a:solidFill>
                <a:latin typeface="Montserrat"/>
                <a:cs typeface="Montserrat"/>
              </a:rPr>
              <a:t>of</a:t>
            </a:r>
            <a:r>
              <a:rPr lang="en-GB" sz="1200" spc="-30" dirty="0">
                <a:solidFill>
                  <a:srgbClr val="231F20"/>
                </a:solidFill>
                <a:latin typeface="Montserrat"/>
                <a:cs typeface="Montserrat"/>
              </a:rPr>
              <a:t> </a:t>
            </a:r>
            <a:r>
              <a:rPr lang="en-GB" sz="1200" dirty="0">
                <a:solidFill>
                  <a:srgbClr val="231F20"/>
                </a:solidFill>
                <a:latin typeface="Montserrat"/>
                <a:cs typeface="Montserrat"/>
              </a:rPr>
              <a:t>subjects</a:t>
            </a:r>
            <a:r>
              <a:rPr lang="en-GB" sz="1200" spc="-30" dirty="0">
                <a:solidFill>
                  <a:srgbClr val="231F20"/>
                </a:solidFill>
                <a:latin typeface="Montserrat"/>
                <a:cs typeface="Montserrat"/>
              </a:rPr>
              <a:t> </a:t>
            </a:r>
            <a:r>
              <a:rPr lang="en-GB" sz="1200" dirty="0">
                <a:solidFill>
                  <a:srgbClr val="231F20"/>
                </a:solidFill>
                <a:latin typeface="Montserrat"/>
                <a:cs typeface="Montserrat"/>
              </a:rPr>
              <a:t>might</a:t>
            </a:r>
            <a:r>
              <a:rPr lang="en-GB" sz="1200" spc="-30" dirty="0">
                <a:solidFill>
                  <a:srgbClr val="231F20"/>
                </a:solidFill>
                <a:latin typeface="Montserrat"/>
                <a:cs typeface="Montserrat"/>
              </a:rPr>
              <a:t> </a:t>
            </a:r>
            <a:r>
              <a:rPr lang="en-GB" sz="1200" dirty="0">
                <a:solidFill>
                  <a:srgbClr val="231F20"/>
                </a:solidFill>
                <a:latin typeface="Montserrat"/>
                <a:cs typeface="Montserrat"/>
              </a:rPr>
              <a:t>affect</a:t>
            </a:r>
            <a:r>
              <a:rPr lang="en-GB" sz="1200" spc="-25" dirty="0">
                <a:solidFill>
                  <a:srgbClr val="231F20"/>
                </a:solidFill>
                <a:latin typeface="Montserrat"/>
                <a:cs typeface="Montserrat"/>
              </a:rPr>
              <a:t> </a:t>
            </a:r>
            <a:r>
              <a:rPr lang="en-GB" sz="1200" dirty="0">
                <a:solidFill>
                  <a:srgbClr val="231F20"/>
                </a:solidFill>
                <a:latin typeface="Montserrat"/>
                <a:cs typeface="Montserrat"/>
              </a:rPr>
              <a:t>your</a:t>
            </a:r>
            <a:r>
              <a:rPr lang="en-GB" sz="1200" spc="-30" dirty="0">
                <a:solidFill>
                  <a:srgbClr val="231F20"/>
                </a:solidFill>
                <a:latin typeface="Montserrat"/>
                <a:cs typeface="Montserrat"/>
              </a:rPr>
              <a:t> </a:t>
            </a:r>
            <a:r>
              <a:rPr lang="en-GB" sz="1200" dirty="0">
                <a:solidFill>
                  <a:srgbClr val="231F20"/>
                </a:solidFill>
                <a:latin typeface="Montserrat"/>
                <a:cs typeface="Montserrat"/>
              </a:rPr>
              <a:t>future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a:t>
            </a:r>
            <a:r>
              <a:rPr lang="en-GB" sz="1200" spc="-30" dirty="0">
                <a:solidFill>
                  <a:srgbClr val="231F20"/>
                </a:solidFill>
                <a:latin typeface="Montserrat"/>
                <a:cs typeface="Montserrat"/>
              </a:rPr>
              <a:t> </a:t>
            </a:r>
            <a:r>
              <a:rPr lang="en-GB" sz="1200" dirty="0">
                <a:solidFill>
                  <a:srgbClr val="231F20"/>
                </a:solidFill>
                <a:latin typeface="Montserrat"/>
                <a:cs typeface="Montserrat"/>
              </a:rPr>
              <a:t>plans,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please </a:t>
            </a:r>
            <a:r>
              <a:rPr lang="en-GB" sz="1200" dirty="0">
                <a:solidFill>
                  <a:srgbClr val="231F20"/>
                </a:solidFill>
                <a:latin typeface="Montserrat"/>
                <a:cs typeface="Montserrat"/>
              </a:rPr>
              <a:t>speak</a:t>
            </a:r>
            <a:r>
              <a:rPr lang="en-GB" sz="1200" spc="-30" dirty="0">
                <a:solidFill>
                  <a:srgbClr val="231F20"/>
                </a:solidFill>
                <a:latin typeface="Montserrat"/>
                <a:cs typeface="Montserrat"/>
              </a:rPr>
              <a:t> </a:t>
            </a:r>
            <a:r>
              <a:rPr lang="en-GB" sz="1200" dirty="0">
                <a:solidFill>
                  <a:srgbClr val="231F20"/>
                </a:solidFill>
                <a:latin typeface="Montserrat"/>
                <a:cs typeface="Montserrat"/>
              </a:rPr>
              <a:t>to</a:t>
            </a:r>
            <a:r>
              <a:rPr lang="en-GB" sz="1200" spc="-30" dirty="0">
                <a:solidFill>
                  <a:srgbClr val="231F20"/>
                </a:solidFill>
                <a:latin typeface="Montserrat"/>
                <a:cs typeface="Montserrat"/>
              </a:rPr>
              <a:t> </a:t>
            </a:r>
            <a:r>
              <a:rPr lang="en-GB" sz="1200" dirty="0">
                <a:solidFill>
                  <a:srgbClr val="231F20"/>
                </a:solidFill>
                <a:latin typeface="Montserrat"/>
                <a:cs typeface="Montserrat"/>
              </a:rPr>
              <a:t>the</a:t>
            </a:r>
            <a:r>
              <a:rPr lang="en-GB" sz="1200" spc="-30" dirty="0">
                <a:solidFill>
                  <a:srgbClr val="231F20"/>
                </a:solidFill>
                <a:latin typeface="Montserrat"/>
                <a:cs typeface="Montserrat"/>
              </a:rPr>
              <a:t> </a:t>
            </a:r>
            <a:r>
              <a:rPr lang="en-GB" sz="1200" dirty="0">
                <a:solidFill>
                  <a:srgbClr val="231F20"/>
                </a:solidFill>
                <a:latin typeface="Montserrat"/>
                <a:cs typeface="Montserrat"/>
              </a:rPr>
              <a:t>careers</a:t>
            </a:r>
            <a:r>
              <a:rPr lang="en-GB" sz="1200" spc="-30" dirty="0">
                <a:solidFill>
                  <a:srgbClr val="231F20"/>
                </a:solidFill>
                <a:latin typeface="Montserrat"/>
                <a:cs typeface="Montserrat"/>
              </a:rPr>
              <a:t> </a:t>
            </a:r>
            <a:r>
              <a:rPr lang="en-GB" sz="1200" spc="-10" dirty="0">
                <a:solidFill>
                  <a:srgbClr val="231F20"/>
                </a:solidFill>
                <a:latin typeface="Montserrat"/>
                <a:cs typeface="Montserrat"/>
              </a:rPr>
              <a:t>team.</a:t>
            </a:r>
            <a:endParaRPr lang="en-GB" sz="1200" dirty="0">
              <a:latin typeface="Montserrat"/>
              <a:cs typeface="Montserrat"/>
            </a:endParaRPr>
          </a:p>
          <a:p>
            <a:pPr>
              <a:lnSpc>
                <a:spcPct val="100000"/>
              </a:lnSpc>
              <a:spcBef>
                <a:spcPts val="595"/>
              </a:spcBef>
            </a:pPr>
            <a:endParaRPr lang="en-GB" sz="1200" dirty="0">
              <a:latin typeface="Montserrat"/>
              <a:cs typeface="Montserrat"/>
            </a:endParaRPr>
          </a:p>
          <a:p>
            <a:pPr marL="12700">
              <a:lnSpc>
                <a:spcPct val="100000"/>
              </a:lnSpc>
            </a:pPr>
            <a:r>
              <a:rPr lang="en-GB" sz="1200" b="1" dirty="0">
                <a:solidFill>
                  <a:srgbClr val="231F20"/>
                </a:solidFill>
                <a:latin typeface="Montserrat"/>
                <a:cs typeface="Montserrat"/>
              </a:rPr>
              <a:t>Can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change</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an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option</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if</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I</a:t>
            </a:r>
            <a:r>
              <a:rPr lang="en-GB" sz="1200" b="1" spc="-5" dirty="0">
                <a:solidFill>
                  <a:srgbClr val="231F20"/>
                </a:solidFill>
                <a:latin typeface="Montserrat"/>
                <a:cs typeface="Montserrat"/>
              </a:rPr>
              <a:t> </a:t>
            </a:r>
            <a:r>
              <a:rPr lang="en-GB" sz="1200" b="1" dirty="0">
                <a:solidFill>
                  <a:srgbClr val="231F20"/>
                </a:solidFill>
                <a:latin typeface="Montserrat"/>
                <a:cs typeface="Montserrat"/>
              </a:rPr>
              <a:t>need</a:t>
            </a:r>
            <a:r>
              <a:rPr lang="en-GB" sz="1200" b="1" spc="-5" dirty="0">
                <a:solidFill>
                  <a:srgbClr val="231F20"/>
                </a:solidFill>
                <a:latin typeface="Montserrat"/>
                <a:cs typeface="Montserrat"/>
              </a:rPr>
              <a:t> </a:t>
            </a:r>
            <a:r>
              <a:rPr lang="en-GB" sz="1200" b="1" spc="-25" dirty="0">
                <a:solidFill>
                  <a:srgbClr val="231F20"/>
                </a:solidFill>
                <a:latin typeface="Montserrat"/>
                <a:cs typeface="Montserrat"/>
              </a:rPr>
              <a:t>to?</a:t>
            </a:r>
            <a:endParaRPr lang="en-GB" sz="1200" dirty="0">
              <a:latin typeface="Montserrat"/>
              <a:cs typeface="Montserrat"/>
            </a:endParaRPr>
          </a:p>
          <a:p>
            <a:pPr marL="12700" marR="188595">
              <a:lnSpc>
                <a:spcPct val="121500"/>
              </a:lnSpc>
            </a:pPr>
            <a:r>
              <a:rPr lang="en-GB" sz="1200" dirty="0">
                <a:solidFill>
                  <a:srgbClr val="231F20"/>
                </a:solidFill>
                <a:latin typeface="Montserrat"/>
                <a:cs typeface="Montserrat"/>
              </a:rPr>
              <a:t>Once</a:t>
            </a:r>
            <a:r>
              <a:rPr lang="en-GB" sz="1200" spc="-15" dirty="0">
                <a:solidFill>
                  <a:srgbClr val="231F20"/>
                </a:solidFill>
                <a:latin typeface="Montserrat"/>
                <a:cs typeface="Montserrat"/>
              </a:rPr>
              <a:t> </a:t>
            </a:r>
            <a:r>
              <a:rPr lang="en-GB" sz="1200" dirty="0">
                <a:solidFill>
                  <a:srgbClr val="231F20"/>
                </a:solidFill>
                <a:latin typeface="Montserrat"/>
                <a:cs typeface="Montserrat"/>
              </a:rPr>
              <a:t>you</a:t>
            </a:r>
            <a:r>
              <a:rPr lang="en-GB" sz="1200" spc="-15" dirty="0">
                <a:solidFill>
                  <a:srgbClr val="231F20"/>
                </a:solidFill>
                <a:latin typeface="Montserrat"/>
                <a:cs typeface="Montserrat"/>
              </a:rPr>
              <a:t> </a:t>
            </a:r>
            <a:r>
              <a:rPr lang="en-GB" sz="1200" dirty="0">
                <a:solidFill>
                  <a:srgbClr val="231F20"/>
                </a:solidFill>
                <a:latin typeface="Montserrat"/>
                <a:cs typeface="Montserrat"/>
              </a:rPr>
              <a:t>have</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submitted</a:t>
            </a:r>
            <a:r>
              <a:rPr lang="en-GB" sz="1200" spc="-15" dirty="0">
                <a:solidFill>
                  <a:srgbClr val="231F20"/>
                </a:solidFill>
                <a:latin typeface="Montserrat"/>
                <a:cs typeface="Montserrat"/>
              </a:rPr>
              <a:t> </a:t>
            </a:r>
            <a:r>
              <a:rPr lang="en-GB" sz="1200" dirty="0">
                <a:solidFill>
                  <a:srgbClr val="231F20"/>
                </a:solidFill>
                <a:latin typeface="Montserrat"/>
                <a:cs typeface="Montserrat"/>
              </a:rPr>
              <a:t>your</a:t>
            </a:r>
            <a:r>
              <a:rPr lang="en-GB" sz="1200" spc="-1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15" dirty="0">
                <a:solidFill>
                  <a:srgbClr val="231F20"/>
                </a:solidFill>
                <a:latin typeface="Montserrat"/>
                <a:cs typeface="Montserrat"/>
              </a:rPr>
              <a:t> </a:t>
            </a:r>
            <a:r>
              <a:rPr lang="en-GB" sz="1200" dirty="0">
                <a:solidFill>
                  <a:srgbClr val="231F20"/>
                </a:solidFill>
                <a:latin typeface="Montserrat"/>
                <a:cs typeface="Montserrat"/>
              </a:rPr>
              <a:t>form,</a:t>
            </a:r>
            <a:r>
              <a:rPr lang="en-GB" sz="1200" spc="-15" dirty="0">
                <a:solidFill>
                  <a:srgbClr val="231F20"/>
                </a:solidFill>
                <a:latin typeface="Montserrat"/>
                <a:cs typeface="Montserrat"/>
              </a:rPr>
              <a:t> </a:t>
            </a:r>
            <a:r>
              <a:rPr lang="en-GB" sz="1200" dirty="0">
                <a:solidFill>
                  <a:srgbClr val="231F20"/>
                </a:solidFill>
                <a:latin typeface="Montserrat"/>
                <a:cs typeface="Montserrat"/>
              </a:rPr>
              <a:t>this</a:t>
            </a:r>
            <a:r>
              <a:rPr lang="en-GB" sz="1200" spc="-15" dirty="0">
                <a:solidFill>
                  <a:srgbClr val="231F20"/>
                </a:solidFill>
                <a:latin typeface="Montserrat"/>
                <a:cs typeface="Montserrat"/>
              </a:rPr>
              <a:t> </a:t>
            </a:r>
            <a:r>
              <a:rPr lang="en-GB" sz="1200" dirty="0">
                <a:solidFill>
                  <a:srgbClr val="231F20"/>
                </a:solidFill>
                <a:latin typeface="Montserrat"/>
                <a:cs typeface="Montserrat"/>
              </a:rPr>
              <a:t>will</a:t>
            </a:r>
            <a:r>
              <a:rPr lang="en-GB" sz="1200" spc="-15" dirty="0">
                <a:solidFill>
                  <a:srgbClr val="231F20"/>
                </a:solidFill>
                <a:latin typeface="Montserrat"/>
                <a:cs typeface="Montserrat"/>
              </a:rPr>
              <a:t> </a:t>
            </a:r>
            <a:r>
              <a:rPr lang="en-GB" sz="1200" dirty="0">
                <a:solidFill>
                  <a:srgbClr val="231F20"/>
                </a:solidFill>
                <a:latin typeface="Montserrat"/>
                <a:cs typeface="Montserrat"/>
              </a:rPr>
              <a:t>be</a:t>
            </a:r>
            <a:r>
              <a:rPr lang="en-GB" sz="1200" spc="-15" dirty="0">
                <a:solidFill>
                  <a:srgbClr val="231F20"/>
                </a:solidFill>
                <a:latin typeface="Montserrat"/>
                <a:cs typeface="Montserrat"/>
              </a:rPr>
              <a:t> </a:t>
            </a:r>
            <a:r>
              <a:rPr lang="en-GB" sz="1200" dirty="0">
                <a:solidFill>
                  <a:srgbClr val="231F20"/>
                </a:solidFill>
                <a:latin typeface="Montserrat"/>
                <a:cs typeface="Montserrat"/>
              </a:rPr>
              <a:t>considered</a:t>
            </a:r>
            <a:r>
              <a:rPr lang="en-GB" sz="1200" spc="-15" dirty="0">
                <a:solidFill>
                  <a:srgbClr val="231F20"/>
                </a:solidFill>
                <a:latin typeface="Montserrat"/>
                <a:cs typeface="Montserrat"/>
              </a:rPr>
              <a:t> </a:t>
            </a:r>
            <a:r>
              <a:rPr lang="en-GB" sz="1200" dirty="0">
                <a:solidFill>
                  <a:srgbClr val="231F20"/>
                </a:solidFill>
                <a:latin typeface="Montserrat"/>
                <a:cs typeface="Montserrat"/>
              </a:rPr>
              <a:t>as</a:t>
            </a:r>
            <a:r>
              <a:rPr lang="en-GB" sz="1200" spc="-15" dirty="0">
                <a:solidFill>
                  <a:srgbClr val="231F20"/>
                </a:solidFill>
                <a:latin typeface="Montserrat"/>
                <a:cs typeface="Montserrat"/>
              </a:rPr>
              <a:t> </a:t>
            </a:r>
            <a:r>
              <a:rPr lang="en-GB" sz="1200" dirty="0">
                <a:solidFill>
                  <a:srgbClr val="231F20"/>
                </a:solidFill>
                <a:latin typeface="Montserrat"/>
                <a:cs typeface="Montserrat"/>
              </a:rPr>
              <a:t>final.</a:t>
            </a:r>
            <a:r>
              <a:rPr lang="en-GB" sz="1200" spc="-15" dirty="0">
                <a:solidFill>
                  <a:srgbClr val="231F20"/>
                </a:solidFill>
                <a:latin typeface="Montserrat"/>
                <a:cs typeface="Montserrat"/>
              </a:rPr>
              <a:t> </a:t>
            </a:r>
            <a:r>
              <a:rPr lang="en-GB" sz="1200" spc="-10" dirty="0">
                <a:solidFill>
                  <a:srgbClr val="231F20"/>
                </a:solidFill>
                <a:latin typeface="Montserrat"/>
                <a:cs typeface="Montserrat"/>
              </a:rPr>
              <a:t>However,</a:t>
            </a:r>
            <a:r>
              <a:rPr lang="en-GB" sz="1200" spc="-15" dirty="0">
                <a:solidFill>
                  <a:srgbClr val="231F20"/>
                </a:solidFill>
                <a:latin typeface="Montserrat"/>
                <a:cs typeface="Montserrat"/>
              </a:rPr>
              <a:t> </a:t>
            </a:r>
            <a:r>
              <a:rPr lang="en-GB" sz="1200" spc="-25" dirty="0">
                <a:solidFill>
                  <a:srgbClr val="231F20"/>
                </a:solidFill>
                <a:latin typeface="Montserrat"/>
                <a:cs typeface="Montserrat"/>
              </a:rPr>
              <a:t>if </a:t>
            </a:r>
            <a:r>
              <a:rPr lang="en-GB" sz="1200" dirty="0">
                <a:solidFill>
                  <a:srgbClr val="231F20"/>
                </a:solidFill>
                <a:latin typeface="Montserrat"/>
                <a:cs typeface="Montserrat"/>
              </a:rPr>
              <a:t>you</a:t>
            </a:r>
            <a:r>
              <a:rPr lang="en-GB" sz="1200" spc="-30" dirty="0">
                <a:solidFill>
                  <a:srgbClr val="231F20"/>
                </a:solidFill>
                <a:latin typeface="Montserrat"/>
                <a:cs typeface="Montserrat"/>
              </a:rPr>
              <a:t> </a:t>
            </a:r>
            <a:r>
              <a:rPr lang="en-GB" sz="1200" dirty="0">
                <a:solidFill>
                  <a:srgbClr val="231F20"/>
                </a:solidFill>
                <a:latin typeface="Montserrat"/>
                <a:cs typeface="Montserrat"/>
              </a:rPr>
              <a:t>do</a:t>
            </a:r>
            <a:r>
              <a:rPr lang="en-GB" sz="1200" spc="-25" dirty="0">
                <a:solidFill>
                  <a:srgbClr val="231F20"/>
                </a:solidFill>
                <a:latin typeface="Montserrat"/>
                <a:cs typeface="Montserrat"/>
              </a:rPr>
              <a:t> </a:t>
            </a:r>
            <a:r>
              <a:rPr lang="en-GB" sz="1200" dirty="0">
                <a:solidFill>
                  <a:srgbClr val="231F20"/>
                </a:solidFill>
                <a:latin typeface="Montserrat"/>
                <a:cs typeface="Montserrat"/>
              </a:rPr>
              <a:t>have</a:t>
            </a:r>
            <a:r>
              <a:rPr lang="en-GB" sz="1200" spc="-25" dirty="0">
                <a:solidFill>
                  <a:srgbClr val="231F20"/>
                </a:solidFill>
                <a:latin typeface="Montserrat"/>
                <a:cs typeface="Montserrat"/>
              </a:rPr>
              <a:t> </a:t>
            </a:r>
            <a:r>
              <a:rPr lang="en-GB" sz="1200" dirty="0">
                <a:solidFill>
                  <a:srgbClr val="231F20"/>
                </a:solidFill>
                <a:latin typeface="Montserrat"/>
                <a:cs typeface="Montserrat"/>
              </a:rPr>
              <a:t>any</a:t>
            </a:r>
            <a:r>
              <a:rPr lang="en-GB" sz="1200" spc="-25" dirty="0">
                <a:solidFill>
                  <a:srgbClr val="231F20"/>
                </a:solidFill>
                <a:latin typeface="Montserrat"/>
                <a:cs typeface="Montserrat"/>
              </a:rPr>
              <a:t> </a:t>
            </a:r>
            <a:r>
              <a:rPr lang="en-GB" sz="1200" dirty="0">
                <a:solidFill>
                  <a:srgbClr val="231F20"/>
                </a:solidFill>
                <a:latin typeface="Montserrat"/>
                <a:cs typeface="Montserrat"/>
              </a:rPr>
              <a:t>specific</a:t>
            </a:r>
            <a:r>
              <a:rPr lang="en-GB" sz="1200" spc="-30" dirty="0">
                <a:solidFill>
                  <a:srgbClr val="231F20"/>
                </a:solidFill>
                <a:latin typeface="Montserrat"/>
                <a:cs typeface="Montserrat"/>
              </a:rPr>
              <a:t> </a:t>
            </a:r>
            <a:r>
              <a:rPr lang="en-GB" sz="1200" dirty="0">
                <a:solidFill>
                  <a:srgbClr val="231F20"/>
                </a:solidFill>
                <a:latin typeface="Montserrat"/>
                <a:cs typeface="Montserrat"/>
              </a:rPr>
              <a:t>questions</a:t>
            </a:r>
            <a:r>
              <a:rPr lang="en-GB" sz="1200" spc="-25" dirty="0">
                <a:solidFill>
                  <a:srgbClr val="231F20"/>
                </a:solidFill>
                <a:latin typeface="Montserrat"/>
                <a:cs typeface="Montserrat"/>
              </a:rPr>
              <a:t> </a:t>
            </a:r>
            <a:r>
              <a:rPr lang="en-GB" sz="1200" dirty="0">
                <a:solidFill>
                  <a:srgbClr val="231F20"/>
                </a:solidFill>
                <a:latin typeface="Montserrat"/>
                <a:cs typeface="Montserrat"/>
              </a:rPr>
              <a:t>about</a:t>
            </a:r>
            <a:r>
              <a:rPr lang="en-GB" sz="1200" spc="-25" dirty="0">
                <a:solidFill>
                  <a:srgbClr val="231F20"/>
                </a:solidFill>
                <a:latin typeface="Montserrat"/>
                <a:cs typeface="Montserrat"/>
              </a:rPr>
              <a:t> </a:t>
            </a:r>
            <a:r>
              <a:rPr lang="en-GB" sz="1200" dirty="0">
                <a:solidFill>
                  <a:srgbClr val="231F20"/>
                </a:solidFill>
                <a:latin typeface="Montserrat"/>
                <a:cs typeface="Montserrat"/>
              </a:rPr>
              <a:t>the</a:t>
            </a:r>
            <a:r>
              <a:rPr lang="en-GB" sz="1200" spc="-25" dirty="0">
                <a:solidFill>
                  <a:srgbClr val="231F20"/>
                </a:solidFill>
                <a:latin typeface="Montserrat"/>
                <a:cs typeface="Montserrat"/>
              </a:rPr>
              <a:t> </a:t>
            </a:r>
            <a:r>
              <a:rPr lang="en-GB" sz="1200" dirty="0">
                <a:solidFill>
                  <a:srgbClr val="231F20"/>
                </a:solidFill>
                <a:latin typeface="Montserrat"/>
                <a:cs typeface="Montserrat"/>
              </a:rPr>
              <a:t>options</a:t>
            </a:r>
            <a:r>
              <a:rPr lang="en-GB" sz="1200" spc="-30" dirty="0">
                <a:solidFill>
                  <a:srgbClr val="231F20"/>
                </a:solidFill>
                <a:latin typeface="Montserrat"/>
                <a:cs typeface="Montserrat"/>
              </a:rPr>
              <a:t> </a:t>
            </a:r>
            <a:r>
              <a:rPr lang="en-GB" sz="1200" dirty="0">
                <a:solidFill>
                  <a:srgbClr val="231F20"/>
                </a:solidFill>
                <a:latin typeface="Montserrat"/>
                <a:cs typeface="Montserrat"/>
              </a:rPr>
              <a:t>process,</a:t>
            </a:r>
            <a:r>
              <a:rPr lang="en-GB" sz="1200" spc="-25" dirty="0">
                <a:solidFill>
                  <a:srgbClr val="231F20"/>
                </a:solidFill>
                <a:latin typeface="Montserrat"/>
                <a:cs typeface="Montserrat"/>
              </a:rPr>
              <a:t> </a:t>
            </a:r>
            <a:r>
              <a:rPr lang="en-GB" sz="1200" dirty="0">
                <a:solidFill>
                  <a:srgbClr val="231F20"/>
                </a:solidFill>
                <a:latin typeface="Montserrat"/>
                <a:cs typeface="Montserrat"/>
              </a:rPr>
              <a:t>please</a:t>
            </a:r>
            <a:r>
              <a:rPr lang="en-GB" sz="1200" spc="-25" dirty="0">
                <a:solidFill>
                  <a:srgbClr val="231F20"/>
                </a:solidFill>
                <a:latin typeface="Montserrat"/>
                <a:cs typeface="Montserrat"/>
              </a:rPr>
              <a:t> </a:t>
            </a:r>
            <a:r>
              <a:rPr lang="en-GB" sz="1200" dirty="0">
                <a:solidFill>
                  <a:srgbClr val="231F20"/>
                </a:solidFill>
                <a:latin typeface="Montserrat"/>
                <a:cs typeface="Montserrat"/>
              </a:rPr>
              <a:t>contact</a:t>
            </a:r>
            <a:r>
              <a:rPr lang="en-GB" sz="1200" spc="-25" dirty="0">
                <a:solidFill>
                  <a:srgbClr val="231F20"/>
                </a:solidFill>
                <a:latin typeface="Montserrat"/>
                <a:cs typeface="Montserrat"/>
              </a:rPr>
              <a:t> </a:t>
            </a:r>
            <a:r>
              <a:rPr lang="en-GB" sz="1200" dirty="0">
                <a:solidFill>
                  <a:srgbClr val="231F20"/>
                </a:solidFill>
                <a:latin typeface="Montserrat"/>
                <a:cs typeface="Montserrat"/>
              </a:rPr>
              <a:t>Ms Dickenson </a:t>
            </a:r>
            <a:r>
              <a:rPr lang="en-GB" sz="1200" spc="-10" dirty="0">
                <a:solidFill>
                  <a:srgbClr val="231F20"/>
                </a:solidFill>
                <a:latin typeface="Montserrat"/>
                <a:cs typeface="Montserrat"/>
                <a:hlinkClick r:id="rId2"/>
              </a:rPr>
              <a:t>(adickenson@sandwellacademy.com).</a:t>
            </a:r>
            <a:endParaRPr lang="en-GB" sz="1200" dirty="0">
              <a:latin typeface="Montserrat"/>
              <a:cs typeface="Montserrat"/>
            </a:endParaRPr>
          </a:p>
          <a:p>
            <a:pPr>
              <a:lnSpc>
                <a:spcPct val="100000"/>
              </a:lnSpc>
              <a:spcBef>
                <a:spcPts val="600"/>
              </a:spcBef>
            </a:pPr>
            <a:endParaRPr lang="en-GB" sz="1200" dirty="0">
              <a:latin typeface="Montserrat"/>
              <a:cs typeface="Montserrat"/>
            </a:endParaRPr>
          </a:p>
          <a:p>
            <a:pPr marL="12700">
              <a:lnSpc>
                <a:spcPct val="100000"/>
              </a:lnSpc>
            </a:pPr>
            <a:r>
              <a:rPr lang="en-GB" sz="1200" dirty="0">
                <a:solidFill>
                  <a:srgbClr val="231F20"/>
                </a:solidFill>
                <a:latin typeface="Montserrat"/>
                <a:cs typeface="Montserrat"/>
              </a:rPr>
              <a:t>No</a:t>
            </a:r>
            <a:r>
              <a:rPr lang="en-GB" sz="1200" spc="-25" dirty="0">
                <a:solidFill>
                  <a:srgbClr val="231F20"/>
                </a:solidFill>
                <a:latin typeface="Montserrat"/>
                <a:cs typeface="Montserrat"/>
              </a:rPr>
              <a:t> </a:t>
            </a:r>
            <a:r>
              <a:rPr lang="en-GB" sz="1200" dirty="0">
                <a:solidFill>
                  <a:srgbClr val="231F20"/>
                </a:solidFill>
                <a:latin typeface="Montserrat"/>
                <a:cs typeface="Montserrat"/>
              </a:rPr>
              <a:t>changes</a:t>
            </a:r>
            <a:r>
              <a:rPr lang="en-GB" sz="1200" spc="-25" dirty="0">
                <a:solidFill>
                  <a:srgbClr val="231F20"/>
                </a:solidFill>
                <a:latin typeface="Montserrat"/>
                <a:cs typeface="Montserrat"/>
              </a:rPr>
              <a:t> </a:t>
            </a:r>
            <a:r>
              <a:rPr lang="en-GB" sz="1200" dirty="0">
                <a:solidFill>
                  <a:srgbClr val="231F20"/>
                </a:solidFill>
                <a:latin typeface="Montserrat"/>
                <a:cs typeface="Montserrat"/>
              </a:rPr>
              <a:t>can</a:t>
            </a:r>
            <a:r>
              <a:rPr lang="en-GB" sz="1200" spc="-20" dirty="0">
                <a:solidFill>
                  <a:srgbClr val="231F20"/>
                </a:solidFill>
                <a:latin typeface="Montserrat"/>
                <a:cs typeface="Montserrat"/>
              </a:rPr>
              <a:t> </a:t>
            </a:r>
            <a:r>
              <a:rPr lang="en-GB" sz="1200" dirty="0">
                <a:solidFill>
                  <a:srgbClr val="231F20"/>
                </a:solidFill>
                <a:latin typeface="Montserrat"/>
                <a:cs typeface="Montserrat"/>
              </a:rPr>
              <a:t>be</a:t>
            </a:r>
            <a:r>
              <a:rPr lang="en-GB" sz="1200" spc="-25" dirty="0">
                <a:solidFill>
                  <a:srgbClr val="231F20"/>
                </a:solidFill>
                <a:latin typeface="Montserrat"/>
                <a:cs typeface="Montserrat"/>
              </a:rPr>
              <a:t> </a:t>
            </a:r>
            <a:r>
              <a:rPr lang="en-GB" sz="1200" dirty="0">
                <a:solidFill>
                  <a:srgbClr val="231F20"/>
                </a:solidFill>
                <a:latin typeface="Montserrat"/>
                <a:cs typeface="Montserrat"/>
              </a:rPr>
              <a:t>made</a:t>
            </a:r>
            <a:r>
              <a:rPr lang="en-GB" sz="1200" spc="-20" dirty="0">
                <a:solidFill>
                  <a:srgbClr val="231F20"/>
                </a:solidFill>
                <a:latin typeface="Montserrat"/>
                <a:cs typeface="Montserrat"/>
              </a:rPr>
              <a:t> </a:t>
            </a:r>
            <a:r>
              <a:rPr lang="en-GB" sz="1200" dirty="0">
                <a:solidFill>
                  <a:srgbClr val="231F20"/>
                </a:solidFill>
                <a:latin typeface="Montserrat"/>
                <a:cs typeface="Montserrat"/>
              </a:rPr>
              <a:t>once</a:t>
            </a:r>
            <a:r>
              <a:rPr lang="en-GB" sz="1200" spc="-25" dirty="0">
                <a:solidFill>
                  <a:srgbClr val="231F20"/>
                </a:solidFill>
                <a:latin typeface="Montserrat"/>
                <a:cs typeface="Montserrat"/>
              </a:rPr>
              <a:t> </a:t>
            </a:r>
            <a:r>
              <a:rPr lang="en-GB" sz="1200" dirty="0">
                <a:solidFill>
                  <a:srgbClr val="231F20"/>
                </a:solidFill>
                <a:latin typeface="Montserrat"/>
                <a:cs typeface="Montserrat"/>
              </a:rPr>
              <a:t>Key</a:t>
            </a:r>
            <a:r>
              <a:rPr lang="en-GB" sz="1200" spc="-25" dirty="0">
                <a:solidFill>
                  <a:srgbClr val="231F20"/>
                </a:solidFill>
                <a:latin typeface="Montserrat"/>
                <a:cs typeface="Montserrat"/>
              </a:rPr>
              <a:t> </a:t>
            </a:r>
            <a:r>
              <a:rPr lang="en-GB" sz="1200" dirty="0">
                <a:solidFill>
                  <a:srgbClr val="231F20"/>
                </a:solidFill>
                <a:latin typeface="Montserrat"/>
                <a:cs typeface="Montserrat"/>
              </a:rPr>
              <a:t>Stage</a:t>
            </a:r>
            <a:r>
              <a:rPr lang="en-GB" sz="1200" spc="-20" dirty="0">
                <a:solidFill>
                  <a:srgbClr val="231F20"/>
                </a:solidFill>
                <a:latin typeface="Montserrat"/>
                <a:cs typeface="Montserrat"/>
              </a:rPr>
              <a:t> </a:t>
            </a:r>
            <a:r>
              <a:rPr lang="en-GB" sz="1200" dirty="0">
                <a:solidFill>
                  <a:srgbClr val="231F20"/>
                </a:solidFill>
                <a:latin typeface="Montserrat"/>
                <a:cs typeface="Montserrat"/>
              </a:rPr>
              <a:t>4</a:t>
            </a:r>
            <a:r>
              <a:rPr lang="en-GB" sz="1200" spc="-25" dirty="0">
                <a:solidFill>
                  <a:srgbClr val="231F20"/>
                </a:solidFill>
                <a:latin typeface="Montserrat"/>
                <a:cs typeface="Montserrat"/>
              </a:rPr>
              <a:t> </a:t>
            </a:r>
            <a:r>
              <a:rPr lang="en-GB" sz="1200" spc="-10" dirty="0">
                <a:solidFill>
                  <a:srgbClr val="231F20"/>
                </a:solidFill>
                <a:latin typeface="Montserrat"/>
                <a:cs typeface="Montserrat"/>
              </a:rPr>
              <a:t>commences.</a:t>
            </a:r>
            <a:endParaRPr lang="en-GB" sz="1200" dirty="0">
              <a:latin typeface="Montserrat"/>
              <a:cs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28446" y="7524001"/>
            <a:ext cx="6303645" cy="792480"/>
          </a:xfrm>
          <a:custGeom>
            <a:avLst/>
            <a:gdLst/>
            <a:ahLst/>
            <a:cxnLst/>
            <a:rect l="l" t="t" r="r" b="b"/>
            <a:pathLst>
              <a:path w="6303645" h="792479">
                <a:moveTo>
                  <a:pt x="6303111" y="0"/>
                </a:moveTo>
                <a:lnTo>
                  <a:pt x="0" y="0"/>
                </a:lnTo>
                <a:lnTo>
                  <a:pt x="0" y="791997"/>
                </a:lnTo>
                <a:lnTo>
                  <a:pt x="6303111" y="791997"/>
                </a:lnTo>
                <a:lnTo>
                  <a:pt x="6303111" y="0"/>
                </a:lnTo>
                <a:close/>
              </a:path>
            </a:pathLst>
          </a:custGeom>
          <a:solidFill>
            <a:srgbClr val="25408F"/>
          </a:solidFill>
        </p:spPr>
        <p:txBody>
          <a:bodyPr wrap="square" lIns="0" tIns="0" rIns="0" bIns="0" rtlCol="0"/>
          <a:lstStyle/>
          <a:p>
            <a:endParaRPr/>
          </a:p>
        </p:txBody>
      </p:sp>
      <p:sp>
        <p:nvSpPr>
          <p:cNvPr id="3" name="object 3"/>
          <p:cNvSpPr txBox="1"/>
          <p:nvPr/>
        </p:nvSpPr>
        <p:spPr>
          <a:xfrm>
            <a:off x="1841243" y="7776238"/>
            <a:ext cx="4451607" cy="320601"/>
          </a:xfrm>
          <a:prstGeom prst="rect">
            <a:avLst/>
          </a:prstGeom>
        </p:spPr>
        <p:txBody>
          <a:bodyPr vert="horz" wrap="square" lIns="0" tIns="12700" rIns="0" bIns="0" rtlCol="0">
            <a:spAutoFit/>
          </a:bodyPr>
          <a:lstStyle/>
          <a:p>
            <a:pPr marL="12700">
              <a:lnSpc>
                <a:spcPct val="100000"/>
              </a:lnSpc>
              <a:spcBef>
                <a:spcPts val="100"/>
              </a:spcBef>
            </a:pPr>
            <a:r>
              <a:rPr lang="en-US" sz="2000" spc="-50" dirty="0">
                <a:solidFill>
                  <a:srgbClr val="FFFFFF"/>
                </a:solidFill>
                <a:latin typeface="Montserrat"/>
                <a:cs typeface="Montserrat"/>
              </a:rPr>
              <a:t>June </a:t>
            </a:r>
            <a:r>
              <a:rPr sz="2000" spc="-50" dirty="0">
                <a:solidFill>
                  <a:srgbClr val="FFFFFF"/>
                </a:solidFill>
                <a:latin typeface="Montserrat"/>
                <a:cs typeface="Montserrat"/>
              </a:rPr>
              <a:t> </a:t>
            </a:r>
            <a:r>
              <a:rPr sz="2000" dirty="0">
                <a:solidFill>
                  <a:srgbClr val="FFFFFF"/>
                </a:solidFill>
                <a:latin typeface="Montserrat"/>
                <a:cs typeface="Montserrat"/>
              </a:rPr>
              <a:t>202</a:t>
            </a:r>
            <a:r>
              <a:rPr lang="en-US" sz="2000" dirty="0">
                <a:solidFill>
                  <a:srgbClr val="FFFFFF"/>
                </a:solidFill>
                <a:latin typeface="Montserrat"/>
                <a:cs typeface="Montserrat"/>
              </a:rPr>
              <a:t>5</a:t>
            </a:r>
            <a:r>
              <a:rPr sz="2000" dirty="0">
                <a:solidFill>
                  <a:srgbClr val="FFFFFF"/>
                </a:solidFill>
                <a:latin typeface="Montserrat"/>
                <a:cs typeface="Montserrat"/>
              </a:rPr>
              <a:t>:</a:t>
            </a:r>
            <a:r>
              <a:rPr sz="2000" spc="-45" dirty="0">
                <a:solidFill>
                  <a:srgbClr val="FFFFFF"/>
                </a:solidFill>
                <a:latin typeface="Montserrat"/>
                <a:cs typeface="Montserrat"/>
              </a:rPr>
              <a:t> </a:t>
            </a:r>
            <a:r>
              <a:rPr sz="2000" dirty="0">
                <a:solidFill>
                  <a:srgbClr val="FFFFFF"/>
                </a:solidFill>
                <a:latin typeface="Montserrat"/>
                <a:cs typeface="Montserrat"/>
              </a:rPr>
              <a:t>Options</a:t>
            </a:r>
            <a:r>
              <a:rPr sz="2000" spc="-45" dirty="0">
                <a:solidFill>
                  <a:srgbClr val="FFFFFF"/>
                </a:solidFill>
                <a:latin typeface="Montserrat"/>
                <a:cs typeface="Montserrat"/>
              </a:rPr>
              <a:t> </a:t>
            </a:r>
            <a:r>
              <a:rPr sz="2000" spc="-10" dirty="0">
                <a:solidFill>
                  <a:srgbClr val="FFFFFF"/>
                </a:solidFill>
                <a:latin typeface="Montserrat"/>
                <a:cs typeface="Montserrat"/>
              </a:rPr>
              <a:t>confirmed*</a:t>
            </a:r>
            <a:endParaRPr sz="2000" dirty="0">
              <a:latin typeface="Montserrat"/>
              <a:cs typeface="Montserrat"/>
            </a:endParaRPr>
          </a:p>
        </p:txBody>
      </p:sp>
      <p:grpSp>
        <p:nvGrpSpPr>
          <p:cNvPr id="4" name="object 4"/>
          <p:cNvGrpSpPr/>
          <p:nvPr/>
        </p:nvGrpSpPr>
        <p:grpSpPr>
          <a:xfrm>
            <a:off x="628446" y="6065037"/>
            <a:ext cx="6303645" cy="1681480"/>
            <a:chOff x="628446" y="6065037"/>
            <a:chExt cx="6303645" cy="1681480"/>
          </a:xfrm>
        </p:grpSpPr>
        <p:sp>
          <p:nvSpPr>
            <p:cNvPr id="5" name="object 5"/>
            <p:cNvSpPr/>
            <p:nvPr/>
          </p:nvSpPr>
          <p:spPr>
            <a:xfrm>
              <a:off x="4327080" y="7247997"/>
              <a:ext cx="582930" cy="498475"/>
            </a:xfrm>
            <a:custGeom>
              <a:avLst/>
              <a:gdLst/>
              <a:ahLst/>
              <a:cxnLst/>
              <a:rect l="l" t="t" r="r" b="b"/>
              <a:pathLst>
                <a:path w="582929" h="498475">
                  <a:moveTo>
                    <a:pt x="140779" y="498456"/>
                  </a:moveTo>
                  <a:lnTo>
                    <a:pt x="142926" y="498456"/>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9" y="498456"/>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6" name="object 6"/>
            <p:cNvSpPr/>
            <p:nvPr/>
          </p:nvSpPr>
          <p:spPr>
            <a:xfrm>
              <a:off x="4327080" y="69583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7" name="object 7"/>
            <p:cNvSpPr/>
            <p:nvPr/>
          </p:nvSpPr>
          <p:spPr>
            <a:xfrm>
              <a:off x="628446" y="6065037"/>
              <a:ext cx="6303645" cy="1026160"/>
            </a:xfrm>
            <a:custGeom>
              <a:avLst/>
              <a:gdLst/>
              <a:ahLst/>
              <a:cxnLst/>
              <a:rect l="l" t="t" r="r" b="b"/>
              <a:pathLst>
                <a:path w="6303645" h="1026159">
                  <a:moveTo>
                    <a:pt x="6303111" y="0"/>
                  </a:moveTo>
                  <a:lnTo>
                    <a:pt x="0" y="0"/>
                  </a:lnTo>
                  <a:lnTo>
                    <a:pt x="0" y="1025994"/>
                  </a:lnTo>
                  <a:lnTo>
                    <a:pt x="6303111" y="1025994"/>
                  </a:lnTo>
                  <a:lnTo>
                    <a:pt x="6303111" y="0"/>
                  </a:lnTo>
                  <a:close/>
                </a:path>
              </a:pathLst>
            </a:custGeom>
            <a:solidFill>
              <a:srgbClr val="25408F"/>
            </a:solidFill>
          </p:spPr>
          <p:txBody>
            <a:bodyPr wrap="square" lIns="0" tIns="0" rIns="0" bIns="0" rtlCol="0"/>
            <a:lstStyle/>
            <a:p>
              <a:endParaRPr/>
            </a:p>
          </p:txBody>
        </p:sp>
      </p:grpSp>
      <p:sp>
        <p:nvSpPr>
          <p:cNvPr id="8" name="object 8"/>
          <p:cNvSpPr txBox="1"/>
          <p:nvPr/>
        </p:nvSpPr>
        <p:spPr>
          <a:xfrm>
            <a:off x="991499" y="6281860"/>
            <a:ext cx="5577205" cy="635000"/>
          </a:xfrm>
          <a:prstGeom prst="rect">
            <a:avLst/>
          </a:prstGeom>
        </p:spPr>
        <p:txBody>
          <a:bodyPr vert="horz" wrap="square" lIns="0" tIns="12700" rIns="0" bIns="0" rtlCol="0">
            <a:spAutoFit/>
          </a:bodyPr>
          <a:lstStyle/>
          <a:p>
            <a:pPr marL="1491615" marR="5080" indent="-1479550">
              <a:lnSpc>
                <a:spcPct val="100000"/>
              </a:lnSpc>
              <a:spcBef>
                <a:spcPts val="100"/>
              </a:spcBef>
            </a:pPr>
            <a:r>
              <a:rPr lang="en-US" sz="2000" dirty="0">
                <a:solidFill>
                  <a:srgbClr val="FFFFFF"/>
                </a:solidFill>
                <a:latin typeface="Montserrat"/>
                <a:cs typeface="Montserrat"/>
              </a:rPr>
              <a:t>Fri</a:t>
            </a:r>
            <a:r>
              <a:rPr sz="2000" dirty="0">
                <a:solidFill>
                  <a:srgbClr val="FFFFFF"/>
                </a:solidFill>
                <a:latin typeface="Montserrat"/>
                <a:cs typeface="Montserrat"/>
              </a:rPr>
              <a:t>day</a:t>
            </a:r>
            <a:r>
              <a:rPr sz="2000" spc="-30" dirty="0">
                <a:solidFill>
                  <a:srgbClr val="FFFFFF"/>
                </a:solidFill>
                <a:latin typeface="Montserrat"/>
                <a:cs typeface="Montserrat"/>
              </a:rPr>
              <a:t> </a:t>
            </a:r>
            <a:r>
              <a:rPr lang="en-US" sz="2000" spc="-30" dirty="0">
                <a:solidFill>
                  <a:srgbClr val="FFFFFF"/>
                </a:solidFill>
                <a:latin typeface="Montserrat"/>
                <a:cs typeface="Montserrat"/>
              </a:rPr>
              <a:t>28</a:t>
            </a:r>
            <a:r>
              <a:rPr sz="2000" dirty="0">
                <a:solidFill>
                  <a:srgbClr val="FFFFFF"/>
                </a:solidFill>
                <a:latin typeface="Montserrat"/>
                <a:cs typeface="Montserrat"/>
              </a:rPr>
              <a:t>th</a:t>
            </a:r>
            <a:r>
              <a:rPr sz="2000" spc="-30" dirty="0">
                <a:solidFill>
                  <a:srgbClr val="FFFFFF"/>
                </a:solidFill>
                <a:latin typeface="Montserrat"/>
                <a:cs typeface="Montserrat"/>
              </a:rPr>
              <a:t> </a:t>
            </a:r>
            <a:r>
              <a:rPr sz="2000" dirty="0">
                <a:solidFill>
                  <a:srgbClr val="FFFFFF"/>
                </a:solidFill>
                <a:latin typeface="Montserrat"/>
                <a:cs typeface="Montserrat"/>
              </a:rPr>
              <a:t>March:</a:t>
            </a:r>
            <a:r>
              <a:rPr sz="2000" spc="-30" dirty="0">
                <a:solidFill>
                  <a:srgbClr val="FFFFFF"/>
                </a:solidFill>
                <a:latin typeface="Montserrat"/>
                <a:cs typeface="Montserrat"/>
              </a:rPr>
              <a:t> </a:t>
            </a:r>
            <a:r>
              <a:rPr sz="2000" dirty="0">
                <a:solidFill>
                  <a:srgbClr val="FFFFFF"/>
                </a:solidFill>
                <a:latin typeface="Montserrat"/>
                <a:cs typeface="Montserrat"/>
              </a:rPr>
              <a:t>Deadline</a:t>
            </a:r>
            <a:r>
              <a:rPr sz="2000" spc="-30" dirty="0">
                <a:solidFill>
                  <a:srgbClr val="FFFFFF"/>
                </a:solidFill>
                <a:latin typeface="Montserrat"/>
                <a:cs typeface="Montserrat"/>
              </a:rPr>
              <a:t> </a:t>
            </a:r>
            <a:r>
              <a:rPr sz="2000" dirty="0">
                <a:solidFill>
                  <a:srgbClr val="FFFFFF"/>
                </a:solidFill>
                <a:latin typeface="Montserrat"/>
                <a:cs typeface="Montserrat"/>
              </a:rPr>
              <a:t>for</a:t>
            </a:r>
            <a:r>
              <a:rPr sz="2000" spc="-30" dirty="0">
                <a:solidFill>
                  <a:srgbClr val="FFFFFF"/>
                </a:solidFill>
                <a:latin typeface="Montserrat"/>
                <a:cs typeface="Montserrat"/>
              </a:rPr>
              <a:t> </a:t>
            </a:r>
            <a:r>
              <a:rPr sz="2000" dirty="0">
                <a:solidFill>
                  <a:srgbClr val="FFFFFF"/>
                </a:solidFill>
                <a:latin typeface="Montserrat"/>
                <a:cs typeface="Montserrat"/>
              </a:rPr>
              <a:t>all</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forms</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received</a:t>
            </a:r>
            <a:endParaRPr sz="2000" dirty="0">
              <a:latin typeface="Montserrat"/>
              <a:cs typeface="Montserrat"/>
            </a:endParaRPr>
          </a:p>
        </p:txBody>
      </p:sp>
      <p:grpSp>
        <p:nvGrpSpPr>
          <p:cNvPr id="9" name="object 9"/>
          <p:cNvGrpSpPr/>
          <p:nvPr/>
        </p:nvGrpSpPr>
        <p:grpSpPr>
          <a:xfrm>
            <a:off x="628446" y="3884688"/>
            <a:ext cx="6303645" cy="2410460"/>
            <a:chOff x="628446" y="3884688"/>
            <a:chExt cx="6303645" cy="2410460"/>
          </a:xfrm>
        </p:grpSpPr>
        <p:sp>
          <p:nvSpPr>
            <p:cNvPr id="10" name="object 10"/>
            <p:cNvSpPr/>
            <p:nvPr/>
          </p:nvSpPr>
          <p:spPr>
            <a:xfrm>
              <a:off x="2153202" y="5796147"/>
              <a:ext cx="582930" cy="498475"/>
            </a:xfrm>
            <a:custGeom>
              <a:avLst/>
              <a:gdLst/>
              <a:ahLst/>
              <a:cxnLst/>
              <a:rect l="l" t="t" r="r" b="b"/>
              <a:pathLst>
                <a:path w="582930" h="498475">
                  <a:moveTo>
                    <a:pt x="442023" y="498455"/>
                  </a:moveTo>
                  <a:lnTo>
                    <a:pt x="439874" y="498455"/>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796" y="359065"/>
                  </a:lnTo>
                  <a:lnTo>
                    <a:pt x="582796" y="366472"/>
                  </a:lnTo>
                  <a:lnTo>
                    <a:pt x="442023" y="498455"/>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11" name="object 11"/>
            <p:cNvSpPr/>
            <p:nvPr/>
          </p:nvSpPr>
          <p:spPr>
            <a:xfrm>
              <a:off x="2153248" y="5506538"/>
              <a:ext cx="582930" cy="363220"/>
            </a:xfrm>
            <a:custGeom>
              <a:avLst/>
              <a:gdLst/>
              <a:ahLst/>
              <a:cxnLst/>
              <a:rect l="l" t="t" r="r" b="b"/>
              <a:pathLst>
                <a:path w="582930" h="363220">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5"/>
                  </a:lnTo>
                  <a:lnTo>
                    <a:pt x="437959" y="9378"/>
                  </a:lnTo>
                  <a:lnTo>
                    <a:pt x="511586" y="2310"/>
                  </a:lnTo>
                  <a:lnTo>
                    <a:pt x="582750" y="0"/>
                  </a:lnTo>
                  <a:lnTo>
                    <a:pt x="582750" y="146704"/>
                  </a:lnTo>
                  <a:lnTo>
                    <a:pt x="525541" y="148165"/>
                  </a:lnTo>
                  <a:lnTo>
                    <a:pt x="466200" y="152739"/>
                  </a:lnTo>
                  <a:lnTo>
                    <a:pt x="408772" y="160193"/>
                  </a:lnTo>
                  <a:lnTo>
                    <a:pt x="353618" y="170391"/>
                  </a:lnTo>
                  <a:lnTo>
                    <a:pt x="301099" y="183195"/>
                  </a:lnTo>
                  <a:lnTo>
                    <a:pt x="251575" y="198467"/>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sp>
          <p:nvSpPr>
            <p:cNvPr id="12" name="object 12"/>
            <p:cNvSpPr/>
            <p:nvPr/>
          </p:nvSpPr>
          <p:spPr>
            <a:xfrm>
              <a:off x="628446" y="3884688"/>
              <a:ext cx="6303645" cy="1764030"/>
            </a:xfrm>
            <a:custGeom>
              <a:avLst/>
              <a:gdLst/>
              <a:ahLst/>
              <a:cxnLst/>
              <a:rect l="l" t="t" r="r" b="b"/>
              <a:pathLst>
                <a:path w="6303645" h="1764029">
                  <a:moveTo>
                    <a:pt x="6303111" y="0"/>
                  </a:moveTo>
                  <a:lnTo>
                    <a:pt x="0" y="0"/>
                  </a:lnTo>
                  <a:lnTo>
                    <a:pt x="0" y="1764004"/>
                  </a:lnTo>
                  <a:lnTo>
                    <a:pt x="6303111" y="1764004"/>
                  </a:lnTo>
                  <a:lnTo>
                    <a:pt x="6303111" y="0"/>
                  </a:lnTo>
                  <a:close/>
                </a:path>
              </a:pathLst>
            </a:custGeom>
            <a:solidFill>
              <a:srgbClr val="25408F"/>
            </a:solidFill>
          </p:spPr>
          <p:txBody>
            <a:bodyPr wrap="square" lIns="0" tIns="0" rIns="0" bIns="0" rtlCol="0"/>
            <a:lstStyle/>
            <a:p>
              <a:endParaRPr/>
            </a:p>
          </p:txBody>
        </p:sp>
      </p:grpSp>
      <p:sp>
        <p:nvSpPr>
          <p:cNvPr id="13" name="object 13"/>
          <p:cNvSpPr txBox="1"/>
          <p:nvPr/>
        </p:nvSpPr>
        <p:spPr>
          <a:xfrm>
            <a:off x="815860" y="4165722"/>
            <a:ext cx="5928360" cy="1551707"/>
          </a:xfrm>
          <a:prstGeom prst="rect">
            <a:avLst/>
          </a:prstGeom>
        </p:spPr>
        <p:txBody>
          <a:bodyPr vert="horz" wrap="square" lIns="0" tIns="12700" rIns="0" bIns="0" rtlCol="0">
            <a:spAutoFit/>
          </a:bodyPr>
          <a:lstStyle/>
          <a:p>
            <a:pPr marL="12065" marR="5080" algn="ctr">
              <a:lnSpc>
                <a:spcPct val="100000"/>
              </a:lnSpc>
              <a:spcBef>
                <a:spcPts val="100"/>
              </a:spcBef>
            </a:pPr>
            <a:r>
              <a:rPr sz="2000" dirty="0">
                <a:solidFill>
                  <a:srgbClr val="FFFFFF"/>
                </a:solidFill>
                <a:latin typeface="Montserrat"/>
                <a:cs typeface="Montserrat"/>
              </a:rPr>
              <a:t>Monday</a:t>
            </a:r>
            <a:r>
              <a:rPr sz="2000" spc="-30" dirty="0">
                <a:solidFill>
                  <a:srgbClr val="FFFFFF"/>
                </a:solidFill>
                <a:latin typeface="Montserrat"/>
                <a:cs typeface="Montserrat"/>
              </a:rPr>
              <a:t> </a:t>
            </a:r>
            <a:r>
              <a:rPr lang="en-US" sz="2000" spc="-30" dirty="0">
                <a:solidFill>
                  <a:srgbClr val="FFFFFF"/>
                </a:solidFill>
                <a:latin typeface="Montserrat"/>
                <a:cs typeface="Montserrat"/>
              </a:rPr>
              <a:t>24</a:t>
            </a:r>
            <a:r>
              <a:rPr sz="2000" dirty="0">
                <a:solidFill>
                  <a:srgbClr val="FFFFFF"/>
                </a:solidFill>
                <a:latin typeface="Montserrat"/>
                <a:cs typeface="Montserrat"/>
              </a:rPr>
              <a:t>th</a:t>
            </a:r>
            <a:r>
              <a:rPr sz="2000" spc="-25" dirty="0">
                <a:solidFill>
                  <a:srgbClr val="FFFFFF"/>
                </a:solidFill>
                <a:latin typeface="Montserrat"/>
                <a:cs typeface="Montserrat"/>
              </a:rPr>
              <a:t> </a:t>
            </a:r>
            <a:r>
              <a:rPr sz="2000" dirty="0">
                <a:solidFill>
                  <a:srgbClr val="FFFFFF"/>
                </a:solidFill>
                <a:latin typeface="Montserrat"/>
                <a:cs typeface="Montserrat"/>
              </a:rPr>
              <a:t>March:</a:t>
            </a:r>
            <a:r>
              <a:rPr sz="2000" spc="-25" dirty="0">
                <a:solidFill>
                  <a:srgbClr val="FFFFFF"/>
                </a:solidFill>
                <a:latin typeface="Montserrat"/>
                <a:cs typeface="Montserrat"/>
              </a:rPr>
              <a:t> </a:t>
            </a:r>
            <a:r>
              <a:rPr sz="2000" dirty="0">
                <a:solidFill>
                  <a:srgbClr val="FFFFFF"/>
                </a:solidFill>
                <a:latin typeface="Montserrat"/>
                <a:cs typeface="Montserrat"/>
              </a:rPr>
              <a:t>Forms</a:t>
            </a:r>
            <a:r>
              <a:rPr sz="2000" spc="-25" dirty="0">
                <a:solidFill>
                  <a:srgbClr val="FFFFFF"/>
                </a:solidFill>
                <a:latin typeface="Montserrat"/>
                <a:cs typeface="Montserrat"/>
              </a:rPr>
              <a:t> </a:t>
            </a:r>
            <a:r>
              <a:rPr sz="2000" dirty="0">
                <a:solidFill>
                  <a:srgbClr val="FFFFFF"/>
                </a:solidFill>
                <a:latin typeface="Montserrat"/>
                <a:cs typeface="Montserrat"/>
              </a:rPr>
              <a:t>can</a:t>
            </a:r>
            <a:r>
              <a:rPr sz="2000" spc="-25" dirty="0">
                <a:solidFill>
                  <a:srgbClr val="FFFFFF"/>
                </a:solidFill>
                <a:latin typeface="Montserrat"/>
                <a:cs typeface="Montserrat"/>
              </a:rPr>
              <a:t> </a:t>
            </a:r>
            <a:r>
              <a:rPr sz="2000" dirty="0">
                <a:solidFill>
                  <a:srgbClr val="FFFFFF"/>
                </a:solidFill>
                <a:latin typeface="Montserrat"/>
                <a:cs typeface="Montserrat"/>
              </a:rPr>
              <a:t>be</a:t>
            </a:r>
            <a:r>
              <a:rPr sz="2000" spc="-25" dirty="0">
                <a:solidFill>
                  <a:srgbClr val="FFFFFF"/>
                </a:solidFill>
                <a:latin typeface="Montserrat"/>
                <a:cs typeface="Montserrat"/>
              </a:rPr>
              <a:t> </a:t>
            </a:r>
            <a:r>
              <a:rPr sz="2000" dirty="0">
                <a:solidFill>
                  <a:srgbClr val="FFFFFF"/>
                </a:solidFill>
                <a:latin typeface="Montserrat"/>
                <a:cs typeface="Montserrat"/>
              </a:rPr>
              <a:t>handed</a:t>
            </a:r>
            <a:r>
              <a:rPr sz="2000" spc="-25" dirty="0">
                <a:solidFill>
                  <a:srgbClr val="FFFFFF"/>
                </a:solidFill>
                <a:latin typeface="Montserrat"/>
                <a:cs typeface="Montserrat"/>
              </a:rPr>
              <a:t> </a:t>
            </a:r>
            <a:r>
              <a:rPr sz="2000" spc="-20" dirty="0">
                <a:solidFill>
                  <a:srgbClr val="FFFFFF"/>
                </a:solidFill>
                <a:latin typeface="Montserrat"/>
                <a:cs typeface="Montserrat"/>
              </a:rPr>
              <a:t>into </a:t>
            </a:r>
            <a:r>
              <a:rPr sz="2000" dirty="0">
                <a:solidFill>
                  <a:srgbClr val="FFFFFF"/>
                </a:solidFill>
                <a:latin typeface="Montserrat"/>
                <a:cs typeface="Montserrat"/>
              </a:rPr>
              <a:t>student</a:t>
            </a:r>
            <a:r>
              <a:rPr sz="2000" spc="-30" dirty="0">
                <a:solidFill>
                  <a:srgbClr val="FFFFFF"/>
                </a:solidFill>
                <a:latin typeface="Montserrat"/>
                <a:cs typeface="Montserrat"/>
              </a:rPr>
              <a:t> </a:t>
            </a:r>
            <a:r>
              <a:rPr sz="2000" dirty="0">
                <a:solidFill>
                  <a:srgbClr val="FFFFFF"/>
                </a:solidFill>
                <a:latin typeface="Montserrat"/>
                <a:cs typeface="Montserrat"/>
              </a:rPr>
              <a:t>reception</a:t>
            </a:r>
            <a:r>
              <a:rPr sz="2000" spc="-30" dirty="0">
                <a:solidFill>
                  <a:srgbClr val="FFFFFF"/>
                </a:solidFill>
                <a:latin typeface="Montserrat"/>
                <a:cs typeface="Montserrat"/>
              </a:rPr>
              <a:t> </a:t>
            </a:r>
            <a:r>
              <a:rPr sz="2000" dirty="0">
                <a:solidFill>
                  <a:srgbClr val="FFFFFF"/>
                </a:solidFill>
                <a:latin typeface="Montserrat"/>
                <a:cs typeface="Montserrat"/>
              </a:rPr>
              <a:t>(they</a:t>
            </a:r>
            <a:r>
              <a:rPr sz="2000" spc="-30" dirty="0">
                <a:solidFill>
                  <a:srgbClr val="FFFFFF"/>
                </a:solidFill>
                <a:latin typeface="Montserrat"/>
                <a:cs typeface="Montserrat"/>
              </a:rPr>
              <a:t> </a:t>
            </a:r>
            <a:r>
              <a:rPr sz="2000" dirty="0">
                <a:solidFill>
                  <a:srgbClr val="FFFFFF"/>
                </a:solidFill>
                <a:latin typeface="Montserrat"/>
                <a:cs typeface="Montserrat"/>
              </a:rPr>
              <a:t>will</a:t>
            </a:r>
            <a:r>
              <a:rPr sz="2000" spc="-30" dirty="0">
                <a:solidFill>
                  <a:srgbClr val="FFFFFF"/>
                </a:solidFill>
                <a:latin typeface="Montserrat"/>
                <a:cs typeface="Montserrat"/>
              </a:rPr>
              <a:t> </a:t>
            </a:r>
            <a:r>
              <a:rPr sz="2000" dirty="0">
                <a:solidFill>
                  <a:srgbClr val="FFFFFF"/>
                </a:solidFill>
                <a:latin typeface="Montserrat"/>
                <a:cs typeface="Montserrat"/>
              </a:rPr>
              <a:t>not</a:t>
            </a:r>
            <a:r>
              <a:rPr sz="2000" spc="-30" dirty="0">
                <a:solidFill>
                  <a:srgbClr val="FFFFFF"/>
                </a:solidFill>
                <a:latin typeface="Montserrat"/>
                <a:cs typeface="Montserrat"/>
              </a:rPr>
              <a:t> </a:t>
            </a:r>
            <a:r>
              <a:rPr sz="2000" dirty="0">
                <a:solidFill>
                  <a:srgbClr val="FFFFFF"/>
                </a:solidFill>
                <a:latin typeface="Montserrat"/>
                <a:cs typeface="Montserrat"/>
              </a:rPr>
              <a:t>be</a:t>
            </a:r>
            <a:r>
              <a:rPr sz="2000" spc="-30" dirty="0">
                <a:solidFill>
                  <a:srgbClr val="FFFFFF"/>
                </a:solidFill>
                <a:latin typeface="Montserrat"/>
                <a:cs typeface="Montserrat"/>
              </a:rPr>
              <a:t> </a:t>
            </a:r>
            <a:r>
              <a:rPr sz="2000" spc="-10" dirty="0">
                <a:solidFill>
                  <a:srgbClr val="FFFFFF"/>
                </a:solidFill>
                <a:latin typeface="Montserrat"/>
                <a:cs typeface="Montserrat"/>
              </a:rPr>
              <a:t>collected </a:t>
            </a:r>
            <a:r>
              <a:rPr sz="2000" dirty="0">
                <a:solidFill>
                  <a:srgbClr val="FFFFFF"/>
                </a:solidFill>
                <a:latin typeface="Montserrat"/>
                <a:cs typeface="Montserrat"/>
              </a:rPr>
              <a:t>prior</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30" dirty="0">
                <a:solidFill>
                  <a:srgbClr val="FFFFFF"/>
                </a:solidFill>
                <a:latin typeface="Montserrat"/>
                <a:cs typeface="Montserrat"/>
              </a:rPr>
              <a:t> </a:t>
            </a:r>
            <a:r>
              <a:rPr sz="2000" dirty="0">
                <a:solidFill>
                  <a:srgbClr val="FFFFFF"/>
                </a:solidFill>
                <a:latin typeface="Montserrat"/>
                <a:cs typeface="Montserrat"/>
              </a:rPr>
              <a:t>this</a:t>
            </a:r>
            <a:r>
              <a:rPr sz="2000" spc="-25" dirty="0">
                <a:solidFill>
                  <a:srgbClr val="FFFFFF"/>
                </a:solidFill>
                <a:latin typeface="Montserrat"/>
                <a:cs typeface="Montserrat"/>
              </a:rPr>
              <a:t> </a:t>
            </a:r>
            <a:r>
              <a:rPr sz="2000" dirty="0">
                <a:solidFill>
                  <a:srgbClr val="FFFFFF"/>
                </a:solidFill>
                <a:latin typeface="Montserrat"/>
                <a:cs typeface="Montserrat"/>
              </a:rPr>
              <a:t>date</a:t>
            </a:r>
            <a:r>
              <a:rPr sz="2000" spc="-30" dirty="0">
                <a:solidFill>
                  <a:srgbClr val="FFFFFF"/>
                </a:solidFill>
                <a:latin typeface="Montserrat"/>
                <a:cs typeface="Montserrat"/>
              </a:rPr>
              <a:t> </a:t>
            </a:r>
            <a:r>
              <a:rPr sz="2000" dirty="0">
                <a:solidFill>
                  <a:srgbClr val="FFFFFF"/>
                </a:solidFill>
                <a:latin typeface="Montserrat"/>
                <a:cs typeface="Montserrat"/>
              </a:rPr>
              <a:t>to</a:t>
            </a:r>
            <a:r>
              <a:rPr sz="2000" spc="-25" dirty="0">
                <a:solidFill>
                  <a:srgbClr val="FFFFFF"/>
                </a:solidFill>
                <a:latin typeface="Montserrat"/>
                <a:cs typeface="Montserrat"/>
              </a:rPr>
              <a:t> </a:t>
            </a:r>
            <a:r>
              <a:rPr sz="2000" dirty="0">
                <a:solidFill>
                  <a:srgbClr val="FFFFFF"/>
                </a:solidFill>
                <a:latin typeface="Montserrat"/>
                <a:cs typeface="Montserrat"/>
              </a:rPr>
              <a:t>ensure</a:t>
            </a:r>
            <a:r>
              <a:rPr sz="2000" spc="-30" dirty="0">
                <a:solidFill>
                  <a:srgbClr val="FFFFFF"/>
                </a:solidFill>
                <a:latin typeface="Montserrat"/>
                <a:cs typeface="Montserrat"/>
              </a:rPr>
              <a:t> </a:t>
            </a:r>
            <a:r>
              <a:rPr sz="2000" dirty="0">
                <a:solidFill>
                  <a:srgbClr val="FFFFFF"/>
                </a:solidFill>
                <a:latin typeface="Montserrat"/>
                <a:cs typeface="Montserrat"/>
              </a:rPr>
              <a:t>that</a:t>
            </a:r>
            <a:r>
              <a:rPr sz="2000" spc="-25" dirty="0">
                <a:solidFill>
                  <a:srgbClr val="FFFFFF"/>
                </a:solidFill>
                <a:latin typeface="Montserrat"/>
                <a:cs typeface="Montserrat"/>
              </a:rPr>
              <a:t> </a:t>
            </a:r>
            <a:r>
              <a:rPr sz="2000" dirty="0">
                <a:solidFill>
                  <a:srgbClr val="FFFFFF"/>
                </a:solidFill>
                <a:latin typeface="Montserrat"/>
                <a:cs typeface="Montserrat"/>
              </a:rPr>
              <a:t>the</a:t>
            </a:r>
            <a:r>
              <a:rPr sz="2000" spc="-30"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programme</a:t>
            </a:r>
            <a:r>
              <a:rPr sz="2000" spc="-45" dirty="0">
                <a:solidFill>
                  <a:srgbClr val="FFFFFF"/>
                </a:solidFill>
                <a:latin typeface="Montserrat"/>
                <a:cs typeface="Montserrat"/>
              </a:rPr>
              <a:t> </a:t>
            </a:r>
            <a:r>
              <a:rPr sz="2000" dirty="0">
                <a:solidFill>
                  <a:srgbClr val="FFFFFF"/>
                </a:solidFill>
                <a:latin typeface="Montserrat"/>
                <a:cs typeface="Montserrat"/>
              </a:rPr>
              <a:t>has</a:t>
            </a:r>
            <a:r>
              <a:rPr sz="2000" spc="-45" dirty="0">
                <a:solidFill>
                  <a:srgbClr val="FFFFFF"/>
                </a:solidFill>
                <a:latin typeface="Montserrat"/>
                <a:cs typeface="Montserrat"/>
              </a:rPr>
              <a:t> </a:t>
            </a:r>
            <a:r>
              <a:rPr sz="2000" dirty="0">
                <a:solidFill>
                  <a:srgbClr val="FFFFFF"/>
                </a:solidFill>
                <a:latin typeface="Montserrat"/>
                <a:cs typeface="Montserrat"/>
              </a:rPr>
              <a:t>been</a:t>
            </a:r>
            <a:r>
              <a:rPr sz="2000" spc="-45" dirty="0">
                <a:solidFill>
                  <a:srgbClr val="FFFFFF"/>
                </a:solidFill>
                <a:latin typeface="Montserrat"/>
                <a:cs typeface="Montserrat"/>
              </a:rPr>
              <a:t> </a:t>
            </a:r>
            <a:r>
              <a:rPr sz="2000" dirty="0">
                <a:solidFill>
                  <a:srgbClr val="FFFFFF"/>
                </a:solidFill>
                <a:latin typeface="Montserrat"/>
                <a:cs typeface="Montserrat"/>
              </a:rPr>
              <a:t>completed</a:t>
            </a:r>
            <a:r>
              <a:rPr sz="2000" spc="-45" dirty="0">
                <a:solidFill>
                  <a:srgbClr val="FFFFFF"/>
                </a:solidFill>
                <a:latin typeface="Montserrat"/>
                <a:cs typeface="Montserrat"/>
              </a:rPr>
              <a:t> </a:t>
            </a:r>
            <a:r>
              <a:rPr sz="2000" spc="-10" dirty="0">
                <a:solidFill>
                  <a:srgbClr val="FFFFFF"/>
                </a:solidFill>
                <a:latin typeface="Montserrat"/>
                <a:cs typeface="Montserrat"/>
              </a:rPr>
              <a:t>beforehand)</a:t>
            </a:r>
            <a:endParaRPr sz="2000" dirty="0">
              <a:latin typeface="Montserrat"/>
              <a:cs typeface="Montserrat"/>
            </a:endParaRPr>
          </a:p>
        </p:txBody>
      </p:sp>
      <p:grpSp>
        <p:nvGrpSpPr>
          <p:cNvPr id="14" name="object 14"/>
          <p:cNvGrpSpPr/>
          <p:nvPr/>
        </p:nvGrpSpPr>
        <p:grpSpPr>
          <a:xfrm>
            <a:off x="628446" y="2060600"/>
            <a:ext cx="6303645" cy="2048510"/>
            <a:chOff x="628446" y="2060600"/>
            <a:chExt cx="6303645" cy="2048510"/>
          </a:xfrm>
        </p:grpSpPr>
        <p:sp>
          <p:nvSpPr>
            <p:cNvPr id="15" name="object 15"/>
            <p:cNvSpPr/>
            <p:nvPr/>
          </p:nvSpPr>
          <p:spPr>
            <a:xfrm>
              <a:off x="4327080" y="3610096"/>
              <a:ext cx="582930" cy="498475"/>
            </a:xfrm>
            <a:custGeom>
              <a:avLst/>
              <a:gdLst/>
              <a:ahLst/>
              <a:cxnLst/>
              <a:rect l="l" t="t" r="r" b="b"/>
              <a:pathLst>
                <a:path w="582929" h="498475">
                  <a:moveTo>
                    <a:pt x="140776" y="498454"/>
                  </a:moveTo>
                  <a:lnTo>
                    <a:pt x="142926" y="498454"/>
                  </a:lnTo>
                  <a:lnTo>
                    <a:pt x="142926" y="427136"/>
                  </a:lnTo>
                  <a:lnTo>
                    <a:pt x="205978" y="417203"/>
                  </a:lnTo>
                  <a:lnTo>
                    <a:pt x="265423" y="404067"/>
                  </a:lnTo>
                  <a:lnTo>
                    <a:pt x="320901" y="387956"/>
                  </a:lnTo>
                  <a:lnTo>
                    <a:pt x="372056" y="369098"/>
                  </a:lnTo>
                  <a:lnTo>
                    <a:pt x="418532" y="347721"/>
                  </a:lnTo>
                  <a:lnTo>
                    <a:pt x="459969" y="324051"/>
                  </a:lnTo>
                  <a:lnTo>
                    <a:pt x="496012" y="298318"/>
                  </a:lnTo>
                  <a:lnTo>
                    <a:pt x="526303" y="270749"/>
                  </a:lnTo>
                  <a:lnTo>
                    <a:pt x="568200" y="211013"/>
                  </a:lnTo>
                  <a:lnTo>
                    <a:pt x="582800" y="146667"/>
                  </a:lnTo>
                  <a:lnTo>
                    <a:pt x="582800" y="0"/>
                  </a:lnTo>
                  <a:lnTo>
                    <a:pt x="579090" y="32635"/>
                  </a:lnTo>
                  <a:lnTo>
                    <a:pt x="568199" y="64346"/>
                  </a:lnTo>
                  <a:lnTo>
                    <a:pt x="526303" y="124081"/>
                  </a:lnTo>
                  <a:lnTo>
                    <a:pt x="496012" y="151651"/>
                  </a:lnTo>
                  <a:lnTo>
                    <a:pt x="459969" y="177384"/>
                  </a:lnTo>
                  <a:lnTo>
                    <a:pt x="418531" y="201053"/>
                  </a:lnTo>
                  <a:lnTo>
                    <a:pt x="372056" y="222431"/>
                  </a:lnTo>
                  <a:lnTo>
                    <a:pt x="320901" y="241289"/>
                  </a:lnTo>
                  <a:lnTo>
                    <a:pt x="265422" y="257400"/>
                  </a:lnTo>
                  <a:lnTo>
                    <a:pt x="205978" y="270536"/>
                  </a:lnTo>
                  <a:lnTo>
                    <a:pt x="142926" y="280469"/>
                  </a:lnTo>
                  <a:lnTo>
                    <a:pt x="73940" y="280469"/>
                  </a:lnTo>
                  <a:lnTo>
                    <a:pt x="0" y="359069"/>
                  </a:lnTo>
                  <a:lnTo>
                    <a:pt x="0" y="366468"/>
                  </a:lnTo>
                  <a:lnTo>
                    <a:pt x="140776" y="498454"/>
                  </a:lnTo>
                  <a:close/>
                </a:path>
                <a:path w="582929" h="498475">
                  <a:moveTo>
                    <a:pt x="73940" y="280469"/>
                  </a:moveTo>
                  <a:lnTo>
                    <a:pt x="142926" y="280469"/>
                  </a:lnTo>
                  <a:lnTo>
                    <a:pt x="142926" y="207135"/>
                  </a:lnTo>
                  <a:lnTo>
                    <a:pt x="73940" y="280469"/>
                  </a:lnTo>
                  <a:close/>
                </a:path>
              </a:pathLst>
            </a:custGeom>
            <a:solidFill>
              <a:srgbClr val="AFABAB"/>
            </a:solidFill>
          </p:spPr>
          <p:txBody>
            <a:bodyPr wrap="square" lIns="0" tIns="0" rIns="0" bIns="0" rtlCol="0"/>
            <a:lstStyle/>
            <a:p>
              <a:endParaRPr/>
            </a:p>
          </p:txBody>
        </p:sp>
        <p:sp>
          <p:nvSpPr>
            <p:cNvPr id="16" name="object 16"/>
            <p:cNvSpPr/>
            <p:nvPr/>
          </p:nvSpPr>
          <p:spPr>
            <a:xfrm>
              <a:off x="4327080" y="3320488"/>
              <a:ext cx="582930" cy="363220"/>
            </a:xfrm>
            <a:custGeom>
              <a:avLst/>
              <a:gdLst/>
              <a:ahLst/>
              <a:cxnLst/>
              <a:rect l="l" t="t" r="r" b="b"/>
              <a:pathLst>
                <a:path w="582929" h="363220">
                  <a:moveTo>
                    <a:pt x="563694" y="362947"/>
                  </a:moveTo>
                  <a:lnTo>
                    <a:pt x="577193" y="329772"/>
                  </a:lnTo>
                  <a:lnTo>
                    <a:pt x="582754" y="296755"/>
                  </a:lnTo>
                  <a:lnTo>
                    <a:pt x="580692" y="264160"/>
                  </a:lnTo>
                  <a:lnTo>
                    <a:pt x="554957" y="201299"/>
                  </a:lnTo>
                  <a:lnTo>
                    <a:pt x="502502" y="143312"/>
                  </a:lnTo>
                  <a:lnTo>
                    <a:pt x="467041" y="116809"/>
                  </a:lnTo>
                  <a:lnTo>
                    <a:pt x="425842" y="92321"/>
                  </a:lnTo>
                  <a:lnTo>
                    <a:pt x="379220" y="70112"/>
                  </a:lnTo>
                  <a:lnTo>
                    <a:pt x="327491" y="50448"/>
                  </a:lnTo>
                  <a:lnTo>
                    <a:pt x="270967" y="33594"/>
                  </a:lnTo>
                  <a:lnTo>
                    <a:pt x="209963" y="19816"/>
                  </a:lnTo>
                  <a:lnTo>
                    <a:pt x="144794" y="9378"/>
                  </a:lnTo>
                  <a:lnTo>
                    <a:pt x="71168" y="2310"/>
                  </a:lnTo>
                  <a:lnTo>
                    <a:pt x="0" y="0"/>
                  </a:lnTo>
                  <a:lnTo>
                    <a:pt x="0" y="146704"/>
                  </a:lnTo>
                  <a:lnTo>
                    <a:pt x="57212" y="148165"/>
                  </a:lnTo>
                  <a:lnTo>
                    <a:pt x="116554" y="152739"/>
                  </a:lnTo>
                  <a:lnTo>
                    <a:pt x="173982" y="160193"/>
                  </a:lnTo>
                  <a:lnTo>
                    <a:pt x="229135" y="170391"/>
                  </a:lnTo>
                  <a:lnTo>
                    <a:pt x="281655" y="183195"/>
                  </a:lnTo>
                  <a:lnTo>
                    <a:pt x="331178" y="198468"/>
                  </a:lnTo>
                  <a:lnTo>
                    <a:pt x="377347" y="216071"/>
                  </a:lnTo>
                  <a:lnTo>
                    <a:pt x="419798" y="235868"/>
                  </a:lnTo>
                  <a:lnTo>
                    <a:pt x="458173" y="257722"/>
                  </a:lnTo>
                  <a:lnTo>
                    <a:pt x="492111" y="281494"/>
                  </a:lnTo>
                  <a:lnTo>
                    <a:pt x="521251" y="307047"/>
                  </a:lnTo>
                  <a:lnTo>
                    <a:pt x="545232" y="334244"/>
                  </a:lnTo>
                  <a:lnTo>
                    <a:pt x="563694" y="362947"/>
                  </a:lnTo>
                  <a:close/>
                </a:path>
              </a:pathLst>
            </a:custGeom>
            <a:solidFill>
              <a:srgbClr val="8D8989"/>
            </a:solidFill>
          </p:spPr>
          <p:txBody>
            <a:bodyPr wrap="square" lIns="0" tIns="0" rIns="0" bIns="0" rtlCol="0"/>
            <a:lstStyle/>
            <a:p>
              <a:endParaRPr/>
            </a:p>
          </p:txBody>
        </p:sp>
        <p:sp>
          <p:nvSpPr>
            <p:cNvPr id="17" name="object 17"/>
            <p:cNvSpPr/>
            <p:nvPr/>
          </p:nvSpPr>
          <p:spPr>
            <a:xfrm>
              <a:off x="628446" y="2060600"/>
              <a:ext cx="6303645" cy="1443990"/>
            </a:xfrm>
            <a:custGeom>
              <a:avLst/>
              <a:gdLst/>
              <a:ahLst/>
              <a:cxnLst/>
              <a:rect l="l" t="t" r="r" b="b"/>
              <a:pathLst>
                <a:path w="6303645" h="1443989">
                  <a:moveTo>
                    <a:pt x="6303111" y="0"/>
                  </a:moveTo>
                  <a:lnTo>
                    <a:pt x="0" y="0"/>
                  </a:lnTo>
                  <a:lnTo>
                    <a:pt x="0" y="1443748"/>
                  </a:lnTo>
                  <a:lnTo>
                    <a:pt x="6303111" y="1443748"/>
                  </a:lnTo>
                  <a:lnTo>
                    <a:pt x="6303111" y="0"/>
                  </a:lnTo>
                  <a:close/>
                </a:path>
              </a:pathLst>
            </a:custGeom>
            <a:solidFill>
              <a:srgbClr val="25408F"/>
            </a:solidFill>
          </p:spPr>
          <p:txBody>
            <a:bodyPr wrap="square" lIns="0" tIns="0" rIns="0" bIns="0" rtlCol="0"/>
            <a:lstStyle/>
            <a:p>
              <a:endParaRPr/>
            </a:p>
          </p:txBody>
        </p:sp>
      </p:grpSp>
      <p:sp>
        <p:nvSpPr>
          <p:cNvPr id="18" name="object 18"/>
          <p:cNvSpPr txBox="1"/>
          <p:nvPr/>
        </p:nvSpPr>
        <p:spPr>
          <a:xfrm>
            <a:off x="3039831" y="220950"/>
            <a:ext cx="1480820" cy="375920"/>
          </a:xfrm>
          <a:prstGeom prst="rect">
            <a:avLst/>
          </a:prstGeom>
        </p:spPr>
        <p:txBody>
          <a:bodyPr vert="horz" wrap="square" lIns="0" tIns="12700" rIns="0" bIns="0" rtlCol="0">
            <a:spAutoFit/>
          </a:bodyPr>
          <a:lstStyle/>
          <a:p>
            <a:pPr marL="12700">
              <a:lnSpc>
                <a:spcPct val="100000"/>
              </a:lnSpc>
              <a:spcBef>
                <a:spcPts val="100"/>
              </a:spcBef>
            </a:pPr>
            <a:r>
              <a:rPr sz="2300" dirty="0">
                <a:solidFill>
                  <a:srgbClr val="FFFFFF"/>
                </a:solidFill>
                <a:latin typeface="Montserrat"/>
                <a:cs typeface="Montserrat"/>
              </a:rPr>
              <a:t>Key</a:t>
            </a:r>
            <a:r>
              <a:rPr sz="2300" spc="-114" dirty="0">
                <a:solidFill>
                  <a:srgbClr val="FFFFFF"/>
                </a:solidFill>
                <a:latin typeface="Montserrat"/>
                <a:cs typeface="Montserrat"/>
              </a:rPr>
              <a:t> </a:t>
            </a:r>
            <a:r>
              <a:rPr sz="2300" spc="-10" dirty="0">
                <a:solidFill>
                  <a:srgbClr val="FFFFFF"/>
                </a:solidFill>
                <a:latin typeface="Montserrat"/>
                <a:cs typeface="Montserrat"/>
              </a:rPr>
              <a:t>Dates</a:t>
            </a:r>
            <a:endParaRPr sz="2300">
              <a:latin typeface="Montserrat"/>
              <a:cs typeface="Montserrat"/>
            </a:endParaRPr>
          </a:p>
        </p:txBody>
      </p:sp>
      <p:sp>
        <p:nvSpPr>
          <p:cNvPr id="19" name="object 19"/>
          <p:cNvSpPr txBox="1"/>
          <p:nvPr/>
        </p:nvSpPr>
        <p:spPr>
          <a:xfrm>
            <a:off x="624410" y="2333909"/>
            <a:ext cx="6049440" cy="936154"/>
          </a:xfrm>
          <a:prstGeom prst="rect">
            <a:avLst/>
          </a:prstGeom>
        </p:spPr>
        <p:txBody>
          <a:bodyPr vert="horz" wrap="square" lIns="0" tIns="12700" rIns="0" bIns="0" rtlCol="0">
            <a:spAutoFit/>
          </a:bodyPr>
          <a:lstStyle/>
          <a:p>
            <a:pPr marL="12700" marR="5080" algn="ctr">
              <a:lnSpc>
                <a:spcPct val="100000"/>
              </a:lnSpc>
              <a:spcBef>
                <a:spcPts val="100"/>
              </a:spcBef>
            </a:pPr>
            <a:r>
              <a:rPr lang="en-US" sz="2000" spc="-20" dirty="0">
                <a:solidFill>
                  <a:srgbClr val="FFFFFF"/>
                </a:solidFill>
                <a:latin typeface="Montserrat"/>
                <a:cs typeface="Montserrat"/>
              </a:rPr>
              <a:t>Friday 1</a:t>
            </a:r>
            <a:r>
              <a:rPr sz="2000" dirty="0">
                <a:solidFill>
                  <a:srgbClr val="FFFFFF"/>
                </a:solidFill>
                <a:latin typeface="Montserrat"/>
                <a:cs typeface="Montserrat"/>
              </a:rPr>
              <a:t>4th</a:t>
            </a:r>
            <a:r>
              <a:rPr lang="en-US" sz="2000" dirty="0">
                <a:solidFill>
                  <a:srgbClr val="FFFFFF"/>
                </a:solidFill>
                <a:latin typeface="Montserrat"/>
                <a:cs typeface="Montserrat"/>
              </a:rPr>
              <a:t> to Thursday 20</a:t>
            </a:r>
            <a:r>
              <a:rPr lang="en-US" sz="2000" baseline="30000" dirty="0">
                <a:solidFill>
                  <a:srgbClr val="FFFFFF"/>
                </a:solidFill>
                <a:latin typeface="Montserrat"/>
                <a:cs typeface="Montserrat"/>
              </a:rPr>
              <a:t>th</a:t>
            </a:r>
            <a:r>
              <a:rPr lang="en-US" sz="2000" dirty="0">
                <a:solidFill>
                  <a:srgbClr val="FFFFFF"/>
                </a:solidFill>
                <a:latin typeface="Montserrat"/>
                <a:cs typeface="Montserrat"/>
              </a:rPr>
              <a:t> March</a:t>
            </a:r>
            <a:r>
              <a:rPr sz="2000" dirty="0">
                <a:solidFill>
                  <a:srgbClr val="FFFFFF"/>
                </a:solidFill>
                <a:latin typeface="Montserrat"/>
                <a:cs typeface="Montserrat"/>
              </a:rPr>
              <a:t>:</a:t>
            </a:r>
            <a:r>
              <a:rPr sz="2000" spc="-40" dirty="0">
                <a:solidFill>
                  <a:srgbClr val="FFFFFF"/>
                </a:solidFill>
                <a:latin typeface="Montserrat"/>
                <a:cs typeface="Montserrat"/>
              </a:rPr>
              <a:t> </a:t>
            </a:r>
            <a:r>
              <a:rPr sz="2000" spc="-20" dirty="0">
                <a:solidFill>
                  <a:srgbClr val="FFFFFF"/>
                </a:solidFill>
                <a:latin typeface="Montserrat"/>
                <a:cs typeface="Montserrat"/>
              </a:rPr>
              <a:t>Year</a:t>
            </a:r>
            <a:r>
              <a:rPr sz="2000" spc="-45" dirty="0">
                <a:solidFill>
                  <a:srgbClr val="FFFFFF"/>
                </a:solidFill>
                <a:latin typeface="Montserrat"/>
                <a:cs typeface="Montserrat"/>
              </a:rPr>
              <a:t> </a:t>
            </a:r>
            <a:r>
              <a:rPr sz="2000" dirty="0">
                <a:solidFill>
                  <a:srgbClr val="FFFFFF"/>
                </a:solidFill>
                <a:latin typeface="Montserrat"/>
                <a:cs typeface="Montserrat"/>
              </a:rPr>
              <a:t>9</a:t>
            </a:r>
            <a:r>
              <a:rPr sz="2000" spc="-45" dirty="0">
                <a:solidFill>
                  <a:srgbClr val="FFFFFF"/>
                </a:solidFill>
                <a:latin typeface="Montserrat"/>
                <a:cs typeface="Montserrat"/>
              </a:rPr>
              <a:t> </a:t>
            </a:r>
            <a:r>
              <a:rPr sz="2000" spc="-10" dirty="0">
                <a:solidFill>
                  <a:srgbClr val="FFFFFF"/>
                </a:solidFill>
                <a:latin typeface="Montserrat"/>
                <a:cs typeface="Montserrat"/>
              </a:rPr>
              <a:t>options, </a:t>
            </a:r>
            <a:r>
              <a:rPr sz="2000" dirty="0">
                <a:solidFill>
                  <a:srgbClr val="FFFFFF"/>
                </a:solidFill>
                <a:latin typeface="Montserrat"/>
                <a:cs typeface="Montserrat"/>
              </a:rPr>
              <a:t>careers</a:t>
            </a:r>
            <a:r>
              <a:rPr sz="2000" spc="-35" dirty="0">
                <a:solidFill>
                  <a:srgbClr val="FFFFFF"/>
                </a:solidFill>
                <a:latin typeface="Montserrat"/>
                <a:cs typeface="Montserrat"/>
              </a:rPr>
              <a:t> </a:t>
            </a:r>
            <a:r>
              <a:rPr sz="2000" dirty="0">
                <a:solidFill>
                  <a:srgbClr val="FFFFFF"/>
                </a:solidFill>
                <a:latin typeface="Montserrat"/>
                <a:cs typeface="Montserrat"/>
              </a:rPr>
              <a:t>and</a:t>
            </a:r>
            <a:r>
              <a:rPr sz="2000" spc="-30" dirty="0">
                <a:solidFill>
                  <a:srgbClr val="FFFFFF"/>
                </a:solidFill>
                <a:latin typeface="Montserrat"/>
                <a:cs typeface="Montserrat"/>
              </a:rPr>
              <a:t> </a:t>
            </a:r>
            <a:r>
              <a:rPr sz="2000" dirty="0">
                <a:solidFill>
                  <a:srgbClr val="FFFFFF"/>
                </a:solidFill>
                <a:latin typeface="Montserrat"/>
                <a:cs typeface="Montserrat"/>
              </a:rPr>
              <a:t>consultation</a:t>
            </a:r>
            <a:r>
              <a:rPr sz="2000" spc="-30" dirty="0">
                <a:solidFill>
                  <a:srgbClr val="FFFFFF"/>
                </a:solidFill>
                <a:latin typeface="Montserrat"/>
                <a:cs typeface="Montserrat"/>
              </a:rPr>
              <a:t> </a:t>
            </a:r>
            <a:r>
              <a:rPr sz="2000" spc="-10" dirty="0">
                <a:solidFill>
                  <a:srgbClr val="FFFFFF"/>
                </a:solidFill>
                <a:latin typeface="Montserrat"/>
                <a:cs typeface="Montserrat"/>
              </a:rPr>
              <a:t>programme commences</a:t>
            </a:r>
            <a:r>
              <a:rPr sz="2000" spc="-50" dirty="0">
                <a:solidFill>
                  <a:srgbClr val="FFFFFF"/>
                </a:solidFill>
                <a:latin typeface="Montserrat"/>
                <a:cs typeface="Montserrat"/>
              </a:rPr>
              <a:t> </a:t>
            </a:r>
            <a:r>
              <a:rPr sz="2000" dirty="0">
                <a:solidFill>
                  <a:srgbClr val="FFFFFF"/>
                </a:solidFill>
                <a:latin typeface="Montserrat"/>
                <a:cs typeface="Montserrat"/>
              </a:rPr>
              <a:t>(taking</a:t>
            </a:r>
            <a:r>
              <a:rPr sz="2000" spc="-50" dirty="0">
                <a:solidFill>
                  <a:srgbClr val="FFFFFF"/>
                </a:solidFill>
                <a:latin typeface="Montserrat"/>
                <a:cs typeface="Montserrat"/>
              </a:rPr>
              <a:t> </a:t>
            </a:r>
            <a:r>
              <a:rPr sz="2000" dirty="0">
                <a:solidFill>
                  <a:srgbClr val="FFFFFF"/>
                </a:solidFill>
                <a:latin typeface="Montserrat"/>
                <a:cs typeface="Montserrat"/>
              </a:rPr>
              <a:t>place</a:t>
            </a:r>
            <a:r>
              <a:rPr sz="2000" spc="-50" dirty="0">
                <a:solidFill>
                  <a:srgbClr val="FFFFFF"/>
                </a:solidFill>
                <a:latin typeface="Montserrat"/>
                <a:cs typeface="Montserrat"/>
              </a:rPr>
              <a:t> </a:t>
            </a:r>
            <a:r>
              <a:rPr sz="2000" dirty="0">
                <a:solidFill>
                  <a:srgbClr val="FFFFFF"/>
                </a:solidFill>
                <a:latin typeface="Montserrat"/>
                <a:cs typeface="Montserrat"/>
              </a:rPr>
              <a:t>during</a:t>
            </a:r>
            <a:r>
              <a:rPr sz="2000" spc="-50" dirty="0">
                <a:solidFill>
                  <a:srgbClr val="FFFFFF"/>
                </a:solidFill>
                <a:latin typeface="Montserrat"/>
                <a:cs typeface="Montserrat"/>
              </a:rPr>
              <a:t> </a:t>
            </a:r>
            <a:r>
              <a:rPr sz="2000" dirty="0">
                <a:solidFill>
                  <a:srgbClr val="FFFFFF"/>
                </a:solidFill>
                <a:latin typeface="Montserrat"/>
                <a:cs typeface="Montserrat"/>
              </a:rPr>
              <a:t>PT</a:t>
            </a:r>
            <a:r>
              <a:rPr sz="2000" spc="-50" dirty="0">
                <a:solidFill>
                  <a:srgbClr val="FFFFFF"/>
                </a:solidFill>
                <a:latin typeface="Montserrat"/>
                <a:cs typeface="Montserrat"/>
              </a:rPr>
              <a:t> </a:t>
            </a:r>
            <a:r>
              <a:rPr sz="2000" spc="-10" dirty="0">
                <a:solidFill>
                  <a:srgbClr val="FFFFFF"/>
                </a:solidFill>
                <a:latin typeface="Montserrat"/>
                <a:cs typeface="Montserrat"/>
              </a:rPr>
              <a:t>time)</a:t>
            </a:r>
            <a:endParaRPr sz="2000" dirty="0">
              <a:latin typeface="Montserrat"/>
              <a:cs typeface="Montserrat"/>
            </a:endParaRPr>
          </a:p>
        </p:txBody>
      </p:sp>
      <p:grpSp>
        <p:nvGrpSpPr>
          <p:cNvPr id="20" name="object 20"/>
          <p:cNvGrpSpPr/>
          <p:nvPr/>
        </p:nvGrpSpPr>
        <p:grpSpPr>
          <a:xfrm>
            <a:off x="2038119" y="1497939"/>
            <a:ext cx="582930" cy="788670"/>
            <a:chOff x="2038119" y="1497939"/>
            <a:chExt cx="582930" cy="788670"/>
          </a:xfrm>
        </p:grpSpPr>
        <p:sp>
          <p:nvSpPr>
            <p:cNvPr id="21" name="object 21"/>
            <p:cNvSpPr/>
            <p:nvPr/>
          </p:nvSpPr>
          <p:spPr>
            <a:xfrm>
              <a:off x="2038119" y="1787547"/>
              <a:ext cx="582930" cy="498475"/>
            </a:xfrm>
            <a:custGeom>
              <a:avLst/>
              <a:gdLst/>
              <a:ahLst/>
              <a:cxnLst/>
              <a:rect l="l" t="t" r="r" b="b"/>
              <a:pathLst>
                <a:path w="582930" h="498475">
                  <a:moveTo>
                    <a:pt x="442026" y="498452"/>
                  </a:moveTo>
                  <a:lnTo>
                    <a:pt x="439874" y="498452"/>
                  </a:lnTo>
                  <a:lnTo>
                    <a:pt x="439874" y="427136"/>
                  </a:lnTo>
                  <a:lnTo>
                    <a:pt x="376821" y="417203"/>
                  </a:lnTo>
                  <a:lnTo>
                    <a:pt x="317377" y="404067"/>
                  </a:lnTo>
                  <a:lnTo>
                    <a:pt x="261899" y="387956"/>
                  </a:lnTo>
                  <a:lnTo>
                    <a:pt x="210743" y="369098"/>
                  </a:lnTo>
                  <a:lnTo>
                    <a:pt x="164268" y="347721"/>
                  </a:lnTo>
                  <a:lnTo>
                    <a:pt x="122830" y="324051"/>
                  </a:lnTo>
                  <a:lnTo>
                    <a:pt x="86787" y="298318"/>
                  </a:lnTo>
                  <a:lnTo>
                    <a:pt x="56497" y="270749"/>
                  </a:lnTo>
                  <a:lnTo>
                    <a:pt x="14600" y="211013"/>
                  </a:lnTo>
                  <a:lnTo>
                    <a:pt x="0" y="146667"/>
                  </a:lnTo>
                  <a:lnTo>
                    <a:pt x="0" y="0"/>
                  </a:lnTo>
                  <a:lnTo>
                    <a:pt x="3710" y="32635"/>
                  </a:lnTo>
                  <a:lnTo>
                    <a:pt x="14600" y="64346"/>
                  </a:lnTo>
                  <a:lnTo>
                    <a:pt x="56497" y="124081"/>
                  </a:lnTo>
                  <a:lnTo>
                    <a:pt x="86788" y="151651"/>
                  </a:lnTo>
                  <a:lnTo>
                    <a:pt x="122831" y="177384"/>
                  </a:lnTo>
                  <a:lnTo>
                    <a:pt x="164268" y="201053"/>
                  </a:lnTo>
                  <a:lnTo>
                    <a:pt x="210744" y="222431"/>
                  </a:lnTo>
                  <a:lnTo>
                    <a:pt x="261899" y="241289"/>
                  </a:lnTo>
                  <a:lnTo>
                    <a:pt x="317378" y="257400"/>
                  </a:lnTo>
                  <a:lnTo>
                    <a:pt x="376822" y="270536"/>
                  </a:lnTo>
                  <a:lnTo>
                    <a:pt x="439874" y="280469"/>
                  </a:lnTo>
                  <a:lnTo>
                    <a:pt x="508860" y="280469"/>
                  </a:lnTo>
                  <a:lnTo>
                    <a:pt x="582805" y="359074"/>
                  </a:lnTo>
                  <a:lnTo>
                    <a:pt x="582805" y="366464"/>
                  </a:lnTo>
                  <a:lnTo>
                    <a:pt x="442026" y="498452"/>
                  </a:lnTo>
                  <a:close/>
                </a:path>
                <a:path w="582930" h="498475">
                  <a:moveTo>
                    <a:pt x="508860" y="280469"/>
                  </a:moveTo>
                  <a:lnTo>
                    <a:pt x="439874" y="280469"/>
                  </a:lnTo>
                  <a:lnTo>
                    <a:pt x="439874" y="207135"/>
                  </a:lnTo>
                  <a:lnTo>
                    <a:pt x="508860" y="280469"/>
                  </a:lnTo>
                  <a:close/>
                </a:path>
              </a:pathLst>
            </a:custGeom>
            <a:solidFill>
              <a:srgbClr val="AFABAB"/>
            </a:solidFill>
          </p:spPr>
          <p:txBody>
            <a:bodyPr wrap="square" lIns="0" tIns="0" rIns="0" bIns="0" rtlCol="0"/>
            <a:lstStyle/>
            <a:p>
              <a:endParaRPr/>
            </a:p>
          </p:txBody>
        </p:sp>
        <p:sp>
          <p:nvSpPr>
            <p:cNvPr id="22" name="object 22"/>
            <p:cNvSpPr/>
            <p:nvPr/>
          </p:nvSpPr>
          <p:spPr>
            <a:xfrm>
              <a:off x="2038165" y="1497939"/>
              <a:ext cx="582930" cy="363220"/>
            </a:xfrm>
            <a:custGeom>
              <a:avLst/>
              <a:gdLst/>
              <a:ahLst/>
              <a:cxnLst/>
              <a:rect l="l" t="t" r="r" b="b"/>
              <a:pathLst>
                <a:path w="582930" h="363219">
                  <a:moveTo>
                    <a:pt x="19059" y="362947"/>
                  </a:moveTo>
                  <a:lnTo>
                    <a:pt x="5561" y="329772"/>
                  </a:lnTo>
                  <a:lnTo>
                    <a:pt x="0" y="296755"/>
                  </a:lnTo>
                  <a:lnTo>
                    <a:pt x="2061" y="264160"/>
                  </a:lnTo>
                  <a:lnTo>
                    <a:pt x="27796" y="201299"/>
                  </a:lnTo>
                  <a:lnTo>
                    <a:pt x="80251" y="143312"/>
                  </a:lnTo>
                  <a:lnTo>
                    <a:pt x="115713" y="116809"/>
                  </a:lnTo>
                  <a:lnTo>
                    <a:pt x="156911" y="92321"/>
                  </a:lnTo>
                  <a:lnTo>
                    <a:pt x="203533" y="70112"/>
                  </a:lnTo>
                  <a:lnTo>
                    <a:pt x="255262" y="50448"/>
                  </a:lnTo>
                  <a:lnTo>
                    <a:pt x="311786" y="33594"/>
                  </a:lnTo>
                  <a:lnTo>
                    <a:pt x="372790" y="19816"/>
                  </a:lnTo>
                  <a:lnTo>
                    <a:pt x="437959" y="9378"/>
                  </a:lnTo>
                  <a:lnTo>
                    <a:pt x="511586" y="2310"/>
                  </a:lnTo>
                  <a:lnTo>
                    <a:pt x="582758" y="0"/>
                  </a:lnTo>
                  <a:lnTo>
                    <a:pt x="582758" y="146704"/>
                  </a:lnTo>
                  <a:lnTo>
                    <a:pt x="525541" y="148165"/>
                  </a:lnTo>
                  <a:lnTo>
                    <a:pt x="466200" y="152739"/>
                  </a:lnTo>
                  <a:lnTo>
                    <a:pt x="408772" y="160193"/>
                  </a:lnTo>
                  <a:lnTo>
                    <a:pt x="353618" y="170391"/>
                  </a:lnTo>
                  <a:lnTo>
                    <a:pt x="301099" y="183195"/>
                  </a:lnTo>
                  <a:lnTo>
                    <a:pt x="251575" y="198468"/>
                  </a:lnTo>
                  <a:lnTo>
                    <a:pt x="205407" y="216071"/>
                  </a:lnTo>
                  <a:lnTo>
                    <a:pt x="162955" y="235868"/>
                  </a:lnTo>
                  <a:lnTo>
                    <a:pt x="124580" y="257722"/>
                  </a:lnTo>
                  <a:lnTo>
                    <a:pt x="90642" y="281494"/>
                  </a:lnTo>
                  <a:lnTo>
                    <a:pt x="61502" y="307047"/>
                  </a:lnTo>
                  <a:lnTo>
                    <a:pt x="37521" y="334244"/>
                  </a:lnTo>
                  <a:lnTo>
                    <a:pt x="19059" y="362947"/>
                  </a:lnTo>
                  <a:close/>
                </a:path>
              </a:pathLst>
            </a:custGeom>
            <a:solidFill>
              <a:srgbClr val="8D8989"/>
            </a:solidFill>
          </p:spPr>
          <p:txBody>
            <a:bodyPr wrap="square" lIns="0" tIns="0" rIns="0" bIns="0" rtlCol="0"/>
            <a:lstStyle/>
            <a:p>
              <a:endParaRPr/>
            </a:p>
          </p:txBody>
        </p:sp>
      </p:grpSp>
      <p:sp>
        <p:nvSpPr>
          <p:cNvPr id="23" name="object 23"/>
          <p:cNvSpPr txBox="1"/>
          <p:nvPr/>
        </p:nvSpPr>
        <p:spPr>
          <a:xfrm>
            <a:off x="628446" y="864006"/>
            <a:ext cx="6303645" cy="575157"/>
          </a:xfrm>
          <a:prstGeom prst="rect">
            <a:avLst/>
          </a:prstGeom>
          <a:solidFill>
            <a:srgbClr val="25408F"/>
          </a:solidFill>
        </p:spPr>
        <p:txBody>
          <a:bodyPr vert="horz" wrap="square" lIns="0" tIns="264795" rIns="0" bIns="0" rtlCol="0">
            <a:spAutoFit/>
          </a:bodyPr>
          <a:lstStyle/>
          <a:p>
            <a:pPr marL="181610">
              <a:lnSpc>
                <a:spcPct val="100000"/>
              </a:lnSpc>
              <a:spcBef>
                <a:spcPts val="2085"/>
              </a:spcBef>
            </a:pPr>
            <a:r>
              <a:rPr sz="2000" dirty="0">
                <a:solidFill>
                  <a:srgbClr val="FFFFFF"/>
                </a:solidFill>
                <a:latin typeface="Montserrat"/>
                <a:cs typeface="Montserrat"/>
              </a:rPr>
              <a:t>Thursday</a:t>
            </a:r>
            <a:r>
              <a:rPr sz="2000" spc="-25" dirty="0">
                <a:solidFill>
                  <a:srgbClr val="FFFFFF"/>
                </a:solidFill>
                <a:latin typeface="Montserrat"/>
                <a:cs typeface="Montserrat"/>
              </a:rPr>
              <a:t> </a:t>
            </a:r>
            <a:r>
              <a:rPr lang="en-US" sz="2000" spc="-25" dirty="0">
                <a:solidFill>
                  <a:srgbClr val="FFFFFF"/>
                </a:solidFill>
                <a:latin typeface="Montserrat"/>
                <a:cs typeface="Montserrat"/>
              </a:rPr>
              <a:t>13</a:t>
            </a:r>
            <a:r>
              <a:rPr sz="2000" dirty="0">
                <a:solidFill>
                  <a:srgbClr val="FFFFFF"/>
                </a:solidFill>
                <a:latin typeface="Montserrat"/>
                <a:cs typeface="Montserrat"/>
              </a:rPr>
              <a:t>th</a:t>
            </a:r>
            <a:r>
              <a:rPr sz="2000" spc="-25" dirty="0">
                <a:solidFill>
                  <a:srgbClr val="FFFFFF"/>
                </a:solidFill>
                <a:latin typeface="Montserrat"/>
                <a:cs typeface="Montserrat"/>
              </a:rPr>
              <a:t> </a:t>
            </a:r>
            <a:r>
              <a:rPr lang="en-US" sz="2000" spc="-25" dirty="0">
                <a:solidFill>
                  <a:srgbClr val="FFFFFF"/>
                </a:solidFill>
                <a:latin typeface="Montserrat"/>
                <a:cs typeface="Montserrat"/>
              </a:rPr>
              <a:t>March</a:t>
            </a:r>
            <a:r>
              <a:rPr sz="2000" dirty="0">
                <a:solidFill>
                  <a:srgbClr val="FFFFFF"/>
                </a:solidFill>
                <a:latin typeface="Montserrat"/>
                <a:cs typeface="Montserrat"/>
              </a:rPr>
              <a:t>:</a:t>
            </a:r>
            <a:r>
              <a:rPr sz="2000" spc="-20" dirty="0">
                <a:solidFill>
                  <a:srgbClr val="FFFFFF"/>
                </a:solidFill>
                <a:latin typeface="Montserrat"/>
                <a:cs typeface="Montserrat"/>
              </a:rPr>
              <a:t> Year</a:t>
            </a:r>
            <a:r>
              <a:rPr sz="2000" spc="-25" dirty="0">
                <a:solidFill>
                  <a:srgbClr val="FFFFFF"/>
                </a:solidFill>
                <a:latin typeface="Montserrat"/>
                <a:cs typeface="Montserrat"/>
              </a:rPr>
              <a:t> </a:t>
            </a:r>
            <a:r>
              <a:rPr sz="2000" dirty="0">
                <a:solidFill>
                  <a:srgbClr val="FFFFFF"/>
                </a:solidFill>
                <a:latin typeface="Montserrat"/>
                <a:cs typeface="Montserrat"/>
              </a:rPr>
              <a:t>9</a:t>
            </a:r>
            <a:r>
              <a:rPr sz="2000" spc="-20" dirty="0">
                <a:solidFill>
                  <a:srgbClr val="FFFFFF"/>
                </a:solidFill>
                <a:latin typeface="Montserrat"/>
                <a:cs typeface="Montserrat"/>
              </a:rPr>
              <a:t> </a:t>
            </a:r>
            <a:r>
              <a:rPr sz="2000" dirty="0">
                <a:solidFill>
                  <a:srgbClr val="FFFFFF"/>
                </a:solidFill>
                <a:latin typeface="Montserrat"/>
                <a:cs typeface="Montserrat"/>
              </a:rPr>
              <a:t>Options</a:t>
            </a:r>
            <a:r>
              <a:rPr sz="2000" spc="-25" dirty="0">
                <a:solidFill>
                  <a:srgbClr val="FFFFFF"/>
                </a:solidFill>
                <a:latin typeface="Montserrat"/>
                <a:cs typeface="Montserrat"/>
              </a:rPr>
              <a:t> </a:t>
            </a:r>
            <a:r>
              <a:rPr sz="2000" spc="-10" dirty="0">
                <a:solidFill>
                  <a:srgbClr val="FFFFFF"/>
                </a:solidFill>
                <a:latin typeface="Montserrat"/>
                <a:cs typeface="Montserrat"/>
              </a:rPr>
              <a:t>launch</a:t>
            </a:r>
            <a:endParaRPr sz="2000" dirty="0">
              <a:latin typeface="Montserrat"/>
              <a:cs typeface="Montserrat"/>
            </a:endParaRPr>
          </a:p>
        </p:txBody>
      </p:sp>
      <p:sp>
        <p:nvSpPr>
          <p:cNvPr id="26" name="object 2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24" name="object 24"/>
          <p:cNvSpPr txBox="1"/>
          <p:nvPr/>
        </p:nvSpPr>
        <p:spPr>
          <a:xfrm>
            <a:off x="558478" y="8448105"/>
            <a:ext cx="6443345" cy="1121141"/>
          </a:xfrm>
          <a:prstGeom prst="rect">
            <a:avLst/>
          </a:prstGeom>
        </p:spPr>
        <p:txBody>
          <a:bodyPr vert="horz" wrap="square" lIns="0" tIns="12700" rIns="0" bIns="0" rtlCol="0">
            <a:spAutoFit/>
          </a:bodyPr>
          <a:lstStyle/>
          <a:p>
            <a:pPr marL="12065" marR="5080" indent="-635" algn="ctr">
              <a:lnSpc>
                <a:spcPct val="121500"/>
              </a:lnSpc>
              <a:spcBef>
                <a:spcPts val="100"/>
              </a:spcBef>
            </a:pPr>
            <a:r>
              <a:rPr sz="1200" spc="-2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receive</a:t>
            </a:r>
            <a:r>
              <a:rPr sz="1200" spc="-25" dirty="0">
                <a:solidFill>
                  <a:srgbClr val="231F20"/>
                </a:solidFill>
                <a:latin typeface="Montserrat"/>
                <a:cs typeface="Montserrat"/>
              </a:rPr>
              <a:t> </a:t>
            </a:r>
            <a:r>
              <a:rPr sz="1200" dirty="0">
                <a:solidFill>
                  <a:srgbClr val="231F20"/>
                </a:solidFill>
                <a:latin typeface="Montserrat"/>
                <a:cs typeface="Montserrat"/>
              </a:rPr>
              <a:t>one</a:t>
            </a:r>
            <a:r>
              <a:rPr sz="1200" spc="-30" dirty="0">
                <a:solidFill>
                  <a:srgbClr val="231F20"/>
                </a:solidFill>
                <a:latin typeface="Montserrat"/>
                <a:cs typeface="Montserrat"/>
              </a:rPr>
              <a:t> </a:t>
            </a:r>
            <a:r>
              <a:rPr sz="1200" dirty="0">
                <a:solidFill>
                  <a:srgbClr val="231F20"/>
                </a:solidFill>
                <a:latin typeface="Montserrat"/>
                <a:cs typeface="Montserrat"/>
              </a:rPr>
              <a:t>copy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25"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complete</a:t>
            </a:r>
            <a:r>
              <a:rPr sz="1200" spc="-25" dirty="0">
                <a:solidFill>
                  <a:srgbClr val="231F20"/>
                </a:solidFill>
                <a:latin typeface="Montserrat"/>
                <a:cs typeface="Montserrat"/>
              </a:rPr>
              <a:t> </a:t>
            </a:r>
            <a:r>
              <a:rPr sz="1200" dirty="0">
                <a:solidFill>
                  <a:srgbClr val="231F20"/>
                </a:solidFill>
                <a:latin typeface="Montserrat"/>
                <a:cs typeface="Montserrat"/>
              </a:rPr>
              <a:t>by</a:t>
            </a:r>
            <a:r>
              <a:rPr sz="1200" spc="-30" dirty="0">
                <a:solidFill>
                  <a:srgbClr val="231F20"/>
                </a:solidFill>
                <a:latin typeface="Montserrat"/>
                <a:cs typeface="Montserrat"/>
              </a:rPr>
              <a:t> </a:t>
            </a:r>
            <a:r>
              <a:rPr sz="1200" dirty="0">
                <a:solidFill>
                  <a:srgbClr val="231F20"/>
                </a:solidFill>
                <a:latin typeface="Montserrat"/>
                <a:cs typeface="Montserrat"/>
              </a:rPr>
              <a:t>hand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submit</a:t>
            </a:r>
            <a:r>
              <a:rPr sz="1200" spc="-30" dirty="0">
                <a:solidFill>
                  <a:srgbClr val="231F20"/>
                </a:solidFill>
                <a:latin typeface="Montserrat"/>
                <a:cs typeface="Montserrat"/>
              </a:rPr>
              <a:t> </a:t>
            </a:r>
            <a:r>
              <a:rPr sz="1200" spc="-25" dirty="0">
                <a:solidFill>
                  <a:srgbClr val="231F20"/>
                </a:solidFill>
                <a:latin typeface="Montserrat"/>
                <a:cs typeface="Montserrat"/>
              </a:rPr>
              <a:t>to </a:t>
            </a:r>
            <a:r>
              <a:rPr sz="1200" dirty="0">
                <a:solidFill>
                  <a:srgbClr val="231F20"/>
                </a:solidFill>
                <a:latin typeface="Montserrat"/>
                <a:cs typeface="Montserrat"/>
              </a:rPr>
              <a:t>student</a:t>
            </a:r>
            <a:r>
              <a:rPr sz="1200" spc="-35" dirty="0">
                <a:solidFill>
                  <a:srgbClr val="231F20"/>
                </a:solidFill>
                <a:latin typeface="Montserrat"/>
                <a:cs typeface="Montserrat"/>
              </a:rPr>
              <a:t> </a:t>
            </a:r>
            <a:r>
              <a:rPr sz="1200" dirty="0">
                <a:solidFill>
                  <a:srgbClr val="231F20"/>
                </a:solidFill>
                <a:latin typeface="Montserrat"/>
                <a:cs typeface="Montserrat"/>
              </a:rPr>
              <a:t>reception.</a:t>
            </a:r>
            <a:r>
              <a:rPr sz="1200" spc="-35" dirty="0">
                <a:solidFill>
                  <a:srgbClr val="231F20"/>
                </a:solidFill>
                <a:latin typeface="Montserrat"/>
                <a:cs typeface="Montserrat"/>
              </a:rPr>
              <a:t> </a:t>
            </a:r>
            <a:r>
              <a:rPr sz="1200" dirty="0">
                <a:solidFill>
                  <a:srgbClr val="231F20"/>
                </a:solidFill>
                <a:latin typeface="Montserrat"/>
                <a:cs typeface="Montserrat"/>
              </a:rPr>
              <a:t>Please</a:t>
            </a:r>
            <a:r>
              <a:rPr sz="1200" spc="-30" dirty="0">
                <a:solidFill>
                  <a:srgbClr val="231F20"/>
                </a:solidFill>
                <a:latin typeface="Montserrat"/>
                <a:cs typeface="Montserrat"/>
              </a:rPr>
              <a:t> </a:t>
            </a:r>
            <a:r>
              <a:rPr sz="1200" dirty="0">
                <a:solidFill>
                  <a:srgbClr val="231F20"/>
                </a:solidFill>
                <a:latin typeface="Montserrat"/>
                <a:cs typeface="Montserrat"/>
              </a:rPr>
              <a:t>ensure</a:t>
            </a:r>
            <a:r>
              <a:rPr sz="1200" spc="-35"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you</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full</a:t>
            </a:r>
            <a:r>
              <a:rPr sz="1200" spc="-35" dirty="0">
                <a:solidFill>
                  <a:srgbClr val="231F20"/>
                </a:solidFill>
                <a:latin typeface="Montserrat"/>
                <a:cs typeface="Montserrat"/>
              </a:rPr>
              <a:t> </a:t>
            </a:r>
            <a:r>
              <a:rPr sz="1200" dirty="0">
                <a:solidFill>
                  <a:srgbClr val="231F20"/>
                </a:solidFill>
                <a:latin typeface="Montserrat"/>
                <a:cs typeface="Montserrat"/>
              </a:rPr>
              <a:t>week</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inform</a:t>
            </a:r>
            <a:r>
              <a:rPr sz="1200" spc="-3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spc="-10" dirty="0">
                <a:solidFill>
                  <a:srgbClr val="231F20"/>
                </a:solidFill>
                <a:latin typeface="Montserrat"/>
                <a:cs typeface="Montserrat"/>
              </a:rPr>
              <a:t>decisions.</a:t>
            </a:r>
            <a:endParaRPr sz="1200" dirty="0">
              <a:latin typeface="Montserrat"/>
              <a:cs typeface="Montserrat"/>
            </a:endParaRPr>
          </a:p>
          <a:p>
            <a:pPr marL="1026160" marR="1018540" algn="ctr">
              <a:lnSpc>
                <a:spcPct val="121500"/>
              </a:lnSpc>
            </a:pPr>
            <a:r>
              <a:rPr sz="1200" b="1" dirty="0">
                <a:solidFill>
                  <a:srgbClr val="231F20"/>
                </a:solidFill>
                <a:latin typeface="Montserrat"/>
                <a:cs typeface="Montserrat"/>
              </a:rPr>
              <a:t>Forms</a:t>
            </a:r>
            <a:r>
              <a:rPr sz="1200" b="1" spc="-30" dirty="0">
                <a:solidFill>
                  <a:srgbClr val="231F20"/>
                </a:solidFill>
                <a:latin typeface="Montserrat"/>
                <a:cs typeface="Montserrat"/>
              </a:rPr>
              <a:t> </a:t>
            </a:r>
            <a:r>
              <a:rPr sz="1200" b="1" dirty="0">
                <a:solidFill>
                  <a:srgbClr val="231F20"/>
                </a:solidFill>
                <a:latin typeface="Montserrat"/>
                <a:cs typeface="Montserrat"/>
              </a:rPr>
              <a:t>will</a:t>
            </a:r>
            <a:r>
              <a:rPr sz="1200" b="1" spc="-30" dirty="0">
                <a:solidFill>
                  <a:srgbClr val="231F20"/>
                </a:solidFill>
                <a:latin typeface="Montserrat"/>
                <a:cs typeface="Montserrat"/>
              </a:rPr>
              <a:t> </a:t>
            </a:r>
            <a:r>
              <a:rPr sz="1200" b="1" dirty="0">
                <a:solidFill>
                  <a:srgbClr val="231F20"/>
                </a:solidFill>
                <a:latin typeface="Montserrat"/>
                <a:cs typeface="Montserrat"/>
              </a:rPr>
              <a:t>not</a:t>
            </a:r>
            <a:r>
              <a:rPr sz="1200" b="1" spc="-30" dirty="0">
                <a:solidFill>
                  <a:srgbClr val="231F20"/>
                </a:solidFill>
                <a:latin typeface="Montserrat"/>
                <a:cs typeface="Montserrat"/>
              </a:rPr>
              <a:t> </a:t>
            </a:r>
            <a:r>
              <a:rPr sz="1200" b="1" dirty="0">
                <a:solidFill>
                  <a:srgbClr val="231F20"/>
                </a:solidFill>
                <a:latin typeface="Montserrat"/>
                <a:cs typeface="Montserrat"/>
              </a:rPr>
              <a:t>be</a:t>
            </a:r>
            <a:r>
              <a:rPr sz="1200" b="1" spc="-30" dirty="0">
                <a:solidFill>
                  <a:srgbClr val="231F20"/>
                </a:solidFill>
                <a:latin typeface="Montserrat"/>
                <a:cs typeface="Montserrat"/>
              </a:rPr>
              <a:t> </a:t>
            </a:r>
            <a:r>
              <a:rPr sz="1200" b="1" dirty="0">
                <a:solidFill>
                  <a:srgbClr val="231F20"/>
                </a:solidFill>
                <a:latin typeface="Montserrat"/>
                <a:cs typeface="Montserrat"/>
              </a:rPr>
              <a:t>accepted</a:t>
            </a:r>
            <a:r>
              <a:rPr sz="1200" b="1" spc="-30" dirty="0">
                <a:solidFill>
                  <a:srgbClr val="231F20"/>
                </a:solidFill>
                <a:latin typeface="Montserrat"/>
                <a:cs typeface="Montserrat"/>
              </a:rPr>
              <a:t> </a:t>
            </a:r>
            <a:r>
              <a:rPr sz="1200" b="1" dirty="0">
                <a:solidFill>
                  <a:srgbClr val="231F20"/>
                </a:solidFill>
                <a:latin typeface="Montserrat"/>
                <a:cs typeface="Montserrat"/>
              </a:rPr>
              <a:t>prior</a:t>
            </a:r>
            <a:r>
              <a:rPr sz="1200" b="1" spc="-30" dirty="0">
                <a:solidFill>
                  <a:srgbClr val="231F20"/>
                </a:solidFill>
                <a:latin typeface="Montserrat"/>
                <a:cs typeface="Montserrat"/>
              </a:rPr>
              <a:t> </a:t>
            </a:r>
            <a:r>
              <a:rPr sz="1200" b="1" dirty="0">
                <a:solidFill>
                  <a:srgbClr val="231F20"/>
                </a:solidFill>
                <a:latin typeface="Montserrat"/>
                <a:cs typeface="Montserrat"/>
              </a:rPr>
              <a:t>to</a:t>
            </a:r>
            <a:r>
              <a:rPr sz="1200" b="1" spc="-30" dirty="0">
                <a:solidFill>
                  <a:srgbClr val="231F20"/>
                </a:solidFill>
                <a:latin typeface="Montserrat"/>
                <a:cs typeface="Montserrat"/>
              </a:rPr>
              <a:t> </a:t>
            </a:r>
            <a:r>
              <a:rPr sz="1200" b="1" dirty="0">
                <a:solidFill>
                  <a:srgbClr val="231F20"/>
                </a:solidFill>
                <a:latin typeface="Montserrat"/>
                <a:cs typeface="Montserrat"/>
              </a:rPr>
              <a:t>Monday</a:t>
            </a:r>
            <a:r>
              <a:rPr sz="1200" b="1" spc="-30" dirty="0">
                <a:solidFill>
                  <a:srgbClr val="231F20"/>
                </a:solidFill>
                <a:latin typeface="Montserrat"/>
                <a:cs typeface="Montserrat"/>
              </a:rPr>
              <a:t> </a:t>
            </a:r>
            <a:r>
              <a:rPr lang="en-US" sz="1200" b="1" spc="-30" dirty="0">
                <a:solidFill>
                  <a:srgbClr val="231F20"/>
                </a:solidFill>
                <a:latin typeface="Montserrat"/>
                <a:cs typeface="Montserrat"/>
              </a:rPr>
              <a:t>24t</a:t>
            </a:r>
            <a:r>
              <a:rPr sz="1200" b="1" dirty="0">
                <a:solidFill>
                  <a:srgbClr val="231F20"/>
                </a:solidFill>
                <a:latin typeface="Montserrat"/>
                <a:cs typeface="Montserrat"/>
              </a:rPr>
              <a:t>h</a:t>
            </a:r>
            <a:r>
              <a:rPr sz="1200" b="1" spc="-30" dirty="0">
                <a:solidFill>
                  <a:srgbClr val="231F20"/>
                </a:solidFill>
                <a:latin typeface="Montserrat"/>
                <a:cs typeface="Montserrat"/>
              </a:rPr>
              <a:t> </a:t>
            </a:r>
            <a:r>
              <a:rPr sz="1200" b="1" spc="-10" dirty="0">
                <a:solidFill>
                  <a:srgbClr val="231F20"/>
                </a:solidFill>
                <a:latin typeface="Montserrat"/>
                <a:cs typeface="Montserrat"/>
              </a:rPr>
              <a:t>March</a:t>
            </a:r>
            <a:r>
              <a:rPr sz="1200" spc="-10" dirty="0">
                <a:solidFill>
                  <a:srgbClr val="231F20"/>
                </a:solidFill>
                <a:latin typeface="Montserrat"/>
                <a:cs typeface="Montserrat"/>
              </a:rPr>
              <a:t>. Your</a:t>
            </a:r>
            <a:r>
              <a:rPr sz="1200" spc="-30" dirty="0">
                <a:solidFill>
                  <a:srgbClr val="231F20"/>
                </a:solidFill>
                <a:latin typeface="Montserrat"/>
                <a:cs typeface="Montserrat"/>
              </a:rPr>
              <a:t> </a:t>
            </a:r>
            <a:r>
              <a:rPr sz="1200" dirty="0">
                <a:solidFill>
                  <a:srgbClr val="231F20"/>
                </a:solidFill>
                <a:latin typeface="Montserrat"/>
                <a:cs typeface="Montserrat"/>
              </a:rPr>
              <a:t>form</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outline</a:t>
            </a:r>
            <a:r>
              <a:rPr sz="1200" spc="-25" dirty="0">
                <a:solidFill>
                  <a:srgbClr val="231F20"/>
                </a:solidFill>
                <a:latin typeface="Montserrat"/>
                <a:cs typeface="Montserrat"/>
              </a:rPr>
              <a:t> </a:t>
            </a:r>
            <a:r>
              <a:rPr sz="1200" dirty="0">
                <a:solidFill>
                  <a:srgbClr val="231F20"/>
                </a:solidFill>
                <a:latin typeface="Montserrat"/>
                <a:cs typeface="Montserrat"/>
              </a:rPr>
              <a:t>your</a:t>
            </a:r>
            <a:r>
              <a:rPr sz="1200" spc="-30" dirty="0">
                <a:solidFill>
                  <a:srgbClr val="231F20"/>
                </a:solidFill>
                <a:latin typeface="Montserrat"/>
                <a:cs typeface="Montserrat"/>
              </a:rPr>
              <a:t> </a:t>
            </a:r>
            <a:r>
              <a:rPr sz="1200" dirty="0">
                <a:solidFill>
                  <a:srgbClr val="231F20"/>
                </a:solidFill>
                <a:latin typeface="Montserrat"/>
                <a:cs typeface="Montserrat"/>
              </a:rPr>
              <a:t>options</a:t>
            </a:r>
            <a:r>
              <a:rPr sz="1200" spc="-30" dirty="0">
                <a:solidFill>
                  <a:srgbClr val="231F20"/>
                </a:solidFill>
                <a:latin typeface="Montserrat"/>
                <a:cs typeface="Montserrat"/>
              </a:rPr>
              <a:t> </a:t>
            </a:r>
            <a:r>
              <a:rPr sz="1200" dirty="0">
                <a:solidFill>
                  <a:srgbClr val="231F20"/>
                </a:solidFill>
                <a:latin typeface="Montserrat"/>
                <a:cs typeface="Montserrat"/>
              </a:rPr>
              <a:t>blocks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pathway.</a:t>
            </a:r>
            <a:endParaRPr sz="1200" dirty="0">
              <a:latin typeface="Montserrat"/>
              <a:cs typeface="Montserrat"/>
            </a:endParaRPr>
          </a:p>
        </p:txBody>
      </p:sp>
      <p:sp>
        <p:nvSpPr>
          <p:cNvPr id="25" name="object 25"/>
          <p:cNvSpPr txBox="1"/>
          <p:nvPr/>
        </p:nvSpPr>
        <p:spPr>
          <a:xfrm>
            <a:off x="239299" y="9771757"/>
            <a:ext cx="6569709" cy="391160"/>
          </a:xfrm>
          <a:prstGeom prst="rect">
            <a:avLst/>
          </a:prstGeom>
        </p:spPr>
        <p:txBody>
          <a:bodyPr vert="horz" wrap="square" lIns="0" tIns="12700" rIns="0" bIns="0" rtlCol="0">
            <a:spAutoFit/>
          </a:bodyPr>
          <a:lstStyle/>
          <a:p>
            <a:pPr marL="12700" marR="5080">
              <a:lnSpc>
                <a:spcPct val="120000"/>
              </a:lnSpc>
              <a:spcBef>
                <a:spcPts val="100"/>
              </a:spcBef>
            </a:pPr>
            <a:r>
              <a:rPr sz="1000" dirty="0">
                <a:solidFill>
                  <a:srgbClr val="231F20"/>
                </a:solidFill>
                <a:latin typeface="Montserrat"/>
                <a:cs typeface="Montserrat"/>
              </a:rPr>
              <a:t>*</a:t>
            </a:r>
            <a:r>
              <a:rPr sz="1000" spc="-10" dirty="0">
                <a:solidFill>
                  <a:srgbClr val="231F20"/>
                </a:solidFill>
                <a:latin typeface="Montserrat"/>
                <a:cs typeface="Montserrat"/>
              </a:rPr>
              <a:t> </a:t>
            </a:r>
            <a:r>
              <a:rPr sz="1000" dirty="0">
                <a:solidFill>
                  <a:srgbClr val="231F20"/>
                </a:solidFill>
                <a:latin typeface="Montserrat"/>
                <a:cs typeface="Montserrat"/>
              </a:rPr>
              <a:t>Integral</a:t>
            </a:r>
            <a:r>
              <a:rPr sz="1000" spc="-10" dirty="0">
                <a:solidFill>
                  <a:srgbClr val="231F20"/>
                </a:solidFill>
                <a:latin typeface="Montserrat"/>
                <a:cs typeface="Montserrat"/>
              </a:rPr>
              <a:t> curriculum </a:t>
            </a:r>
            <a:r>
              <a:rPr sz="1000" dirty="0">
                <a:solidFill>
                  <a:srgbClr val="231F20"/>
                </a:solidFill>
                <a:latin typeface="Montserrat"/>
                <a:cs typeface="Montserrat"/>
              </a:rPr>
              <a:t>changes</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take</a:t>
            </a:r>
            <a:r>
              <a:rPr sz="1000" spc="-10" dirty="0">
                <a:solidFill>
                  <a:srgbClr val="231F20"/>
                </a:solidFill>
                <a:latin typeface="Montserrat"/>
                <a:cs typeface="Montserrat"/>
              </a:rPr>
              <a:t> </a:t>
            </a:r>
            <a:r>
              <a:rPr sz="1000" dirty="0">
                <a:solidFill>
                  <a:srgbClr val="231F20"/>
                </a:solidFill>
                <a:latin typeface="Montserrat"/>
                <a:cs typeface="Montserrat"/>
              </a:rPr>
              <a:t>place</a:t>
            </a:r>
            <a:r>
              <a:rPr sz="1000" spc="-10" dirty="0">
                <a:solidFill>
                  <a:srgbClr val="231F20"/>
                </a:solidFill>
                <a:latin typeface="Montserrat"/>
                <a:cs typeface="Montserrat"/>
              </a:rPr>
              <a:t> </a:t>
            </a:r>
            <a:r>
              <a:rPr sz="1000" dirty="0">
                <a:solidFill>
                  <a:srgbClr val="231F20"/>
                </a:solidFill>
                <a:latin typeface="Montserrat"/>
                <a:cs typeface="Montserrat"/>
              </a:rPr>
              <a:t>which</a:t>
            </a:r>
            <a:r>
              <a:rPr sz="1000" spc="-10" dirty="0">
                <a:solidFill>
                  <a:srgbClr val="231F20"/>
                </a:solidFill>
                <a:latin typeface="Montserrat"/>
                <a:cs typeface="Montserrat"/>
              </a:rPr>
              <a:t> </a:t>
            </a:r>
            <a:r>
              <a:rPr sz="1000" dirty="0">
                <a:solidFill>
                  <a:srgbClr val="231F20"/>
                </a:solidFill>
                <a:latin typeface="Montserrat"/>
                <a:cs typeface="Montserrat"/>
              </a:rPr>
              <a:t>can</a:t>
            </a:r>
            <a:r>
              <a:rPr sz="1000" spc="-10" dirty="0">
                <a:solidFill>
                  <a:srgbClr val="231F20"/>
                </a:solidFill>
                <a:latin typeface="Montserrat"/>
                <a:cs typeface="Montserrat"/>
              </a:rPr>
              <a:t> </a:t>
            </a:r>
            <a:r>
              <a:rPr sz="1000" dirty="0">
                <a:solidFill>
                  <a:srgbClr val="231F20"/>
                </a:solidFill>
                <a:latin typeface="Montserrat"/>
                <a:cs typeface="Montserrat"/>
              </a:rPr>
              <a:t>result</a:t>
            </a:r>
            <a:r>
              <a:rPr sz="1000" spc="-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certain</a:t>
            </a:r>
            <a:r>
              <a:rPr sz="1000" spc="-10" dirty="0">
                <a:solidFill>
                  <a:srgbClr val="231F20"/>
                </a:solidFill>
                <a:latin typeface="Montserrat"/>
                <a:cs typeface="Montserrat"/>
              </a:rPr>
              <a:t> </a:t>
            </a:r>
            <a:r>
              <a:rPr sz="1000" dirty="0">
                <a:solidFill>
                  <a:srgbClr val="231F20"/>
                </a:solidFill>
                <a:latin typeface="Montserrat"/>
                <a:cs typeface="Montserrat"/>
              </a:rPr>
              <a:t>subjects</a:t>
            </a:r>
            <a:r>
              <a:rPr sz="1000" spc="-10" dirty="0">
                <a:solidFill>
                  <a:srgbClr val="231F20"/>
                </a:solidFill>
                <a:latin typeface="Montserrat"/>
                <a:cs typeface="Montserrat"/>
              </a:rPr>
              <a:t> </a:t>
            </a:r>
            <a:r>
              <a:rPr sz="1000" dirty="0">
                <a:solidFill>
                  <a:srgbClr val="231F20"/>
                </a:solidFill>
                <a:latin typeface="Montserrat"/>
                <a:cs typeface="Montserrat"/>
              </a:rPr>
              <a:t>being</a:t>
            </a:r>
            <a:r>
              <a:rPr sz="1000" spc="-10" dirty="0">
                <a:solidFill>
                  <a:srgbClr val="231F20"/>
                </a:solidFill>
                <a:latin typeface="Montserrat"/>
                <a:cs typeface="Montserrat"/>
              </a:rPr>
              <a:t> </a:t>
            </a:r>
            <a:r>
              <a:rPr sz="1000" dirty="0">
                <a:solidFill>
                  <a:srgbClr val="231F20"/>
                </a:solidFill>
                <a:latin typeface="Montserrat"/>
                <a:cs typeface="Montserrat"/>
              </a:rPr>
              <a:t>withdrawn.</a:t>
            </a:r>
            <a:r>
              <a:rPr sz="1000" spc="-10" dirty="0">
                <a:solidFill>
                  <a:srgbClr val="231F20"/>
                </a:solidFill>
                <a:latin typeface="Montserrat"/>
                <a:cs typeface="Montserrat"/>
              </a:rPr>
              <a:t> </a:t>
            </a:r>
            <a:r>
              <a:rPr sz="1000" spc="-25" dirty="0">
                <a:solidFill>
                  <a:srgbClr val="231F20"/>
                </a:solidFill>
                <a:latin typeface="Montserrat"/>
                <a:cs typeface="Montserrat"/>
              </a:rPr>
              <a:t>The </a:t>
            </a:r>
            <a:r>
              <a:rPr sz="1000" dirty="0">
                <a:solidFill>
                  <a:srgbClr val="231F20"/>
                </a:solidFill>
                <a:latin typeface="Montserrat"/>
                <a:cs typeface="Montserrat"/>
              </a:rPr>
              <a:t>Academy</a:t>
            </a:r>
            <a:r>
              <a:rPr sz="1000" spc="-15" dirty="0">
                <a:solidFill>
                  <a:srgbClr val="231F20"/>
                </a:solidFill>
                <a:latin typeface="Montserrat"/>
                <a:cs typeface="Montserrat"/>
              </a:rPr>
              <a:t> </a:t>
            </a:r>
            <a:r>
              <a:rPr sz="1000" dirty="0">
                <a:solidFill>
                  <a:srgbClr val="231F20"/>
                </a:solidFill>
                <a:latin typeface="Montserrat"/>
                <a:cs typeface="Montserrat"/>
              </a:rPr>
              <a:t>will</a:t>
            </a:r>
            <a:r>
              <a:rPr sz="1000" spc="-15" dirty="0">
                <a:solidFill>
                  <a:srgbClr val="231F20"/>
                </a:solidFill>
                <a:latin typeface="Montserrat"/>
                <a:cs typeface="Montserrat"/>
              </a:rPr>
              <a:t> </a:t>
            </a:r>
            <a:r>
              <a:rPr sz="1000" dirty="0">
                <a:solidFill>
                  <a:srgbClr val="231F20"/>
                </a:solidFill>
                <a:latin typeface="Montserrat"/>
                <a:cs typeface="Montserrat"/>
              </a:rPr>
              <a:t>always</a:t>
            </a:r>
            <a:r>
              <a:rPr sz="1000" spc="-15" dirty="0">
                <a:solidFill>
                  <a:srgbClr val="231F20"/>
                </a:solidFill>
                <a:latin typeface="Montserrat"/>
                <a:cs typeface="Montserrat"/>
              </a:rPr>
              <a:t> </a:t>
            </a:r>
            <a:r>
              <a:rPr sz="1000" dirty="0">
                <a:solidFill>
                  <a:srgbClr val="231F20"/>
                </a:solidFill>
                <a:latin typeface="Montserrat"/>
                <a:cs typeface="Montserrat"/>
              </a:rPr>
              <a:t>seek</a:t>
            </a:r>
            <a:r>
              <a:rPr sz="1000" spc="-10" dirty="0">
                <a:solidFill>
                  <a:srgbClr val="231F20"/>
                </a:solidFill>
                <a:latin typeface="Montserrat"/>
                <a:cs typeface="Montserrat"/>
              </a:rPr>
              <a:t> </a:t>
            </a:r>
            <a:r>
              <a:rPr sz="1000" dirty="0">
                <a:solidFill>
                  <a:srgbClr val="231F20"/>
                </a:solidFill>
                <a:latin typeface="Montserrat"/>
                <a:cs typeface="Montserrat"/>
              </a:rPr>
              <a:t>to</a:t>
            </a:r>
            <a:r>
              <a:rPr sz="1000" spc="-15" dirty="0">
                <a:solidFill>
                  <a:srgbClr val="231F20"/>
                </a:solidFill>
                <a:latin typeface="Montserrat"/>
                <a:cs typeface="Montserrat"/>
              </a:rPr>
              <a:t> </a:t>
            </a:r>
            <a:r>
              <a:rPr sz="1000" dirty="0">
                <a:solidFill>
                  <a:srgbClr val="231F20"/>
                </a:solidFill>
                <a:latin typeface="Montserrat"/>
                <a:cs typeface="Montserrat"/>
              </a:rPr>
              <a:t>ensure</a:t>
            </a:r>
            <a:r>
              <a:rPr sz="1000" spc="-15" dirty="0">
                <a:solidFill>
                  <a:srgbClr val="231F20"/>
                </a:solidFill>
                <a:latin typeface="Montserrat"/>
                <a:cs typeface="Montserrat"/>
              </a:rPr>
              <a:t> </a:t>
            </a:r>
            <a:r>
              <a:rPr sz="1000" dirty="0">
                <a:solidFill>
                  <a:srgbClr val="231F20"/>
                </a:solidFill>
                <a:latin typeface="Montserrat"/>
                <a:cs typeface="Montserrat"/>
              </a:rPr>
              <a:t>that</a:t>
            </a:r>
            <a:r>
              <a:rPr sz="1000" spc="-10" dirty="0">
                <a:solidFill>
                  <a:srgbClr val="231F20"/>
                </a:solidFill>
                <a:latin typeface="Montserrat"/>
                <a:cs typeface="Montserrat"/>
              </a:rPr>
              <a:t> </a:t>
            </a:r>
            <a:r>
              <a:rPr sz="1000" dirty="0">
                <a:solidFill>
                  <a:srgbClr val="231F20"/>
                </a:solidFill>
                <a:latin typeface="Montserrat"/>
                <a:cs typeface="Montserrat"/>
              </a:rPr>
              <a:t>students</a:t>
            </a:r>
            <a:r>
              <a:rPr sz="1000" spc="-15" dirty="0">
                <a:solidFill>
                  <a:srgbClr val="231F20"/>
                </a:solidFill>
                <a:latin typeface="Montserrat"/>
                <a:cs typeface="Montserrat"/>
              </a:rPr>
              <a:t> </a:t>
            </a:r>
            <a:r>
              <a:rPr sz="1000" dirty="0">
                <a:solidFill>
                  <a:srgbClr val="231F20"/>
                </a:solidFill>
                <a:latin typeface="Montserrat"/>
                <a:cs typeface="Montserrat"/>
              </a:rPr>
              <a:t>are</a:t>
            </a:r>
            <a:r>
              <a:rPr sz="1000" spc="-15" dirty="0">
                <a:solidFill>
                  <a:srgbClr val="231F20"/>
                </a:solidFill>
                <a:latin typeface="Montserrat"/>
                <a:cs typeface="Montserrat"/>
              </a:rPr>
              <a:t> </a:t>
            </a:r>
            <a:r>
              <a:rPr sz="1000" dirty="0">
                <a:solidFill>
                  <a:srgbClr val="231F20"/>
                </a:solidFill>
                <a:latin typeface="Montserrat"/>
                <a:cs typeface="Montserrat"/>
              </a:rPr>
              <a:t>offered</a:t>
            </a:r>
            <a:r>
              <a:rPr sz="1000" spc="-10" dirty="0">
                <a:solidFill>
                  <a:srgbClr val="231F20"/>
                </a:solidFill>
                <a:latin typeface="Montserrat"/>
                <a:cs typeface="Montserrat"/>
              </a:rPr>
              <a:t> </a:t>
            </a:r>
            <a:r>
              <a:rPr sz="1000" dirty="0">
                <a:solidFill>
                  <a:srgbClr val="231F20"/>
                </a:solidFill>
                <a:latin typeface="Montserrat"/>
                <a:cs typeface="Montserrat"/>
              </a:rPr>
              <a:t>a</a:t>
            </a:r>
            <a:r>
              <a:rPr sz="1000" spc="-15" dirty="0">
                <a:solidFill>
                  <a:srgbClr val="231F20"/>
                </a:solidFill>
                <a:latin typeface="Montserrat"/>
                <a:cs typeface="Montserrat"/>
              </a:rPr>
              <a:t> </a:t>
            </a:r>
            <a:r>
              <a:rPr sz="1000" dirty="0">
                <a:solidFill>
                  <a:srgbClr val="231F20"/>
                </a:solidFill>
                <a:latin typeface="Montserrat"/>
                <a:cs typeface="Montserrat"/>
              </a:rPr>
              <a:t>suitable</a:t>
            </a:r>
            <a:r>
              <a:rPr sz="1000" spc="-15" dirty="0">
                <a:solidFill>
                  <a:srgbClr val="231F20"/>
                </a:solidFill>
                <a:latin typeface="Montserrat"/>
                <a:cs typeface="Montserrat"/>
              </a:rPr>
              <a:t> </a:t>
            </a:r>
            <a:r>
              <a:rPr sz="1000" dirty="0">
                <a:solidFill>
                  <a:srgbClr val="231F20"/>
                </a:solidFill>
                <a:latin typeface="Montserrat"/>
                <a:cs typeface="Montserrat"/>
              </a:rPr>
              <a:t>alternative</a:t>
            </a:r>
            <a:r>
              <a:rPr sz="1000" spc="-15" dirty="0">
                <a:solidFill>
                  <a:srgbClr val="231F20"/>
                </a:solidFill>
                <a:latin typeface="Montserrat"/>
                <a:cs typeface="Montserrat"/>
              </a:rPr>
              <a:t> </a:t>
            </a:r>
            <a:r>
              <a:rPr sz="1000" dirty="0">
                <a:solidFill>
                  <a:srgbClr val="231F20"/>
                </a:solidFill>
                <a:latin typeface="Montserrat"/>
                <a:cs typeface="Montserrat"/>
              </a:rPr>
              <a:t>in</a:t>
            </a:r>
            <a:r>
              <a:rPr sz="1000" spc="-10" dirty="0">
                <a:solidFill>
                  <a:srgbClr val="231F20"/>
                </a:solidFill>
                <a:latin typeface="Montserrat"/>
                <a:cs typeface="Montserrat"/>
              </a:rPr>
              <a:t> </a:t>
            </a:r>
            <a:r>
              <a:rPr sz="1000" dirty="0">
                <a:solidFill>
                  <a:srgbClr val="231F20"/>
                </a:solidFill>
                <a:latin typeface="Montserrat"/>
                <a:cs typeface="Montserrat"/>
              </a:rPr>
              <a:t>this</a:t>
            </a:r>
            <a:r>
              <a:rPr sz="1000" spc="-15" dirty="0">
                <a:solidFill>
                  <a:srgbClr val="231F20"/>
                </a:solidFill>
                <a:latin typeface="Montserrat"/>
                <a:cs typeface="Montserrat"/>
              </a:rPr>
              <a:t> </a:t>
            </a:r>
            <a:r>
              <a:rPr sz="1000" spc="-10" dirty="0">
                <a:solidFill>
                  <a:srgbClr val="231F20"/>
                </a:solidFill>
                <a:latin typeface="Montserrat"/>
                <a:cs typeface="Montserrat"/>
              </a:rPr>
              <a:t>instance.</a:t>
            </a:r>
            <a:endParaRPr sz="1000">
              <a:latin typeface="Montserrat"/>
              <a:cs typeface="Montserra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33805">
              <a:lnSpc>
                <a:spcPct val="100000"/>
              </a:lnSpc>
              <a:spcBef>
                <a:spcPts val="100"/>
              </a:spcBef>
            </a:pPr>
            <a:r>
              <a:rPr dirty="0"/>
              <a:t>GCSE</a:t>
            </a:r>
            <a:r>
              <a:rPr spc="-25" dirty="0"/>
              <a:t> </a:t>
            </a:r>
            <a:r>
              <a:rPr dirty="0"/>
              <a:t>English</a:t>
            </a:r>
            <a:r>
              <a:rPr spc="-20" dirty="0"/>
              <a:t> </a:t>
            </a:r>
            <a:r>
              <a:rPr spc="-10" dirty="0"/>
              <a:t>Literature</a:t>
            </a:r>
          </a:p>
        </p:txBody>
      </p:sp>
      <p:sp>
        <p:nvSpPr>
          <p:cNvPr id="6" name="object 6"/>
          <p:cNvSpPr txBox="1">
            <a:spLocks noGrp="1"/>
          </p:cNvSpPr>
          <p:nvPr>
            <p:ph type="ftr" sz="quarter" idx="5"/>
          </p:nvPr>
        </p:nvSpPr>
        <p:spPr>
          <a:prstGeom prst="rect">
            <a:avLst/>
          </a:prstGeom>
        </p:spPr>
        <p:txBody>
          <a:bodyPr vert="horz" wrap="square" lIns="0" tIns="168937"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699106"/>
            <a:ext cx="6722109" cy="8478859"/>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Description</a:t>
            </a:r>
            <a:endParaRPr sz="1200" dirty="0">
              <a:latin typeface="Montserrat"/>
              <a:cs typeface="Montserrat"/>
            </a:endParaRPr>
          </a:p>
          <a:p>
            <a:pPr marL="12700" marR="101600">
              <a:lnSpc>
                <a:spcPct val="121500"/>
              </a:lnSpc>
            </a:pP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expected</a:t>
            </a:r>
            <a:r>
              <a:rPr sz="1200" spc="-35"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read</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study</a:t>
            </a:r>
            <a:r>
              <a:rPr sz="1200" spc="-4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variety</a:t>
            </a:r>
            <a:r>
              <a:rPr sz="1200" spc="-40" dirty="0">
                <a:solidFill>
                  <a:srgbClr val="231F20"/>
                </a:solidFill>
                <a:latin typeface="Montserrat"/>
                <a:cs typeface="Montserrat"/>
              </a:rPr>
              <a:t> </a:t>
            </a:r>
            <a:r>
              <a:rPr sz="1200" dirty="0">
                <a:solidFill>
                  <a:srgbClr val="231F20"/>
                </a:solidFill>
                <a:latin typeface="Montserrat"/>
                <a:cs typeface="Montserrat"/>
              </a:rPr>
              <a:t>of</a:t>
            </a:r>
            <a:r>
              <a:rPr sz="1200" spc="-40"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40" dirty="0">
                <a:solidFill>
                  <a:srgbClr val="231F20"/>
                </a:solidFill>
                <a:latin typeface="Montserrat"/>
                <a:cs typeface="Montserrat"/>
              </a:rPr>
              <a:t> </a:t>
            </a:r>
            <a:r>
              <a:rPr sz="1200" dirty="0">
                <a:solidFill>
                  <a:srgbClr val="231F20"/>
                </a:solidFill>
                <a:latin typeface="Montserrat"/>
                <a:cs typeface="Montserrat"/>
              </a:rPr>
              <a:t>including</a:t>
            </a:r>
            <a:r>
              <a:rPr sz="1200" spc="-40" dirty="0">
                <a:solidFill>
                  <a:srgbClr val="231F20"/>
                </a:solidFill>
                <a:latin typeface="Montserrat"/>
                <a:cs typeface="Montserrat"/>
              </a:rPr>
              <a:t> </a:t>
            </a:r>
            <a:r>
              <a:rPr sz="1200" spc="-10" dirty="0">
                <a:solidFill>
                  <a:srgbClr val="231F20"/>
                </a:solidFill>
                <a:latin typeface="Montserrat"/>
                <a:cs typeface="Montserrat"/>
              </a:rPr>
              <a:t>plays, </a:t>
            </a:r>
            <a:r>
              <a:rPr sz="1200" dirty="0">
                <a:solidFill>
                  <a:srgbClr val="231F20"/>
                </a:solidFill>
                <a:latin typeface="Montserrat"/>
                <a:cs typeface="Montserrat"/>
              </a:rPr>
              <a:t>novels,</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poetry.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analyse</a:t>
            </a:r>
            <a:r>
              <a:rPr sz="1200" spc="-35" dirty="0">
                <a:solidFill>
                  <a:srgbClr val="231F20"/>
                </a:solidFill>
                <a:latin typeface="Montserrat"/>
                <a:cs typeface="Montserrat"/>
              </a:rPr>
              <a:t> </a:t>
            </a:r>
            <a:r>
              <a:rPr sz="1200" dirty="0">
                <a:solidFill>
                  <a:srgbClr val="231F20"/>
                </a:solidFill>
                <a:latin typeface="Montserrat"/>
                <a:cs typeface="Montserrat"/>
              </a:rPr>
              <a:t>themes,</a:t>
            </a:r>
            <a:r>
              <a:rPr sz="1200" spc="-35" dirty="0">
                <a:solidFill>
                  <a:srgbClr val="231F20"/>
                </a:solidFill>
                <a:latin typeface="Montserrat"/>
                <a:cs typeface="Montserrat"/>
              </a:rPr>
              <a:t> </a:t>
            </a:r>
            <a:r>
              <a:rPr sz="1200" dirty="0">
                <a:solidFill>
                  <a:srgbClr val="231F20"/>
                </a:solidFill>
                <a:latin typeface="Montserrat"/>
                <a:cs typeface="Montserrat"/>
              </a:rPr>
              <a:t>characters,</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literary</a:t>
            </a:r>
            <a:r>
              <a:rPr sz="1200" spc="-35" dirty="0">
                <a:solidFill>
                  <a:srgbClr val="231F20"/>
                </a:solidFill>
                <a:latin typeface="Montserrat"/>
                <a:cs typeface="Montserrat"/>
              </a:rPr>
              <a:t> </a:t>
            </a:r>
            <a:r>
              <a:rPr sz="1200" spc="-10" dirty="0">
                <a:solidFill>
                  <a:srgbClr val="231F20"/>
                </a:solidFill>
                <a:latin typeface="Montserrat"/>
                <a:cs typeface="Montserrat"/>
              </a:rPr>
              <a:t>techniques. Developing</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essay</a:t>
            </a:r>
            <a:r>
              <a:rPr sz="1200" spc="-25" dirty="0">
                <a:solidFill>
                  <a:srgbClr val="231F20"/>
                </a:solidFill>
                <a:latin typeface="Montserrat"/>
                <a:cs typeface="Montserrat"/>
              </a:rPr>
              <a:t> </a:t>
            </a:r>
            <a:r>
              <a:rPr sz="1200" dirty="0">
                <a:solidFill>
                  <a:srgbClr val="231F20"/>
                </a:solidFill>
                <a:latin typeface="Montserrat"/>
                <a:cs typeface="Montserrat"/>
              </a:rPr>
              <a:t>writing,</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ability</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express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support</a:t>
            </a:r>
            <a:r>
              <a:rPr sz="1200" spc="-25" dirty="0">
                <a:solidFill>
                  <a:srgbClr val="231F20"/>
                </a:solidFill>
                <a:latin typeface="Montserrat"/>
                <a:cs typeface="Montserrat"/>
              </a:rPr>
              <a:t> </a:t>
            </a:r>
            <a:r>
              <a:rPr sz="1200" spc="-10" dirty="0">
                <a:solidFill>
                  <a:srgbClr val="231F20"/>
                </a:solidFill>
                <a:latin typeface="Montserrat"/>
                <a:cs typeface="Montserrat"/>
              </a:rPr>
              <a:t>critical </a:t>
            </a:r>
            <a:r>
              <a:rPr sz="1200" dirty="0">
                <a:solidFill>
                  <a:srgbClr val="231F20"/>
                </a:solidFill>
                <a:latin typeface="Montserrat"/>
                <a:cs typeface="Montserrat"/>
              </a:rPr>
              <a:t>opinions,</a:t>
            </a:r>
            <a:r>
              <a:rPr sz="1200" spc="-25" dirty="0">
                <a:solidFill>
                  <a:srgbClr val="231F20"/>
                </a:solidFill>
                <a:latin typeface="Montserrat"/>
                <a:cs typeface="Montserrat"/>
              </a:rPr>
              <a:t> </a:t>
            </a:r>
            <a:r>
              <a:rPr sz="1200" dirty="0">
                <a:solidFill>
                  <a:srgbClr val="231F20"/>
                </a:solidFill>
                <a:latin typeface="Montserrat"/>
                <a:cs typeface="Montserrat"/>
              </a:rPr>
              <a:t>is</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aspect</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course.</a:t>
            </a:r>
            <a:endParaRPr sz="1200" dirty="0">
              <a:latin typeface="Montserrat"/>
              <a:cs typeface="Montserrat"/>
            </a:endParaRPr>
          </a:p>
          <a:p>
            <a:pPr>
              <a:lnSpc>
                <a:spcPct val="100000"/>
              </a:lnSpc>
              <a:spcBef>
                <a:spcPts val="290"/>
              </a:spcBef>
            </a:pPr>
            <a:endParaRPr sz="1200" dirty="0">
              <a:latin typeface="Montserrat"/>
              <a:cs typeface="Montserrat"/>
            </a:endParaRPr>
          </a:p>
          <a:p>
            <a:pPr marL="12700" marR="5080" algn="just">
              <a:lnSpc>
                <a:spcPct val="121500"/>
              </a:lnSpc>
            </a:pPr>
            <a:r>
              <a:rPr sz="1200" dirty="0">
                <a:solidFill>
                  <a:srgbClr val="231F20"/>
                </a:solidFill>
                <a:latin typeface="Montserrat"/>
                <a:cs typeface="Montserrat"/>
              </a:rPr>
              <a:t>Students</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30" dirty="0">
                <a:solidFill>
                  <a:srgbClr val="231F20"/>
                </a:solidFill>
                <a:latin typeface="Montserrat"/>
                <a:cs typeface="Montserrat"/>
              </a:rPr>
              <a:t> </a:t>
            </a:r>
            <a:r>
              <a:rPr sz="1200" dirty="0">
                <a:solidFill>
                  <a:srgbClr val="231F20"/>
                </a:solidFill>
                <a:latin typeface="Montserrat"/>
                <a:cs typeface="Montserrat"/>
              </a:rPr>
              <a:t>expected</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English</a:t>
            </a:r>
            <a:r>
              <a:rPr sz="1200" spc="-30" dirty="0">
                <a:solidFill>
                  <a:srgbClr val="231F20"/>
                </a:solidFill>
                <a:latin typeface="Montserrat"/>
                <a:cs typeface="Montserrat"/>
              </a:rPr>
              <a:t> </a:t>
            </a:r>
            <a:r>
              <a:rPr sz="1200" dirty="0">
                <a:solidFill>
                  <a:srgbClr val="231F20"/>
                </a:solidFill>
                <a:latin typeface="Montserrat"/>
                <a:cs typeface="Montserrat"/>
              </a:rPr>
              <a:t>canon</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spc="-10" dirty="0">
                <a:solidFill>
                  <a:srgbClr val="231F20"/>
                </a:solidFill>
                <a:latin typeface="Montserrat"/>
                <a:cs typeface="Montserrat"/>
              </a:rPr>
              <a:t>Shakespeare, </a:t>
            </a:r>
            <a:r>
              <a:rPr sz="1200" dirty="0">
                <a:solidFill>
                  <a:srgbClr val="231F20"/>
                </a:solidFill>
                <a:latin typeface="Montserrat"/>
                <a:cs typeface="Montserrat"/>
              </a:rPr>
              <a:t>poetry</a:t>
            </a:r>
            <a:r>
              <a:rPr sz="1200" spc="-10" dirty="0">
                <a:solidFill>
                  <a:srgbClr val="231F20"/>
                </a:solidFill>
                <a:latin typeface="Montserrat"/>
                <a:cs typeface="Montserrat"/>
              </a:rPr>
              <a:t> </a:t>
            </a:r>
            <a:r>
              <a:rPr sz="1200" dirty="0">
                <a:solidFill>
                  <a:srgbClr val="231F20"/>
                </a:solidFill>
                <a:latin typeface="Montserrat"/>
                <a:cs typeface="Montserrat"/>
              </a:rPr>
              <a:t>by</a:t>
            </a:r>
            <a:r>
              <a:rPr sz="1200" spc="-10" dirty="0">
                <a:solidFill>
                  <a:srgbClr val="231F20"/>
                </a:solidFill>
                <a:latin typeface="Montserrat"/>
                <a:cs typeface="Montserrat"/>
              </a:rPr>
              <a:t> </a:t>
            </a:r>
            <a:r>
              <a:rPr sz="1200" dirty="0">
                <a:solidFill>
                  <a:srgbClr val="231F20"/>
                </a:solidFill>
                <a:latin typeface="Montserrat"/>
                <a:cs typeface="Montserrat"/>
              </a:rPr>
              <a:t>a</a:t>
            </a:r>
            <a:r>
              <a:rPr sz="1200" spc="-10" dirty="0">
                <a:solidFill>
                  <a:srgbClr val="231F20"/>
                </a:solidFill>
                <a:latin typeface="Montserrat"/>
                <a:cs typeface="Montserrat"/>
              </a:rPr>
              <a:t> </a:t>
            </a:r>
            <a:r>
              <a:rPr sz="1200" dirty="0">
                <a:solidFill>
                  <a:srgbClr val="231F20"/>
                </a:solidFill>
                <a:latin typeface="Montserrat"/>
                <a:cs typeface="Montserrat"/>
              </a:rPr>
              <a:t>range</a:t>
            </a:r>
            <a:r>
              <a:rPr sz="1200" spc="-10" dirty="0">
                <a:solidFill>
                  <a:srgbClr val="231F20"/>
                </a:solidFill>
                <a:latin typeface="Montserrat"/>
                <a:cs typeface="Montserrat"/>
              </a:rPr>
              <a:t> </a:t>
            </a:r>
            <a:r>
              <a:rPr sz="1200" dirty="0">
                <a:solidFill>
                  <a:srgbClr val="231F20"/>
                </a:solidFill>
                <a:latin typeface="Montserrat"/>
                <a:cs typeface="Montserrat"/>
              </a:rPr>
              <a:t>of</a:t>
            </a:r>
            <a:r>
              <a:rPr sz="1200" spc="-10" dirty="0">
                <a:solidFill>
                  <a:srgbClr val="231F20"/>
                </a:solidFill>
                <a:latin typeface="Montserrat"/>
                <a:cs typeface="Montserrat"/>
              </a:rPr>
              <a:t> </a:t>
            </a:r>
            <a:r>
              <a:rPr sz="1200" dirty="0">
                <a:solidFill>
                  <a:srgbClr val="231F20"/>
                </a:solidFill>
                <a:latin typeface="Montserrat"/>
                <a:cs typeface="Montserrat"/>
              </a:rPr>
              <a:t>writers</a:t>
            </a:r>
            <a:r>
              <a:rPr sz="1200" spc="-5"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literature </a:t>
            </a:r>
            <a:r>
              <a:rPr sz="1200" dirty="0">
                <a:solidFill>
                  <a:srgbClr val="231F20"/>
                </a:solidFill>
                <a:latin typeface="Montserrat"/>
                <a:cs typeface="Montserrat"/>
              </a:rPr>
              <a:t>from</a:t>
            </a:r>
            <a:r>
              <a:rPr sz="1200" spc="-10" dirty="0">
                <a:solidFill>
                  <a:srgbClr val="231F20"/>
                </a:solidFill>
                <a:latin typeface="Montserrat"/>
                <a:cs typeface="Montserrat"/>
              </a:rPr>
              <a:t> </a:t>
            </a:r>
            <a:r>
              <a:rPr sz="1200" dirty="0">
                <a:solidFill>
                  <a:srgbClr val="231F20"/>
                </a:solidFill>
                <a:latin typeface="Montserrat"/>
                <a:cs typeface="Montserrat"/>
              </a:rPr>
              <a:t>both</a:t>
            </a:r>
            <a:r>
              <a:rPr sz="1200" spc="-10" dirty="0">
                <a:solidFill>
                  <a:srgbClr val="231F20"/>
                </a:solidFill>
                <a:latin typeface="Montserrat"/>
                <a:cs typeface="Montserrat"/>
              </a:rPr>
              <a:t> </a:t>
            </a:r>
            <a:r>
              <a:rPr sz="1200" dirty="0">
                <a:solidFill>
                  <a:srgbClr val="231F20"/>
                </a:solidFill>
                <a:latin typeface="Montserrat"/>
                <a:cs typeface="Montserrat"/>
              </a:rPr>
              <a:t>the</a:t>
            </a:r>
            <a:r>
              <a:rPr sz="1200" spc="-5" dirty="0">
                <a:solidFill>
                  <a:srgbClr val="231F20"/>
                </a:solidFill>
                <a:latin typeface="Montserrat"/>
                <a:cs typeface="Montserrat"/>
              </a:rPr>
              <a:t> </a:t>
            </a:r>
            <a:r>
              <a:rPr sz="1200" dirty="0">
                <a:solidFill>
                  <a:srgbClr val="231F20"/>
                </a:solidFill>
                <a:latin typeface="Montserrat"/>
                <a:cs typeface="Montserrat"/>
              </a:rPr>
              <a:t>19th</a:t>
            </a:r>
            <a:r>
              <a:rPr sz="1200" spc="-10" dirty="0">
                <a:solidFill>
                  <a:srgbClr val="231F20"/>
                </a:solidFill>
                <a:latin typeface="Montserrat"/>
                <a:cs typeface="Montserrat"/>
              </a:rPr>
              <a:t> </a:t>
            </a:r>
            <a:r>
              <a:rPr sz="1200" dirty="0">
                <a:solidFill>
                  <a:srgbClr val="231F20"/>
                </a:solidFill>
                <a:latin typeface="Montserrat"/>
                <a:cs typeface="Montserrat"/>
              </a:rPr>
              <a:t>century</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0" dirty="0">
                <a:solidFill>
                  <a:srgbClr val="231F20"/>
                </a:solidFill>
                <a:latin typeface="Montserrat"/>
                <a:cs typeface="Montserrat"/>
              </a:rPr>
              <a:t> </a:t>
            </a:r>
            <a:r>
              <a:rPr sz="1200" dirty="0">
                <a:solidFill>
                  <a:srgbClr val="231F20"/>
                </a:solidFill>
                <a:latin typeface="Montserrat"/>
                <a:cs typeface="Montserrat"/>
              </a:rPr>
              <a:t>modern</a:t>
            </a:r>
            <a:r>
              <a:rPr sz="1200" spc="-10" dirty="0">
                <a:solidFill>
                  <a:srgbClr val="231F20"/>
                </a:solidFill>
                <a:latin typeface="Montserrat"/>
                <a:cs typeface="Montserrat"/>
              </a:rPr>
              <a:t> ages. </a:t>
            </a:r>
            <a:r>
              <a:rPr sz="1200" dirty="0">
                <a:solidFill>
                  <a:srgbClr val="231F20"/>
                </a:solidFill>
                <a:latin typeface="Montserrat"/>
                <a:cs typeface="Montserrat"/>
              </a:rPr>
              <a:t>At</a:t>
            </a:r>
            <a:r>
              <a:rPr sz="1200" spc="-45" dirty="0">
                <a:solidFill>
                  <a:srgbClr val="231F20"/>
                </a:solidFill>
                <a:latin typeface="Montserrat"/>
                <a:cs typeface="Montserrat"/>
              </a:rPr>
              <a:t> </a:t>
            </a:r>
            <a:r>
              <a:rPr sz="1200" dirty="0">
                <a:solidFill>
                  <a:srgbClr val="231F20"/>
                </a:solidFill>
                <a:latin typeface="Montserrat"/>
                <a:cs typeface="Montserrat"/>
              </a:rPr>
              <a:t>Sandwell</a:t>
            </a:r>
            <a:r>
              <a:rPr sz="1200" spc="-40" dirty="0">
                <a:solidFill>
                  <a:srgbClr val="231F20"/>
                </a:solidFill>
                <a:latin typeface="Montserrat"/>
                <a:cs typeface="Montserrat"/>
              </a:rPr>
              <a:t> </a:t>
            </a:r>
            <a:r>
              <a:rPr sz="1200" spc="-10" dirty="0">
                <a:solidFill>
                  <a:srgbClr val="231F20"/>
                </a:solidFill>
                <a:latin typeface="Montserrat"/>
                <a:cs typeface="Montserrat"/>
              </a:rPr>
              <a:t>Academy,</a:t>
            </a:r>
            <a:r>
              <a:rPr sz="1200" spc="-40" dirty="0">
                <a:solidFill>
                  <a:srgbClr val="231F20"/>
                </a:solidFill>
                <a:latin typeface="Montserrat"/>
                <a:cs typeface="Montserrat"/>
              </a:rPr>
              <a:t> </a:t>
            </a:r>
            <a:r>
              <a:rPr sz="1200" dirty="0">
                <a:solidFill>
                  <a:srgbClr val="231F20"/>
                </a:solidFill>
                <a:latin typeface="Montserrat"/>
                <a:cs typeface="Montserrat"/>
              </a:rPr>
              <a:t>we</a:t>
            </a:r>
            <a:r>
              <a:rPr sz="1200" spc="-45" dirty="0">
                <a:solidFill>
                  <a:srgbClr val="231F20"/>
                </a:solidFill>
                <a:latin typeface="Montserrat"/>
                <a:cs typeface="Montserrat"/>
              </a:rPr>
              <a:t> </a:t>
            </a:r>
            <a:r>
              <a:rPr sz="1200" dirty="0">
                <a:solidFill>
                  <a:srgbClr val="231F20"/>
                </a:solidFill>
                <a:latin typeface="Montserrat"/>
                <a:cs typeface="Montserrat"/>
              </a:rPr>
              <a:t>presently</a:t>
            </a:r>
            <a:r>
              <a:rPr sz="1200" spc="-40" dirty="0">
                <a:solidFill>
                  <a:srgbClr val="231F20"/>
                </a:solidFill>
                <a:latin typeface="Montserrat"/>
                <a:cs typeface="Montserrat"/>
              </a:rPr>
              <a:t> </a:t>
            </a:r>
            <a:r>
              <a:rPr sz="1200" spc="-10" dirty="0">
                <a:solidFill>
                  <a:srgbClr val="231F20"/>
                </a:solidFill>
                <a:latin typeface="Montserrat"/>
                <a:cs typeface="Montserrat"/>
              </a:rPr>
              <a:t>study:</a:t>
            </a:r>
            <a:endParaRPr sz="1200" dirty="0">
              <a:latin typeface="Montserrat"/>
              <a:cs typeface="Montserrat"/>
            </a:endParaRP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Shakespeare: Macbeth</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19</a:t>
            </a:r>
            <a:r>
              <a:rPr lang="en-GB" sz="1200" spc="-10" baseline="30000" dirty="0">
                <a:solidFill>
                  <a:srgbClr val="231F20"/>
                </a:solidFill>
                <a:latin typeface="Montserrat"/>
                <a:cs typeface="Montserrat"/>
              </a:rPr>
              <a:t>th</a:t>
            </a:r>
            <a:r>
              <a:rPr lang="en-GB" sz="1200" spc="-10" dirty="0">
                <a:solidFill>
                  <a:srgbClr val="231F20"/>
                </a:solidFill>
                <a:latin typeface="Montserrat"/>
                <a:cs typeface="Montserrat"/>
              </a:rPr>
              <a:t> Century Novel: A Christmas Carol or Strange case of Dr Jekyll and Mr Hyde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Modern Text: An Inspector Calls or Animal Farm ( Teacher Discretion)</a:t>
            </a:r>
          </a:p>
          <a:p>
            <a:pPr marL="184150" indent="-171450">
              <a:lnSpc>
                <a:spcPct val="100000"/>
              </a:lnSpc>
              <a:spcBef>
                <a:spcPts val="310"/>
              </a:spcBef>
              <a:buFont typeface="Arial" panose="020B0604020202020204" pitchFamily="34" charset="0"/>
              <a:buChar char="•"/>
            </a:pPr>
            <a:r>
              <a:rPr lang="en-GB" sz="1200" spc="-10" dirty="0">
                <a:solidFill>
                  <a:srgbClr val="231F20"/>
                </a:solidFill>
                <a:latin typeface="Montserrat"/>
                <a:cs typeface="Montserrat"/>
              </a:rPr>
              <a:t>Poetry: Conflict Poetry Anthology and Unseen Poetry</a:t>
            </a:r>
            <a:endParaRPr sz="1200" dirty="0">
              <a:latin typeface="Montserrat"/>
              <a:cs typeface="Montserrat"/>
            </a:endParaRPr>
          </a:p>
          <a:p>
            <a:pPr>
              <a:lnSpc>
                <a:spcPct val="100000"/>
              </a:lnSpc>
              <a:spcBef>
                <a:spcPts val="285"/>
              </a:spcBef>
            </a:pPr>
            <a:endParaRPr sz="1200" dirty="0">
              <a:latin typeface="Montserrat"/>
              <a:cs typeface="Montserrat"/>
            </a:endParaRPr>
          </a:p>
          <a:p>
            <a:pPr marL="12700" marR="147320">
              <a:lnSpc>
                <a:spcPct val="121500"/>
              </a:lnSpc>
            </a:pPr>
            <a:r>
              <a:rPr sz="1200" dirty="0">
                <a:solidFill>
                  <a:srgbClr val="231F20"/>
                </a:solidFill>
                <a:latin typeface="Montserrat"/>
                <a:cs typeface="Montserrat"/>
              </a:rPr>
              <a:t>These</a:t>
            </a:r>
            <a:r>
              <a:rPr sz="1200" spc="-35" dirty="0">
                <a:solidFill>
                  <a:srgbClr val="231F20"/>
                </a:solidFill>
                <a:latin typeface="Montserrat"/>
                <a:cs typeface="Montserrat"/>
              </a:rPr>
              <a:t> </a:t>
            </a:r>
            <a:r>
              <a:rPr sz="1200" dirty="0">
                <a:solidFill>
                  <a:srgbClr val="231F20"/>
                </a:solidFill>
                <a:latin typeface="Montserrat"/>
                <a:cs typeface="Montserrat"/>
              </a:rPr>
              <a:t>texts</a:t>
            </a:r>
            <a:r>
              <a:rPr sz="1200" spc="-35"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been</a:t>
            </a:r>
            <a:r>
              <a:rPr sz="1200" spc="-35" dirty="0">
                <a:solidFill>
                  <a:srgbClr val="231F20"/>
                </a:solidFill>
                <a:latin typeface="Montserrat"/>
                <a:cs typeface="Montserrat"/>
              </a:rPr>
              <a:t> </a:t>
            </a:r>
            <a:r>
              <a:rPr sz="1200" dirty="0">
                <a:solidFill>
                  <a:srgbClr val="231F20"/>
                </a:solidFill>
                <a:latin typeface="Montserrat"/>
                <a:cs typeface="Montserrat"/>
              </a:rPr>
              <a:t>chosen</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expand</a:t>
            </a:r>
            <a:r>
              <a:rPr sz="1200" spc="-35" dirty="0">
                <a:solidFill>
                  <a:srgbClr val="231F20"/>
                </a:solidFill>
                <a:latin typeface="Montserrat"/>
                <a:cs typeface="Montserrat"/>
              </a:rPr>
              <a:t> </a:t>
            </a:r>
            <a:r>
              <a:rPr sz="1200" dirty="0">
                <a:solidFill>
                  <a:srgbClr val="231F20"/>
                </a:solidFill>
                <a:latin typeface="Montserrat"/>
                <a:cs typeface="Montserrat"/>
              </a:rPr>
              <a:t>upon</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exploration</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spc="-10" dirty="0">
                <a:solidFill>
                  <a:srgbClr val="231F20"/>
                </a:solidFill>
                <a:latin typeface="Montserrat"/>
                <a:cs typeface="Montserrat"/>
              </a:rPr>
              <a:t>ideas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identity,</a:t>
            </a:r>
            <a:r>
              <a:rPr sz="1200" spc="-20" dirty="0">
                <a:solidFill>
                  <a:srgbClr val="231F20"/>
                </a:solidFill>
                <a:latin typeface="Montserrat"/>
                <a:cs typeface="Montserrat"/>
              </a:rPr>
              <a:t> </a:t>
            </a:r>
            <a:r>
              <a:rPr sz="1200" spc="-10" dirty="0">
                <a:solidFill>
                  <a:srgbClr val="231F20"/>
                </a:solidFill>
                <a:latin typeface="Montserrat"/>
                <a:cs typeface="Montserrat"/>
              </a:rPr>
              <a:t>morality,</a:t>
            </a:r>
            <a:r>
              <a:rPr sz="1200" spc="-20" dirty="0">
                <a:solidFill>
                  <a:srgbClr val="231F20"/>
                </a:solidFill>
                <a:latin typeface="Montserrat"/>
                <a:cs typeface="Montserrat"/>
              </a:rPr>
              <a:t> </a:t>
            </a:r>
            <a:r>
              <a:rPr sz="1200" dirty="0">
                <a:solidFill>
                  <a:srgbClr val="231F20"/>
                </a:solidFill>
                <a:latin typeface="Montserrat"/>
                <a:cs typeface="Montserrat"/>
              </a:rPr>
              <a:t>guilt,</a:t>
            </a:r>
            <a:r>
              <a:rPr sz="1200" spc="-20" dirty="0">
                <a:solidFill>
                  <a:srgbClr val="231F20"/>
                </a:solidFill>
                <a:latin typeface="Montserrat"/>
                <a:cs typeface="Montserrat"/>
              </a:rPr>
              <a:t> </a:t>
            </a:r>
            <a:r>
              <a:rPr sz="1200" spc="-10" dirty="0">
                <a:solidFill>
                  <a:srgbClr val="231F20"/>
                </a:solidFill>
                <a:latin typeface="Montserrat"/>
                <a:cs typeface="Montserrat"/>
              </a:rPr>
              <a:t>family,</a:t>
            </a:r>
            <a:r>
              <a:rPr sz="1200" spc="-25" dirty="0">
                <a:solidFill>
                  <a:srgbClr val="231F20"/>
                </a:solidFill>
                <a:latin typeface="Montserrat"/>
                <a:cs typeface="Montserrat"/>
              </a:rPr>
              <a:t> </a:t>
            </a:r>
            <a:r>
              <a:rPr sz="1200" dirty="0">
                <a:solidFill>
                  <a:srgbClr val="231F20"/>
                </a:solidFill>
                <a:latin typeface="Montserrat"/>
                <a:cs typeface="Montserrat"/>
              </a:rPr>
              <a:t>honour</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conflict</a:t>
            </a:r>
            <a:r>
              <a:rPr sz="1200" spc="-20"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0" dirty="0">
                <a:solidFill>
                  <a:srgbClr val="231F20"/>
                </a:solidFill>
                <a:latin typeface="Montserrat"/>
                <a:cs typeface="Montserrat"/>
              </a:rPr>
              <a:t>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spc="-10" dirty="0">
                <a:solidFill>
                  <a:srgbClr val="231F20"/>
                </a:solidFill>
                <a:latin typeface="Montserrat"/>
                <a:cs typeface="Montserrat"/>
              </a:rPr>
              <a:t>However,</a:t>
            </a:r>
            <a:r>
              <a:rPr sz="1200" spc="-25" dirty="0">
                <a:solidFill>
                  <a:srgbClr val="231F20"/>
                </a:solidFill>
                <a:latin typeface="Montserrat"/>
                <a:cs typeface="Montserrat"/>
              </a:rPr>
              <a:t> </a:t>
            </a:r>
            <a:r>
              <a:rPr sz="1200" dirty="0">
                <a:solidFill>
                  <a:srgbClr val="231F20"/>
                </a:solidFill>
                <a:latin typeface="Montserrat"/>
                <a:cs typeface="Montserrat"/>
              </a:rPr>
              <a:t>they</a:t>
            </a:r>
            <a:r>
              <a:rPr sz="1200" spc="-20" dirty="0">
                <a:solidFill>
                  <a:srgbClr val="231F20"/>
                </a:solidFill>
                <a:latin typeface="Montserrat"/>
                <a:cs typeface="Montserrat"/>
              </a:rPr>
              <a:t> </a:t>
            </a:r>
            <a:r>
              <a:rPr sz="1200" spc="-25" dirty="0">
                <a:solidFill>
                  <a:srgbClr val="231F20"/>
                </a:solidFill>
                <a:latin typeface="Montserrat"/>
                <a:cs typeface="Montserrat"/>
              </a:rPr>
              <a:t>are </a:t>
            </a:r>
            <a:r>
              <a:rPr sz="1200" dirty="0">
                <a:solidFill>
                  <a:srgbClr val="231F20"/>
                </a:solidFill>
                <a:latin typeface="Montserrat"/>
                <a:cs typeface="Montserrat"/>
              </a:rPr>
              <a:t>subject</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change</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interests</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providing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rich,</a:t>
            </a:r>
            <a:r>
              <a:rPr sz="1200" spc="-30" dirty="0">
                <a:solidFill>
                  <a:srgbClr val="231F20"/>
                </a:solidFill>
                <a:latin typeface="Montserrat"/>
                <a:cs typeface="Montserrat"/>
              </a:rPr>
              <a:t> </a:t>
            </a:r>
            <a:r>
              <a:rPr sz="1200" dirty="0">
                <a:solidFill>
                  <a:srgbClr val="231F20"/>
                </a:solidFill>
                <a:latin typeface="Montserrat"/>
                <a:cs typeface="Montserrat"/>
              </a:rPr>
              <a:t>diverse</a:t>
            </a:r>
            <a:r>
              <a:rPr sz="1200" spc="-30" dirty="0">
                <a:solidFill>
                  <a:srgbClr val="231F20"/>
                </a:solidFill>
                <a:latin typeface="Montserrat"/>
                <a:cs typeface="Montserrat"/>
              </a:rPr>
              <a:t> </a:t>
            </a:r>
            <a:r>
              <a:rPr sz="1200" spc="-10" dirty="0">
                <a:solidFill>
                  <a:srgbClr val="231F20"/>
                </a:solidFill>
                <a:latin typeface="Montserrat"/>
                <a:cs typeface="Montserrat"/>
              </a:rPr>
              <a:t>curriculum.</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Assessment(s)</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Paper</a:t>
            </a:r>
            <a:r>
              <a:rPr sz="1200" b="1" spc="-5" dirty="0">
                <a:solidFill>
                  <a:srgbClr val="231F20"/>
                </a:solidFill>
                <a:latin typeface="Montserrat"/>
                <a:cs typeface="Montserrat"/>
              </a:rPr>
              <a:t> </a:t>
            </a:r>
            <a:r>
              <a:rPr sz="1200" b="1" dirty="0">
                <a:solidFill>
                  <a:srgbClr val="231F20"/>
                </a:solidFill>
                <a:latin typeface="Montserrat"/>
                <a:cs typeface="Montserrat"/>
              </a:rPr>
              <a:t>1:</a:t>
            </a:r>
            <a:r>
              <a:rPr sz="1200" b="1" spc="-5" dirty="0">
                <a:solidFill>
                  <a:srgbClr val="231F20"/>
                </a:solidFill>
                <a:latin typeface="Montserrat"/>
                <a:cs typeface="Montserrat"/>
              </a:rPr>
              <a:t> </a:t>
            </a:r>
            <a:r>
              <a:rPr sz="1200" spc="-10" dirty="0">
                <a:solidFill>
                  <a:srgbClr val="231F20"/>
                </a:solidFill>
                <a:latin typeface="Montserrat"/>
                <a:cs typeface="Montserrat"/>
              </a:rPr>
              <a:t>Shakespeare</a:t>
            </a:r>
            <a:r>
              <a:rPr sz="1200" spc="-5" dirty="0">
                <a:solidFill>
                  <a:srgbClr val="231F20"/>
                </a:solidFill>
                <a:latin typeface="Montserrat"/>
                <a:cs typeface="Montserrat"/>
              </a:rPr>
              <a:t> </a:t>
            </a:r>
            <a:r>
              <a:rPr sz="1200" dirty="0">
                <a:solidFill>
                  <a:srgbClr val="231F20"/>
                </a:solidFill>
                <a:latin typeface="Montserrat"/>
                <a:cs typeface="Montserrat"/>
              </a:rPr>
              <a:t>and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5"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50" dirty="0">
                <a:solidFill>
                  <a:srgbClr val="231F20"/>
                </a:solidFill>
                <a:latin typeface="Montserrat"/>
                <a:cs typeface="Montserrat"/>
              </a:rPr>
              <a:t> </a:t>
            </a:r>
            <a:r>
              <a:rPr sz="1200" spc="-10" dirty="0">
                <a:solidFill>
                  <a:srgbClr val="231F20"/>
                </a:solidFill>
                <a:latin typeface="Montserrat"/>
                <a:cs typeface="Montserrat"/>
              </a:rPr>
              <a:t>Shakespeare</a:t>
            </a:r>
            <a:r>
              <a:rPr sz="1200" spc="-20" dirty="0">
                <a:solidFill>
                  <a:srgbClr val="231F20"/>
                </a:solidFill>
                <a:latin typeface="Montserrat"/>
                <a:cs typeface="Montserrat"/>
              </a:rPr>
              <a:t> </a:t>
            </a:r>
            <a:r>
              <a:rPr sz="1200" dirty="0">
                <a:solidFill>
                  <a:srgbClr val="231F20"/>
                </a:solidFill>
                <a:latin typeface="Montserrat"/>
                <a:cs typeface="Montserrat"/>
              </a:rPr>
              <a:t>play</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tragedy</a:t>
            </a:r>
            <a:r>
              <a:rPr sz="1200" spc="-20" dirty="0">
                <a:solidFill>
                  <a:srgbClr val="231F20"/>
                </a:solidFill>
                <a:latin typeface="Montserrat"/>
                <a:cs typeface="Montserrat"/>
              </a:rPr>
              <a:t> </a:t>
            </a:r>
            <a:r>
              <a:rPr sz="1200" dirty="0">
                <a:solidFill>
                  <a:srgbClr val="231F20"/>
                </a:solidFill>
                <a:latin typeface="Montserrat"/>
                <a:cs typeface="Montserrat"/>
              </a:rPr>
              <a:t>or</a:t>
            </a:r>
            <a:r>
              <a:rPr sz="1200" spc="-25" dirty="0">
                <a:solidFill>
                  <a:srgbClr val="231F20"/>
                </a:solidFill>
                <a:latin typeface="Montserrat"/>
                <a:cs typeface="Montserrat"/>
              </a:rPr>
              <a:t> </a:t>
            </a:r>
            <a:r>
              <a:rPr sz="1200" spc="-10" dirty="0">
                <a:solidFill>
                  <a:srgbClr val="231F20"/>
                </a:solidFill>
                <a:latin typeface="Montserrat"/>
                <a:cs typeface="Montserrat"/>
              </a:rPr>
              <a:t>comedy)</a:t>
            </a:r>
            <a:endParaRPr sz="1200" dirty="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15" dirty="0">
                <a:solidFill>
                  <a:srgbClr val="231F20"/>
                </a:solidFill>
                <a:latin typeface="Montserrat"/>
                <a:cs typeface="Montserrat"/>
              </a:rPr>
              <a:t> </a:t>
            </a:r>
            <a:r>
              <a:rPr sz="1200" spc="-20" dirty="0">
                <a:solidFill>
                  <a:srgbClr val="231F20"/>
                </a:solidFill>
                <a:latin typeface="Montserrat"/>
                <a:cs typeface="Montserrat"/>
              </a:rPr>
              <a:t>Post-</a:t>
            </a:r>
            <a:r>
              <a:rPr sz="1200" dirty="0">
                <a:solidFill>
                  <a:srgbClr val="231F20"/>
                </a:solidFill>
                <a:latin typeface="Montserrat"/>
                <a:cs typeface="Montserrat"/>
              </a:rPr>
              <a:t>1914</a:t>
            </a:r>
            <a:r>
              <a:rPr sz="1200" spc="-15" dirty="0">
                <a:solidFill>
                  <a:srgbClr val="231F20"/>
                </a:solidFill>
                <a:latin typeface="Montserrat"/>
                <a:cs typeface="Montserrat"/>
              </a:rPr>
              <a:t> </a:t>
            </a:r>
            <a:r>
              <a:rPr sz="1200" dirty="0">
                <a:solidFill>
                  <a:srgbClr val="231F20"/>
                </a:solidFill>
                <a:latin typeface="Montserrat"/>
                <a:cs typeface="Montserrat"/>
              </a:rPr>
              <a:t>British</a:t>
            </a:r>
            <a:r>
              <a:rPr sz="1200" spc="-15" dirty="0">
                <a:solidFill>
                  <a:srgbClr val="231F20"/>
                </a:solidFill>
                <a:latin typeface="Montserrat"/>
                <a:cs typeface="Montserrat"/>
              </a:rPr>
              <a:t> </a:t>
            </a:r>
            <a:r>
              <a:rPr sz="1200" dirty="0">
                <a:solidFill>
                  <a:srgbClr val="231F20"/>
                </a:solidFill>
                <a:latin typeface="Montserrat"/>
                <a:cs typeface="Montserrat"/>
              </a:rPr>
              <a:t>play</a:t>
            </a:r>
            <a:r>
              <a:rPr sz="1200" spc="-10" dirty="0">
                <a:solidFill>
                  <a:srgbClr val="231F20"/>
                </a:solidFill>
                <a:latin typeface="Montserrat"/>
                <a:cs typeface="Montserrat"/>
              </a:rPr>
              <a:t> </a:t>
            </a:r>
            <a:r>
              <a:rPr sz="1200" dirty="0">
                <a:solidFill>
                  <a:srgbClr val="231F20"/>
                </a:solidFill>
                <a:latin typeface="Montserrat"/>
                <a:cs typeface="Montserrat"/>
              </a:rPr>
              <a:t>or</a:t>
            </a:r>
            <a:r>
              <a:rPr sz="1200" spc="-15" dirty="0">
                <a:solidFill>
                  <a:srgbClr val="231F20"/>
                </a:solidFill>
                <a:latin typeface="Montserrat"/>
                <a:cs typeface="Montserrat"/>
              </a:rPr>
              <a:t> </a:t>
            </a:r>
            <a:r>
              <a:rPr sz="1200" spc="-20" dirty="0">
                <a:solidFill>
                  <a:srgbClr val="231F20"/>
                </a:solidFill>
                <a:latin typeface="Montserrat"/>
                <a:cs typeface="Montserrat"/>
              </a:rPr>
              <a:t>novel</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Paper</a:t>
            </a:r>
            <a:r>
              <a:rPr sz="1200" b="1" spc="-25" dirty="0">
                <a:solidFill>
                  <a:srgbClr val="231F20"/>
                </a:solidFill>
                <a:latin typeface="Montserrat"/>
                <a:cs typeface="Montserrat"/>
              </a:rPr>
              <a:t> </a:t>
            </a:r>
            <a:r>
              <a:rPr sz="1200" b="1" dirty="0">
                <a:solidFill>
                  <a:srgbClr val="231F20"/>
                </a:solidFill>
                <a:latin typeface="Montserrat"/>
                <a:cs typeface="Montserrat"/>
              </a:rPr>
              <a:t>2:</a:t>
            </a:r>
            <a:r>
              <a:rPr sz="1200" b="1" spc="-50" dirty="0">
                <a:solidFill>
                  <a:srgbClr val="231F20"/>
                </a:solidFill>
                <a:latin typeface="Montserrat"/>
                <a:cs typeface="Montserrat"/>
              </a:rPr>
              <a:t> </a:t>
            </a:r>
            <a:r>
              <a:rPr sz="1200" dirty="0">
                <a:solidFill>
                  <a:srgbClr val="231F20"/>
                </a:solidFill>
                <a:latin typeface="Montserrat"/>
                <a:cs typeface="Montserrat"/>
              </a:rPr>
              <a:t>19th-century</a:t>
            </a:r>
            <a:r>
              <a:rPr sz="1200" spc="-20" dirty="0">
                <a:solidFill>
                  <a:srgbClr val="231F20"/>
                </a:solidFill>
                <a:latin typeface="Montserrat"/>
                <a:cs typeface="Montserrat"/>
              </a:rPr>
              <a:t> </a:t>
            </a:r>
            <a:r>
              <a:rPr sz="1200" dirty="0">
                <a:solidFill>
                  <a:srgbClr val="231F20"/>
                </a:solidFill>
                <a:latin typeface="Montserrat"/>
                <a:cs typeface="Montserrat"/>
              </a:rPr>
              <a:t>Novel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20" dirty="0">
                <a:solidFill>
                  <a:srgbClr val="231F20"/>
                </a:solidFill>
                <a:latin typeface="Montserrat"/>
                <a:cs typeface="Montserrat"/>
              </a:rPr>
              <a:t> </a:t>
            </a:r>
            <a:r>
              <a:rPr sz="1200" dirty="0">
                <a:solidFill>
                  <a:srgbClr val="231F20"/>
                </a:solidFill>
                <a:latin typeface="Montserrat"/>
                <a:cs typeface="Montserrat"/>
              </a:rPr>
              <a:t>since</a:t>
            </a:r>
            <a:r>
              <a:rPr sz="1200" spc="-20" dirty="0">
                <a:solidFill>
                  <a:srgbClr val="231F20"/>
                </a:solidFill>
                <a:latin typeface="Montserrat"/>
                <a:cs typeface="Montserrat"/>
              </a:rPr>
              <a:t> 1789</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30"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19th-century</a:t>
            </a:r>
            <a:r>
              <a:rPr sz="1200" spc="-25" dirty="0">
                <a:solidFill>
                  <a:srgbClr val="231F20"/>
                </a:solidFill>
                <a:latin typeface="Montserrat"/>
                <a:cs typeface="Montserrat"/>
              </a:rPr>
              <a:t> </a:t>
            </a:r>
            <a:r>
              <a:rPr sz="1200" dirty="0">
                <a:solidFill>
                  <a:srgbClr val="231F20"/>
                </a:solidFill>
                <a:latin typeface="Montserrat"/>
                <a:cs typeface="Montserrat"/>
              </a:rPr>
              <a:t>novel</a:t>
            </a:r>
            <a:r>
              <a:rPr sz="1200" spc="-30" dirty="0">
                <a:solidFill>
                  <a:srgbClr val="231F20"/>
                </a:solidFill>
                <a:latin typeface="Montserrat"/>
                <a:cs typeface="Montserrat"/>
              </a:rPr>
              <a:t> </a:t>
            </a:r>
            <a:r>
              <a:rPr sz="1200" dirty="0">
                <a:solidFill>
                  <a:srgbClr val="231F20"/>
                </a:solidFill>
                <a:latin typeface="Montserrat"/>
                <a:cs typeface="Montserrat"/>
              </a:rPr>
              <a:t>(e.g.,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classic</a:t>
            </a:r>
            <a:r>
              <a:rPr sz="1200" spc="-25" dirty="0">
                <a:solidFill>
                  <a:srgbClr val="231F20"/>
                </a:solidFill>
                <a:latin typeface="Montserrat"/>
                <a:cs typeface="Montserrat"/>
              </a:rPr>
              <a:t> </a:t>
            </a:r>
            <a:r>
              <a:rPr sz="1200" spc="-10" dirty="0">
                <a:solidFill>
                  <a:srgbClr val="231F20"/>
                </a:solidFill>
                <a:latin typeface="Montserrat"/>
                <a:cs typeface="Montserrat"/>
              </a:rPr>
              <a:t>novel)</a:t>
            </a:r>
            <a:endParaRPr sz="1200" dirty="0">
              <a:latin typeface="Montserrat"/>
              <a:cs typeface="Montserrat"/>
            </a:endParaRPr>
          </a:p>
          <a:p>
            <a:pPr marL="12700">
              <a:lnSpc>
                <a:spcPct val="100000"/>
              </a:lnSpc>
              <a:spcBef>
                <a:spcPts val="309"/>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dirty="0">
                <a:solidFill>
                  <a:srgbClr val="231F20"/>
                </a:solidFill>
                <a:latin typeface="Montserrat"/>
                <a:cs typeface="Montserrat"/>
              </a:rPr>
              <a:t>Poetry</a:t>
            </a:r>
            <a:r>
              <a:rPr sz="1200" spc="-15" dirty="0">
                <a:solidFill>
                  <a:srgbClr val="231F20"/>
                </a:solidFill>
                <a:latin typeface="Montserrat"/>
                <a:cs typeface="Montserrat"/>
              </a:rPr>
              <a:t> </a:t>
            </a:r>
            <a:r>
              <a:rPr sz="1200" dirty="0">
                <a:solidFill>
                  <a:srgbClr val="231F20"/>
                </a:solidFill>
                <a:latin typeface="Montserrat"/>
                <a:cs typeface="Montserrat"/>
              </a:rPr>
              <a:t>anthology</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selection</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poems</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particular</a:t>
            </a:r>
            <a:r>
              <a:rPr sz="1200" spc="-15" dirty="0">
                <a:solidFill>
                  <a:srgbClr val="231F20"/>
                </a:solidFill>
                <a:latin typeface="Montserrat"/>
                <a:cs typeface="Montserrat"/>
              </a:rPr>
              <a:t> </a:t>
            </a:r>
            <a:r>
              <a:rPr sz="1200" spc="-10" dirty="0">
                <a:solidFill>
                  <a:srgbClr val="231F20"/>
                </a:solidFill>
                <a:latin typeface="Montserrat"/>
                <a:cs typeface="Montserrat"/>
              </a:rPr>
              <a:t>theme)</a:t>
            </a:r>
            <a:endParaRPr sz="1200" dirty="0">
              <a:latin typeface="Montserrat"/>
              <a:cs typeface="Montserrat"/>
            </a:endParaRPr>
          </a:p>
          <a:p>
            <a:pPr marL="12700">
              <a:lnSpc>
                <a:spcPct val="100000"/>
              </a:lnSpc>
              <a:spcBef>
                <a:spcPts val="305"/>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C:</a:t>
            </a:r>
            <a:r>
              <a:rPr sz="1200" b="1" spc="-30" dirty="0">
                <a:solidFill>
                  <a:srgbClr val="231F20"/>
                </a:solidFill>
                <a:latin typeface="Montserrat"/>
                <a:cs typeface="Montserrat"/>
              </a:rPr>
              <a:t> </a:t>
            </a:r>
            <a:r>
              <a:rPr sz="1200" dirty="0">
                <a:solidFill>
                  <a:srgbClr val="231F20"/>
                </a:solidFill>
                <a:latin typeface="Montserrat"/>
                <a:cs typeface="Montserrat"/>
              </a:rPr>
              <a:t>Unseen</a:t>
            </a:r>
            <a:r>
              <a:rPr sz="1200" spc="-25" dirty="0">
                <a:solidFill>
                  <a:srgbClr val="231F20"/>
                </a:solidFill>
                <a:latin typeface="Montserrat"/>
                <a:cs typeface="Montserrat"/>
              </a:rPr>
              <a:t> </a:t>
            </a:r>
            <a:r>
              <a:rPr sz="1200" dirty="0">
                <a:solidFill>
                  <a:srgbClr val="231F20"/>
                </a:solidFill>
                <a:latin typeface="Montserrat"/>
                <a:cs typeface="Montserrat"/>
              </a:rPr>
              <a:t>poetry</a:t>
            </a:r>
            <a:r>
              <a:rPr sz="1200" spc="-30" dirty="0">
                <a:solidFill>
                  <a:srgbClr val="231F20"/>
                </a:solidFill>
                <a:latin typeface="Montserrat"/>
                <a:cs typeface="Montserrat"/>
              </a:rPr>
              <a:t> </a:t>
            </a:r>
            <a:r>
              <a:rPr sz="1200" dirty="0">
                <a:solidFill>
                  <a:srgbClr val="231F20"/>
                </a:solidFill>
                <a:latin typeface="Montserrat"/>
                <a:cs typeface="Montserrat"/>
              </a:rPr>
              <a:t>(analysis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unseen</a:t>
            </a:r>
            <a:r>
              <a:rPr sz="1200" spc="-30" dirty="0">
                <a:solidFill>
                  <a:srgbClr val="231F20"/>
                </a:solidFill>
                <a:latin typeface="Montserrat"/>
                <a:cs typeface="Montserrat"/>
              </a:rPr>
              <a:t> </a:t>
            </a:r>
            <a:r>
              <a:rPr sz="1200" spc="-10" dirty="0">
                <a:solidFill>
                  <a:srgbClr val="231F20"/>
                </a:solidFill>
                <a:latin typeface="Montserrat"/>
                <a:cs typeface="Montserrat"/>
              </a:rPr>
              <a:t>poems)</a:t>
            </a:r>
            <a:endParaRPr sz="1200" dirty="0">
              <a:latin typeface="Montserrat"/>
              <a:cs typeface="Montserrat"/>
            </a:endParaRPr>
          </a:p>
          <a:p>
            <a:pPr>
              <a:lnSpc>
                <a:spcPct val="100000"/>
              </a:lnSpc>
              <a:spcBef>
                <a:spcPts val="600"/>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a:lnSpc>
                <a:spcPct val="100000"/>
              </a:lnSpc>
              <a:spcBef>
                <a:spcPts val="310"/>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Literature</a:t>
            </a:r>
            <a:endParaRPr sz="1200" dirty="0">
              <a:latin typeface="Montserrat"/>
              <a:cs typeface="Montserrat"/>
            </a:endParaRPr>
          </a:p>
        </p:txBody>
      </p:sp>
      <p:sp>
        <p:nvSpPr>
          <p:cNvPr id="4" name="object 4"/>
          <p:cNvSpPr txBox="1"/>
          <p:nvPr/>
        </p:nvSpPr>
        <p:spPr>
          <a:xfrm>
            <a:off x="329324" y="9167364"/>
            <a:ext cx="2052320" cy="970915"/>
          </a:xfrm>
          <a:prstGeom prst="rect">
            <a:avLst/>
          </a:prstGeom>
        </p:spPr>
        <p:txBody>
          <a:bodyPr vert="horz" wrap="square" lIns="0" tIns="27940" rIns="0" bIns="0" rtlCol="0">
            <a:spAutoFit/>
          </a:bodyPr>
          <a:lstStyle/>
          <a:p>
            <a:pPr marL="39370">
              <a:lnSpc>
                <a:spcPct val="100000"/>
              </a:lnSpc>
              <a:spcBef>
                <a:spcPts val="22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40665" indent="-227965">
              <a:lnSpc>
                <a:spcPct val="100000"/>
              </a:lnSpc>
              <a:spcBef>
                <a:spcPts val="120"/>
              </a:spcBef>
              <a:buChar char="•"/>
              <a:tabLst>
                <a:tab pos="240665" algn="l"/>
              </a:tabLst>
            </a:pPr>
            <a:r>
              <a:rPr sz="1200" spc="-10" dirty="0">
                <a:solidFill>
                  <a:srgbClr val="231F20"/>
                </a:solidFill>
                <a:latin typeface="Montserrat"/>
                <a:cs typeface="Montserrat"/>
              </a:rPr>
              <a:t>Education</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Librarian</a:t>
            </a:r>
            <a:r>
              <a:rPr sz="1200" spc="-4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Archiving</a:t>
            </a:r>
            <a:endParaRPr sz="1200">
              <a:latin typeface="Montserrat"/>
              <a:cs typeface="Montserrat"/>
            </a:endParaRPr>
          </a:p>
        </p:txBody>
      </p:sp>
      <p:sp>
        <p:nvSpPr>
          <p:cNvPr id="5" name="object 5"/>
          <p:cNvSpPr txBox="1"/>
          <p:nvPr/>
        </p:nvSpPr>
        <p:spPr>
          <a:xfrm>
            <a:off x="3843516" y="9381028"/>
            <a:ext cx="255651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Cultural</a:t>
            </a:r>
            <a:r>
              <a:rPr sz="1200" spc="-40" dirty="0">
                <a:solidFill>
                  <a:srgbClr val="231F20"/>
                </a:solidFill>
                <a:latin typeface="Montserrat"/>
                <a:cs typeface="Montserrat"/>
              </a:rPr>
              <a:t> </a:t>
            </a:r>
            <a:r>
              <a:rPr sz="1200" dirty="0">
                <a:solidFill>
                  <a:srgbClr val="231F20"/>
                </a:solidFill>
                <a:latin typeface="Montserrat"/>
                <a:cs typeface="Montserrat"/>
              </a:rPr>
              <a:t>Heritage</a:t>
            </a:r>
            <a:r>
              <a:rPr sz="1200" spc="-40"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spc="-10" dirty="0">
                <a:solidFill>
                  <a:srgbClr val="231F20"/>
                </a:solidFill>
                <a:latin typeface="Montserrat"/>
                <a:cs typeface="Montserrat"/>
              </a:rPr>
              <a:t>Tourism</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Law</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Legal</a:t>
            </a:r>
            <a:r>
              <a:rPr sz="1200" spc="-30" dirty="0">
                <a:solidFill>
                  <a:srgbClr val="231F20"/>
                </a:solidFill>
                <a:latin typeface="Montserrat"/>
                <a:cs typeface="Montserrat"/>
              </a:rPr>
              <a:t> </a:t>
            </a:r>
            <a:r>
              <a:rPr sz="1200" spc="-10" dirty="0">
                <a:solidFill>
                  <a:srgbClr val="231F20"/>
                </a:solidFill>
                <a:latin typeface="Montserrat"/>
                <a:cs typeface="Montserrat"/>
              </a:rPr>
              <a:t>Services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Advertising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Corporate Communications</a:t>
            </a:r>
            <a:endParaRPr sz="1200">
              <a:latin typeface="Montserrat"/>
              <a:cs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306830">
              <a:lnSpc>
                <a:spcPct val="100000"/>
              </a:lnSpc>
              <a:spcBef>
                <a:spcPts val="100"/>
              </a:spcBef>
            </a:pPr>
            <a:r>
              <a:rPr dirty="0"/>
              <a:t>GCSE</a:t>
            </a:r>
            <a:r>
              <a:rPr spc="-25" dirty="0"/>
              <a:t> </a:t>
            </a:r>
            <a:r>
              <a:rPr dirty="0"/>
              <a:t>English</a:t>
            </a:r>
            <a:r>
              <a:rPr spc="-20" dirty="0"/>
              <a:t> </a:t>
            </a:r>
            <a:r>
              <a:rPr spc="-10" dirty="0"/>
              <a:t>Language</a:t>
            </a:r>
          </a:p>
        </p:txBody>
      </p:sp>
      <p:sp>
        <p:nvSpPr>
          <p:cNvPr id="6" name="object 6"/>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56299" y="744103"/>
            <a:ext cx="6901180" cy="713676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10" dirty="0">
                <a:solidFill>
                  <a:srgbClr val="231F20"/>
                </a:solidFill>
                <a:latin typeface="Montserrat"/>
                <a:cs typeface="Montserrat"/>
              </a:rPr>
              <a:t>Edexcel</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Blanche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5080">
              <a:lnSpc>
                <a:spcPct val="121500"/>
              </a:lnSpc>
            </a:pP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0" dirty="0">
                <a:solidFill>
                  <a:srgbClr val="231F20"/>
                </a:solidFill>
                <a:latin typeface="Montserrat"/>
                <a:cs typeface="Montserrat"/>
              </a:rPr>
              <a:t> </a:t>
            </a:r>
            <a:r>
              <a:rPr sz="1200" dirty="0">
                <a:solidFill>
                  <a:srgbClr val="231F20"/>
                </a:solidFill>
                <a:latin typeface="Montserrat"/>
                <a:cs typeface="Montserrat"/>
              </a:rPr>
              <a:t>read</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analyse</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range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texts,</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dirty="0">
                <a:solidFill>
                  <a:srgbClr val="231F20"/>
                </a:solidFill>
                <a:latin typeface="Montserrat"/>
                <a:cs typeface="Montserrat"/>
              </a:rPr>
              <a:t>fiction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non-fiction </a:t>
            </a:r>
            <a:r>
              <a:rPr sz="1200" dirty="0">
                <a:solidFill>
                  <a:srgbClr val="231F20"/>
                </a:solidFill>
                <a:latin typeface="Montserrat"/>
                <a:cs typeface="Montserrat"/>
              </a:rPr>
              <a:t>whereby</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close</a:t>
            </a:r>
            <a:r>
              <a:rPr sz="1200" spc="-35" dirty="0">
                <a:solidFill>
                  <a:srgbClr val="231F20"/>
                </a:solidFill>
                <a:latin typeface="Montserrat"/>
                <a:cs typeface="Montserrat"/>
              </a:rPr>
              <a:t> </a:t>
            </a:r>
            <a:r>
              <a:rPr sz="1200" dirty="0">
                <a:solidFill>
                  <a:srgbClr val="231F20"/>
                </a:solidFill>
                <a:latin typeface="Montserrat"/>
                <a:cs typeface="Montserrat"/>
              </a:rPr>
              <a:t>analysis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understanding.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also</a:t>
            </a:r>
            <a:r>
              <a:rPr sz="1200" spc="-30" dirty="0">
                <a:solidFill>
                  <a:srgbClr val="231F20"/>
                </a:solidFill>
                <a:latin typeface="Montserrat"/>
                <a:cs typeface="Montserrat"/>
              </a:rPr>
              <a:t> </a:t>
            </a:r>
            <a:r>
              <a:rPr sz="1200" spc="-10" dirty="0">
                <a:solidFill>
                  <a:srgbClr val="231F20"/>
                </a:solidFill>
                <a:latin typeface="Montserrat"/>
                <a:cs typeface="Montserrat"/>
              </a:rPr>
              <a:t>practice </a:t>
            </a:r>
            <a:r>
              <a:rPr sz="1200" dirty="0">
                <a:solidFill>
                  <a:srgbClr val="231F20"/>
                </a:solidFill>
                <a:latin typeface="Montserrat"/>
                <a:cs typeface="Montserrat"/>
              </a:rPr>
              <a:t>various</a:t>
            </a:r>
            <a:r>
              <a:rPr sz="1200" spc="-35" dirty="0">
                <a:solidFill>
                  <a:srgbClr val="231F20"/>
                </a:solidFill>
                <a:latin typeface="Montserrat"/>
                <a:cs typeface="Montserrat"/>
              </a:rPr>
              <a:t> </a:t>
            </a:r>
            <a:r>
              <a:rPr sz="1200" dirty="0">
                <a:solidFill>
                  <a:srgbClr val="231F20"/>
                </a:solidFill>
                <a:latin typeface="Montserrat"/>
                <a:cs typeface="Montserrat"/>
              </a:rPr>
              <a:t>types</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including</a:t>
            </a:r>
            <a:r>
              <a:rPr sz="1200" spc="-35" dirty="0">
                <a:solidFill>
                  <a:srgbClr val="231F20"/>
                </a:solidFill>
                <a:latin typeface="Montserrat"/>
                <a:cs typeface="Montserrat"/>
              </a:rPr>
              <a:t> </a:t>
            </a:r>
            <a:r>
              <a:rPr sz="1200" spc="-10" dirty="0">
                <a:solidFill>
                  <a:srgbClr val="231F20"/>
                </a:solidFill>
                <a:latin typeface="Montserrat"/>
                <a:cs typeface="Montserrat"/>
              </a:rPr>
              <a:t>creative</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transactional</a:t>
            </a:r>
            <a:r>
              <a:rPr sz="1200" spc="-30" dirty="0">
                <a:solidFill>
                  <a:srgbClr val="231F20"/>
                </a:solidFill>
                <a:latin typeface="Montserrat"/>
                <a:cs typeface="Montserrat"/>
              </a:rPr>
              <a:t> </a:t>
            </a:r>
            <a:r>
              <a:rPr sz="1200" dirty="0">
                <a:solidFill>
                  <a:srgbClr val="231F20"/>
                </a:solidFill>
                <a:latin typeface="Montserrat"/>
                <a:cs typeface="Montserrat"/>
              </a:rPr>
              <a:t>writing.</a:t>
            </a:r>
            <a:r>
              <a:rPr sz="1200" spc="-35" dirty="0">
                <a:solidFill>
                  <a:srgbClr val="231F20"/>
                </a:solidFill>
                <a:latin typeface="Montserrat"/>
                <a:cs typeface="Montserrat"/>
              </a:rPr>
              <a:t> </a:t>
            </a:r>
            <a:r>
              <a:rPr sz="1200" dirty="0">
                <a:solidFill>
                  <a:srgbClr val="231F20"/>
                </a:solidFill>
                <a:latin typeface="Montserrat"/>
                <a:cs typeface="Montserrat"/>
              </a:rPr>
              <a:t>They</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be</a:t>
            </a:r>
            <a:r>
              <a:rPr sz="1200" spc="-35" dirty="0">
                <a:solidFill>
                  <a:srgbClr val="231F20"/>
                </a:solidFill>
                <a:latin typeface="Montserrat"/>
                <a:cs typeface="Montserrat"/>
              </a:rPr>
              <a:t> </a:t>
            </a:r>
            <a:r>
              <a:rPr sz="1200" spc="-10" dirty="0">
                <a:solidFill>
                  <a:srgbClr val="231F20"/>
                </a:solidFill>
                <a:latin typeface="Montserrat"/>
                <a:cs typeface="Montserrat"/>
              </a:rPr>
              <a:t>expected </a:t>
            </a:r>
            <a:r>
              <a:rPr sz="1200" dirty="0">
                <a:solidFill>
                  <a:srgbClr val="231F20"/>
                </a:solidFill>
                <a:latin typeface="Montserrat"/>
                <a:cs typeface="Montserrat"/>
              </a:rPr>
              <a:t>to</a:t>
            </a:r>
            <a:r>
              <a:rPr sz="1200" spc="-35" dirty="0">
                <a:solidFill>
                  <a:srgbClr val="231F20"/>
                </a:solidFill>
                <a:latin typeface="Montserrat"/>
                <a:cs typeface="Montserrat"/>
              </a:rPr>
              <a:t> </a:t>
            </a:r>
            <a:r>
              <a:rPr sz="1200" dirty="0">
                <a:solidFill>
                  <a:srgbClr val="231F20"/>
                </a:solidFill>
                <a:latin typeface="Montserrat"/>
                <a:cs typeface="Montserrat"/>
              </a:rPr>
              <a:t>apply</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including</a:t>
            </a:r>
            <a:r>
              <a:rPr sz="1200" spc="-30" dirty="0">
                <a:solidFill>
                  <a:srgbClr val="231F20"/>
                </a:solidFill>
                <a:latin typeface="Montserrat"/>
                <a:cs typeface="Montserrat"/>
              </a:rPr>
              <a:t> </a:t>
            </a:r>
            <a:r>
              <a:rPr sz="1200" dirty="0">
                <a:solidFill>
                  <a:srgbClr val="231F20"/>
                </a:solidFill>
                <a:latin typeface="Montserrat"/>
                <a:cs typeface="Montserrat"/>
              </a:rPr>
              <a:t>applying</a:t>
            </a:r>
            <a:r>
              <a:rPr sz="1200" spc="-35" dirty="0">
                <a:solidFill>
                  <a:srgbClr val="231F20"/>
                </a:solidFill>
                <a:latin typeface="Montserrat"/>
                <a:cs typeface="Montserrat"/>
              </a:rPr>
              <a:t> </a:t>
            </a:r>
            <a:r>
              <a:rPr sz="1200" dirty="0">
                <a:solidFill>
                  <a:srgbClr val="231F20"/>
                </a:solidFill>
                <a:latin typeface="Montserrat"/>
                <a:cs typeface="Montserrat"/>
              </a:rPr>
              <a:t>a</a:t>
            </a:r>
            <a:r>
              <a:rPr sz="1200" spc="-30" dirty="0">
                <a:solidFill>
                  <a:srgbClr val="231F20"/>
                </a:solidFill>
                <a:latin typeface="Montserrat"/>
                <a:cs typeface="Montserrat"/>
              </a:rPr>
              <a:t> </a:t>
            </a:r>
            <a:r>
              <a:rPr sz="1200" dirty="0">
                <a:solidFill>
                  <a:srgbClr val="231F20"/>
                </a:solidFill>
                <a:latin typeface="Montserrat"/>
                <a:cs typeface="Montserrat"/>
              </a:rPr>
              <a:t>range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vocabulary</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10" dirty="0">
                <a:solidFill>
                  <a:srgbClr val="231F20"/>
                </a:solidFill>
                <a:latin typeface="Montserrat"/>
                <a:cs typeface="Montserrat"/>
              </a:rPr>
              <a:t>punctuation </a:t>
            </a:r>
            <a:r>
              <a:rPr sz="1200" dirty="0">
                <a:solidFill>
                  <a:srgbClr val="231F20"/>
                </a:solidFill>
                <a:latin typeface="Montserrat"/>
                <a:cs typeface="Montserrat"/>
              </a:rPr>
              <a:t>effectively</a:t>
            </a:r>
            <a:r>
              <a:rPr sz="1200" spc="-55" dirty="0">
                <a:solidFill>
                  <a:srgbClr val="231F20"/>
                </a:solidFill>
                <a:latin typeface="Montserrat"/>
                <a:cs typeface="Montserrat"/>
              </a:rPr>
              <a:t> </a:t>
            </a:r>
            <a:r>
              <a:rPr sz="1200" dirty="0">
                <a:solidFill>
                  <a:srgbClr val="231F20"/>
                </a:solidFill>
                <a:latin typeface="Montserrat"/>
                <a:cs typeface="Montserrat"/>
              </a:rPr>
              <a:t>including</a:t>
            </a:r>
            <a:r>
              <a:rPr sz="1200" spc="-50" dirty="0">
                <a:solidFill>
                  <a:srgbClr val="231F20"/>
                </a:solidFill>
                <a:latin typeface="Montserrat"/>
                <a:cs typeface="Montserrat"/>
              </a:rPr>
              <a:t> </a:t>
            </a:r>
            <a:r>
              <a:rPr sz="1200" dirty="0">
                <a:solidFill>
                  <a:srgbClr val="231F20"/>
                </a:solidFill>
                <a:latin typeface="Montserrat"/>
                <a:cs typeface="Montserrat"/>
              </a:rPr>
              <a:t>organising</a:t>
            </a:r>
            <a:r>
              <a:rPr sz="1200" spc="-50" dirty="0">
                <a:solidFill>
                  <a:srgbClr val="231F20"/>
                </a:solidFill>
                <a:latin typeface="Montserrat"/>
                <a:cs typeface="Montserrat"/>
              </a:rPr>
              <a:t> </a:t>
            </a:r>
            <a:r>
              <a:rPr sz="1200" dirty="0">
                <a:solidFill>
                  <a:srgbClr val="231F20"/>
                </a:solidFill>
                <a:latin typeface="Montserrat"/>
                <a:cs typeface="Montserrat"/>
              </a:rPr>
              <a:t>their</a:t>
            </a:r>
            <a:r>
              <a:rPr sz="1200" spc="-50" dirty="0">
                <a:solidFill>
                  <a:srgbClr val="231F20"/>
                </a:solidFill>
                <a:latin typeface="Montserrat"/>
                <a:cs typeface="Montserrat"/>
              </a:rPr>
              <a:t> </a:t>
            </a:r>
            <a:r>
              <a:rPr sz="1200" dirty="0">
                <a:solidFill>
                  <a:srgbClr val="231F20"/>
                </a:solidFill>
                <a:latin typeface="Montserrat"/>
                <a:cs typeface="Montserrat"/>
              </a:rPr>
              <a:t>writing</a:t>
            </a:r>
            <a:r>
              <a:rPr sz="1200" spc="-50" dirty="0">
                <a:solidFill>
                  <a:srgbClr val="231F20"/>
                </a:solidFill>
                <a:latin typeface="Montserrat"/>
                <a:cs typeface="Montserrat"/>
              </a:rPr>
              <a:t> </a:t>
            </a:r>
            <a:r>
              <a:rPr sz="1200" dirty="0">
                <a:solidFill>
                  <a:srgbClr val="231F20"/>
                </a:solidFill>
                <a:latin typeface="Montserrat"/>
                <a:cs typeface="Montserrat"/>
              </a:rPr>
              <a:t>for</a:t>
            </a:r>
            <a:r>
              <a:rPr sz="1200" spc="-50" dirty="0">
                <a:solidFill>
                  <a:srgbClr val="231F20"/>
                </a:solidFill>
                <a:latin typeface="Montserrat"/>
                <a:cs typeface="Montserrat"/>
              </a:rPr>
              <a:t> </a:t>
            </a:r>
            <a:r>
              <a:rPr sz="1200" dirty="0">
                <a:solidFill>
                  <a:srgbClr val="231F20"/>
                </a:solidFill>
                <a:latin typeface="Montserrat"/>
                <a:cs typeface="Montserrat"/>
              </a:rPr>
              <a:t>effective</a:t>
            </a:r>
            <a:r>
              <a:rPr sz="1200" spc="-50" dirty="0">
                <a:solidFill>
                  <a:srgbClr val="231F20"/>
                </a:solidFill>
                <a:latin typeface="Montserrat"/>
                <a:cs typeface="Montserrat"/>
              </a:rPr>
              <a:t> </a:t>
            </a:r>
            <a:r>
              <a:rPr sz="1200" spc="-10" dirty="0">
                <a:solidFill>
                  <a:srgbClr val="231F20"/>
                </a:solidFill>
                <a:latin typeface="Montserrat"/>
                <a:cs typeface="Montserrat"/>
              </a:rPr>
              <a:t>communication.</a:t>
            </a:r>
            <a:endParaRPr sz="1200">
              <a:latin typeface="Montserrat"/>
              <a:cs typeface="Montserrat"/>
            </a:endParaRPr>
          </a:p>
          <a:p>
            <a:pPr marL="12700" marR="481330">
              <a:lnSpc>
                <a:spcPct val="121500"/>
              </a:lnSpc>
            </a:pPr>
            <a:r>
              <a:rPr sz="1200" dirty="0">
                <a:solidFill>
                  <a:srgbClr val="231F20"/>
                </a:solidFill>
                <a:latin typeface="Montserrat"/>
                <a:cs typeface="Montserrat"/>
              </a:rPr>
              <a:t>Spoken</a:t>
            </a:r>
            <a:r>
              <a:rPr sz="1200" spc="-35" dirty="0">
                <a:solidFill>
                  <a:srgbClr val="231F20"/>
                </a:solidFill>
                <a:latin typeface="Montserrat"/>
                <a:cs typeface="Montserrat"/>
              </a:rPr>
              <a:t> </a:t>
            </a:r>
            <a:r>
              <a:rPr sz="1200" dirty="0">
                <a:solidFill>
                  <a:srgbClr val="231F20"/>
                </a:solidFill>
                <a:latin typeface="Montserrat"/>
                <a:cs typeface="Montserrat"/>
              </a:rPr>
              <a:t>language</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5" dirty="0">
                <a:solidFill>
                  <a:srgbClr val="231F20"/>
                </a:solidFill>
                <a:latin typeface="Montserrat"/>
                <a:cs typeface="Montserrat"/>
              </a:rPr>
              <a:t> </a:t>
            </a:r>
            <a:r>
              <a:rPr sz="1200" dirty="0">
                <a:solidFill>
                  <a:srgbClr val="231F20"/>
                </a:solidFill>
                <a:latin typeface="Montserrat"/>
                <a:cs typeface="Montserrat"/>
              </a:rPr>
              <a:t>developed</a:t>
            </a:r>
            <a:r>
              <a:rPr sz="1200" spc="-35"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spc="-10" dirty="0">
                <a:solidFill>
                  <a:srgbClr val="231F20"/>
                </a:solidFill>
                <a:latin typeface="Montserrat"/>
                <a:cs typeface="Montserrat"/>
              </a:rPr>
              <a:t>presentations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dirty="0">
                <a:solidFill>
                  <a:srgbClr val="231F20"/>
                </a:solidFill>
                <a:latin typeface="Montserrat"/>
                <a:cs typeface="Montserrat"/>
              </a:rPr>
              <a:t>discussions</a:t>
            </a:r>
            <a:r>
              <a:rPr sz="1200" spc="-30" dirty="0">
                <a:solidFill>
                  <a:srgbClr val="231F20"/>
                </a:solidFill>
                <a:latin typeface="Montserrat"/>
                <a:cs typeface="Montserrat"/>
              </a:rPr>
              <a:t> </a:t>
            </a:r>
            <a:r>
              <a:rPr sz="1200" spc="-10" dirty="0">
                <a:solidFill>
                  <a:srgbClr val="231F20"/>
                </a:solidFill>
                <a:latin typeface="Montserrat"/>
                <a:cs typeface="Montserrat"/>
              </a:rPr>
              <a:t>where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deliver</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spc="-10" dirty="0">
                <a:solidFill>
                  <a:srgbClr val="231F20"/>
                </a:solidFill>
                <a:latin typeface="Montserrat"/>
                <a:cs typeface="Montserrat"/>
              </a:rPr>
              <a:t>presentation</a:t>
            </a:r>
            <a:r>
              <a:rPr sz="1200" spc="-15" dirty="0">
                <a:solidFill>
                  <a:srgbClr val="231F20"/>
                </a:solidFill>
                <a:latin typeface="Montserrat"/>
                <a:cs typeface="Montserrat"/>
              </a:rPr>
              <a:t> </a:t>
            </a:r>
            <a:r>
              <a:rPr sz="1200" dirty="0">
                <a:solidFill>
                  <a:srgbClr val="231F20"/>
                </a:solidFill>
                <a:latin typeface="Montserrat"/>
                <a:cs typeface="Montserrat"/>
              </a:rPr>
              <a:t>on</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topic</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their</a:t>
            </a:r>
            <a:r>
              <a:rPr sz="1200" spc="-15" dirty="0">
                <a:solidFill>
                  <a:srgbClr val="231F20"/>
                </a:solidFill>
                <a:latin typeface="Montserrat"/>
                <a:cs typeface="Montserrat"/>
              </a:rPr>
              <a:t> </a:t>
            </a:r>
            <a:r>
              <a:rPr sz="1200" spc="-10" dirty="0">
                <a:solidFill>
                  <a:srgbClr val="231F20"/>
                </a:solidFill>
                <a:latin typeface="Montserrat"/>
                <a:cs typeface="Montserrat"/>
              </a:rPr>
              <a:t>choice.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Paper</a:t>
            </a:r>
            <a:r>
              <a:rPr sz="1200" b="1" spc="-20" dirty="0">
                <a:solidFill>
                  <a:srgbClr val="231F20"/>
                </a:solidFill>
                <a:latin typeface="Montserrat"/>
                <a:cs typeface="Montserrat"/>
              </a:rPr>
              <a:t> </a:t>
            </a:r>
            <a:r>
              <a:rPr sz="1200" b="1" dirty="0">
                <a:solidFill>
                  <a:srgbClr val="231F20"/>
                </a:solidFill>
                <a:latin typeface="Montserrat"/>
                <a:cs typeface="Montserrat"/>
              </a:rPr>
              <a:t>1:</a:t>
            </a:r>
            <a:r>
              <a:rPr sz="1200" b="1" spc="-15" dirty="0">
                <a:solidFill>
                  <a:srgbClr val="231F20"/>
                </a:solidFill>
                <a:latin typeface="Montserrat"/>
                <a:cs typeface="Montserrat"/>
              </a:rPr>
              <a:t> </a:t>
            </a:r>
            <a:r>
              <a:rPr sz="1200" dirty="0">
                <a:solidFill>
                  <a:srgbClr val="231F20"/>
                </a:solidFill>
                <a:latin typeface="Montserrat"/>
                <a:cs typeface="Montserrat"/>
              </a:rPr>
              <a:t>Fiction</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Imaginative 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35" dirty="0">
                <a:solidFill>
                  <a:srgbClr val="231F20"/>
                </a:solidFill>
                <a:latin typeface="Montserrat"/>
                <a:cs typeface="Montserrat"/>
              </a:rPr>
              <a:t> </a:t>
            </a:r>
            <a:r>
              <a:rPr sz="1200" b="1" dirty="0">
                <a:solidFill>
                  <a:srgbClr val="231F20"/>
                </a:solidFill>
                <a:latin typeface="Montserrat"/>
                <a:cs typeface="Montserrat"/>
              </a:rPr>
              <a:t>A:</a:t>
            </a:r>
            <a:r>
              <a:rPr sz="1200" b="1" spc="-60" dirty="0">
                <a:solidFill>
                  <a:srgbClr val="231F20"/>
                </a:solidFill>
                <a:latin typeface="Montserrat"/>
                <a:cs typeface="Montserrat"/>
              </a:rPr>
              <a:t> </a:t>
            </a:r>
            <a:r>
              <a:rPr sz="1200" dirty="0">
                <a:solidFill>
                  <a:srgbClr val="231F20"/>
                </a:solidFill>
                <a:latin typeface="Montserrat"/>
                <a:cs typeface="Montserrat"/>
              </a:rPr>
              <a:t>Reading</a:t>
            </a:r>
            <a:r>
              <a:rPr sz="1200" spc="-35" dirty="0">
                <a:solidFill>
                  <a:srgbClr val="231F20"/>
                </a:solidFill>
                <a:latin typeface="Montserrat"/>
                <a:cs typeface="Montserrat"/>
              </a:rPr>
              <a:t> </a:t>
            </a:r>
            <a:r>
              <a:rPr sz="1200" spc="-10" dirty="0">
                <a:solidFill>
                  <a:srgbClr val="231F20"/>
                </a:solidFill>
                <a:latin typeface="Montserrat"/>
                <a:cs typeface="Montserrat"/>
              </a:rPr>
              <a:t>(Fiction)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0" dirty="0">
                <a:solidFill>
                  <a:srgbClr val="231F20"/>
                </a:solidFill>
                <a:latin typeface="Montserrat"/>
                <a:cs typeface="Montserrat"/>
              </a:rPr>
              <a:t> </a:t>
            </a:r>
            <a:r>
              <a:rPr sz="1200" b="1" dirty="0">
                <a:solidFill>
                  <a:srgbClr val="231F20"/>
                </a:solidFill>
                <a:latin typeface="Montserrat"/>
                <a:cs typeface="Montserrat"/>
              </a:rPr>
              <a:t>B:</a:t>
            </a:r>
            <a:r>
              <a:rPr sz="1200" b="1" spc="-25" dirty="0">
                <a:solidFill>
                  <a:srgbClr val="231F20"/>
                </a:solidFill>
                <a:latin typeface="Montserrat"/>
                <a:cs typeface="Montserrat"/>
              </a:rPr>
              <a:t> </a:t>
            </a:r>
            <a:r>
              <a:rPr sz="1200" spc="-10" dirty="0">
                <a:solidFill>
                  <a:srgbClr val="231F20"/>
                </a:solidFill>
                <a:latin typeface="Montserrat"/>
                <a:cs typeface="Montserrat"/>
              </a:rPr>
              <a:t>Creative</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Paper</a:t>
            </a:r>
            <a:r>
              <a:rPr sz="1200" b="1" spc="15" dirty="0">
                <a:solidFill>
                  <a:srgbClr val="231F20"/>
                </a:solidFill>
                <a:latin typeface="Montserrat"/>
                <a:cs typeface="Montserrat"/>
              </a:rPr>
              <a:t> </a:t>
            </a:r>
            <a:r>
              <a:rPr sz="1200" b="1" dirty="0">
                <a:solidFill>
                  <a:srgbClr val="231F20"/>
                </a:solidFill>
                <a:latin typeface="Montserrat"/>
                <a:cs typeface="Montserrat"/>
              </a:rPr>
              <a:t>2:</a:t>
            </a:r>
            <a:r>
              <a:rPr sz="1200" b="1" spc="20" dirty="0">
                <a:solidFill>
                  <a:srgbClr val="231F20"/>
                </a:solidFill>
                <a:latin typeface="Montserrat"/>
                <a:cs typeface="Montserrat"/>
              </a:rPr>
              <a:t> </a:t>
            </a:r>
            <a:r>
              <a:rPr sz="1200" spc="-10" dirty="0">
                <a:solidFill>
                  <a:srgbClr val="231F20"/>
                </a:solidFill>
                <a:latin typeface="Montserrat"/>
                <a:cs typeface="Montserrat"/>
              </a:rPr>
              <a:t>Non-</a:t>
            </a:r>
            <a:r>
              <a:rPr sz="1200" dirty="0">
                <a:solidFill>
                  <a:srgbClr val="231F20"/>
                </a:solidFill>
                <a:latin typeface="Montserrat"/>
                <a:cs typeface="Montserrat"/>
              </a:rPr>
              <a:t>fiction</a:t>
            </a:r>
            <a:r>
              <a:rPr sz="1200" spc="10" dirty="0">
                <a:solidFill>
                  <a:srgbClr val="231F20"/>
                </a:solidFill>
                <a:latin typeface="Montserrat"/>
                <a:cs typeface="Montserrat"/>
              </a:rPr>
              <a:t> </a:t>
            </a:r>
            <a:r>
              <a:rPr sz="1200" dirty="0">
                <a:solidFill>
                  <a:srgbClr val="231F20"/>
                </a:solidFill>
                <a:latin typeface="Montserrat"/>
                <a:cs typeface="Montserrat"/>
              </a:rPr>
              <a:t>and</a:t>
            </a:r>
            <a:r>
              <a:rPr sz="1200" spc="15" dirty="0">
                <a:solidFill>
                  <a:srgbClr val="231F20"/>
                </a:solidFill>
                <a:latin typeface="Montserrat"/>
                <a:cs typeface="Montserrat"/>
              </a:rPr>
              <a:t> </a:t>
            </a:r>
            <a:r>
              <a:rPr sz="1200" spc="-10" dirty="0">
                <a:solidFill>
                  <a:srgbClr val="231F20"/>
                </a:solidFill>
                <a:latin typeface="Montserrat"/>
                <a:cs typeface="Montserrat"/>
              </a:rPr>
              <a:t>Transactional</a:t>
            </a:r>
            <a:r>
              <a:rPr sz="1200" spc="15" dirty="0">
                <a:solidFill>
                  <a:srgbClr val="231F20"/>
                </a:solidFill>
                <a:latin typeface="Montserrat"/>
                <a:cs typeface="Montserrat"/>
              </a:rPr>
              <a:t> </a:t>
            </a:r>
            <a:r>
              <a:rPr sz="1200" spc="-10" dirty="0">
                <a:solidFill>
                  <a:srgbClr val="231F20"/>
                </a:solidFill>
                <a:latin typeface="Montserrat"/>
                <a:cs typeface="Montserrat"/>
              </a:rPr>
              <a:t>Writing</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A:</a:t>
            </a:r>
            <a:r>
              <a:rPr sz="1200" b="1" spc="-25" dirty="0">
                <a:solidFill>
                  <a:srgbClr val="231F20"/>
                </a:solidFill>
                <a:latin typeface="Montserrat"/>
                <a:cs typeface="Montserrat"/>
              </a:rPr>
              <a:t> </a:t>
            </a:r>
            <a:r>
              <a:rPr sz="1200" dirty="0">
                <a:solidFill>
                  <a:srgbClr val="231F20"/>
                </a:solidFill>
                <a:latin typeface="Montserrat"/>
                <a:cs typeface="Montserrat"/>
              </a:rPr>
              <a:t>Reading</a:t>
            </a:r>
            <a:r>
              <a:rPr sz="1200" spc="-25" dirty="0">
                <a:solidFill>
                  <a:srgbClr val="231F20"/>
                </a:solidFill>
                <a:latin typeface="Montserrat"/>
                <a:cs typeface="Montserrat"/>
              </a:rPr>
              <a:t> </a:t>
            </a:r>
            <a:r>
              <a:rPr sz="1200" spc="-10" dirty="0">
                <a:solidFill>
                  <a:srgbClr val="231F20"/>
                </a:solidFill>
                <a:latin typeface="Montserrat"/>
                <a:cs typeface="Montserrat"/>
              </a:rPr>
              <a:t>(Non-fiction)</a:t>
            </a:r>
            <a:endParaRPr sz="1200">
              <a:latin typeface="Montserrat"/>
              <a:cs typeface="Montserrat"/>
            </a:endParaRPr>
          </a:p>
          <a:p>
            <a:pPr marL="12700">
              <a:lnSpc>
                <a:spcPct val="100000"/>
              </a:lnSpc>
              <a:spcBef>
                <a:spcPts val="310"/>
              </a:spcBef>
            </a:pPr>
            <a:r>
              <a:rPr sz="1200" b="1" dirty="0">
                <a:solidFill>
                  <a:srgbClr val="231F20"/>
                </a:solidFill>
                <a:latin typeface="Montserrat"/>
                <a:cs typeface="Montserrat"/>
              </a:rPr>
              <a:t>Section</a:t>
            </a:r>
            <a:r>
              <a:rPr sz="1200" b="1" spc="-25" dirty="0">
                <a:solidFill>
                  <a:srgbClr val="231F20"/>
                </a:solidFill>
                <a:latin typeface="Montserrat"/>
                <a:cs typeface="Montserrat"/>
              </a:rPr>
              <a:t> </a:t>
            </a:r>
            <a:r>
              <a:rPr sz="1200" b="1" dirty="0">
                <a:solidFill>
                  <a:srgbClr val="231F20"/>
                </a:solidFill>
                <a:latin typeface="Montserrat"/>
                <a:cs typeface="Montserrat"/>
              </a:rPr>
              <a:t>B:</a:t>
            </a:r>
            <a:r>
              <a:rPr sz="1200" b="1" spc="-20" dirty="0">
                <a:solidFill>
                  <a:srgbClr val="231F20"/>
                </a:solidFill>
                <a:latin typeface="Montserrat"/>
                <a:cs typeface="Montserrat"/>
              </a:rPr>
              <a:t> </a:t>
            </a:r>
            <a:r>
              <a:rPr sz="1200" spc="-10" dirty="0">
                <a:solidFill>
                  <a:srgbClr val="231F20"/>
                </a:solidFill>
                <a:latin typeface="Montserrat"/>
                <a:cs typeface="Montserrat"/>
              </a:rPr>
              <a:t>Transactional</a:t>
            </a:r>
            <a:r>
              <a:rPr sz="1200" spc="-20" dirty="0">
                <a:solidFill>
                  <a:srgbClr val="231F20"/>
                </a:solidFill>
                <a:latin typeface="Montserrat"/>
                <a:cs typeface="Montserrat"/>
              </a:rPr>
              <a:t> </a:t>
            </a:r>
            <a:r>
              <a:rPr sz="1200" spc="-10" dirty="0">
                <a:solidFill>
                  <a:srgbClr val="231F20"/>
                </a:solidFill>
                <a:latin typeface="Montserrat"/>
                <a:cs typeface="Montserrat"/>
              </a:rPr>
              <a:t>Writing</a:t>
            </a:r>
            <a:r>
              <a:rPr sz="1200" spc="-20" dirty="0">
                <a:solidFill>
                  <a:srgbClr val="231F20"/>
                </a:solidFill>
                <a:latin typeface="Montserrat"/>
                <a:cs typeface="Montserrat"/>
              </a:rPr>
              <a:t> </a:t>
            </a:r>
            <a:r>
              <a:rPr sz="1200" dirty="0">
                <a:solidFill>
                  <a:srgbClr val="231F20"/>
                </a:solidFill>
                <a:latin typeface="Montserrat"/>
                <a:cs typeface="Montserrat"/>
              </a:rPr>
              <a:t>(e.g.,</a:t>
            </a:r>
            <a:r>
              <a:rPr sz="1200" spc="-20" dirty="0">
                <a:solidFill>
                  <a:srgbClr val="231F20"/>
                </a:solidFill>
                <a:latin typeface="Montserrat"/>
                <a:cs typeface="Montserrat"/>
              </a:rPr>
              <a:t> </a:t>
            </a:r>
            <a:r>
              <a:rPr sz="1200" dirty="0">
                <a:solidFill>
                  <a:srgbClr val="231F20"/>
                </a:solidFill>
                <a:latin typeface="Montserrat"/>
                <a:cs typeface="Montserrat"/>
              </a:rPr>
              <a:t>letters,</a:t>
            </a:r>
            <a:r>
              <a:rPr sz="1200" spc="-20" dirty="0">
                <a:solidFill>
                  <a:srgbClr val="231F20"/>
                </a:solidFill>
                <a:latin typeface="Montserrat"/>
                <a:cs typeface="Montserrat"/>
              </a:rPr>
              <a:t> </a:t>
            </a:r>
            <a:r>
              <a:rPr sz="1200" dirty="0">
                <a:solidFill>
                  <a:srgbClr val="231F20"/>
                </a:solidFill>
                <a:latin typeface="Montserrat"/>
                <a:cs typeface="Montserrat"/>
              </a:rPr>
              <a:t>speeches,</a:t>
            </a:r>
            <a:r>
              <a:rPr sz="1200" spc="-20" dirty="0">
                <a:solidFill>
                  <a:srgbClr val="231F20"/>
                </a:solidFill>
                <a:latin typeface="Montserrat"/>
                <a:cs typeface="Montserrat"/>
              </a:rPr>
              <a:t> </a:t>
            </a:r>
            <a:r>
              <a:rPr sz="1200" spc="-10" dirty="0">
                <a:solidFill>
                  <a:srgbClr val="231F20"/>
                </a:solidFill>
                <a:latin typeface="Montserrat"/>
                <a:cs typeface="Montserrat"/>
              </a:rPr>
              <a:t>articles)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Spoken</a:t>
            </a:r>
            <a:r>
              <a:rPr sz="1200" b="1" spc="-30" dirty="0">
                <a:solidFill>
                  <a:srgbClr val="231F20"/>
                </a:solidFill>
                <a:latin typeface="Montserrat"/>
                <a:cs typeface="Montserrat"/>
              </a:rPr>
              <a:t> </a:t>
            </a:r>
            <a:r>
              <a:rPr sz="1200" b="1" dirty="0">
                <a:solidFill>
                  <a:srgbClr val="231F20"/>
                </a:solidFill>
                <a:latin typeface="Montserrat"/>
                <a:cs typeface="Montserrat"/>
              </a:rPr>
              <a:t>Language</a:t>
            </a:r>
            <a:r>
              <a:rPr sz="1200" b="1" spc="-25" dirty="0">
                <a:solidFill>
                  <a:srgbClr val="231F20"/>
                </a:solidFill>
                <a:latin typeface="Montserrat"/>
                <a:cs typeface="Montserrat"/>
              </a:rPr>
              <a:t> </a:t>
            </a:r>
            <a:r>
              <a:rPr sz="1200" b="1" spc="-10" dirty="0">
                <a:solidFill>
                  <a:srgbClr val="231F20"/>
                </a:solidFill>
                <a:latin typeface="Montserrat"/>
                <a:cs typeface="Montserrat"/>
              </a:rPr>
              <a:t>Assessment:</a:t>
            </a:r>
            <a:endParaRPr sz="1200">
              <a:latin typeface="Montserrat"/>
              <a:cs typeface="Montserrat"/>
            </a:endParaRPr>
          </a:p>
          <a:p>
            <a:pPr marL="12700" marR="102235">
              <a:lnSpc>
                <a:spcPct val="121500"/>
              </a:lnSpc>
            </a:pPr>
            <a:r>
              <a:rPr sz="1200" dirty="0">
                <a:solidFill>
                  <a:srgbClr val="231F20"/>
                </a:solidFill>
                <a:latin typeface="Montserrat"/>
                <a:cs typeface="Montserrat"/>
              </a:rPr>
              <a:t>This</a:t>
            </a:r>
            <a:r>
              <a:rPr sz="1200" spc="-30" dirty="0">
                <a:solidFill>
                  <a:srgbClr val="231F20"/>
                </a:solidFill>
                <a:latin typeface="Montserrat"/>
                <a:cs typeface="Montserrat"/>
              </a:rPr>
              <a:t> </a:t>
            </a:r>
            <a:r>
              <a:rPr sz="1200" dirty="0">
                <a:solidFill>
                  <a:srgbClr val="231F20"/>
                </a:solidFill>
                <a:latin typeface="Montserrat"/>
                <a:cs typeface="Montserrat"/>
              </a:rPr>
              <a:t>usually</a:t>
            </a:r>
            <a:r>
              <a:rPr sz="1200" spc="-25" dirty="0">
                <a:solidFill>
                  <a:srgbClr val="231F20"/>
                </a:solidFill>
                <a:latin typeface="Montserrat"/>
                <a:cs typeface="Montserrat"/>
              </a:rPr>
              <a:t> </a:t>
            </a:r>
            <a:r>
              <a:rPr sz="1200" spc="-10" dirty="0">
                <a:solidFill>
                  <a:srgbClr val="231F20"/>
                </a:solidFill>
                <a:latin typeface="Montserrat"/>
                <a:cs typeface="Montserrat"/>
              </a:rPr>
              <a:t>involves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delivering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spc="-10" dirty="0">
                <a:solidFill>
                  <a:srgbClr val="231F20"/>
                </a:solidFill>
                <a:latin typeface="Montserrat"/>
                <a:cs typeface="Montserrat"/>
              </a:rPr>
              <a:t>presentation</a:t>
            </a:r>
            <a:r>
              <a:rPr sz="1200" spc="-25" dirty="0">
                <a:solidFill>
                  <a:srgbClr val="231F20"/>
                </a:solidFill>
                <a:latin typeface="Montserrat"/>
                <a:cs typeface="Montserrat"/>
              </a:rPr>
              <a:t> </a:t>
            </a:r>
            <a:r>
              <a:rPr sz="1200" dirty="0">
                <a:solidFill>
                  <a:srgbClr val="231F20"/>
                </a:solidFill>
                <a:latin typeface="Montserrat"/>
                <a:cs typeface="Montserrat"/>
              </a:rPr>
              <a:t>or</a:t>
            </a:r>
            <a:r>
              <a:rPr sz="1200" spc="-30" dirty="0">
                <a:solidFill>
                  <a:srgbClr val="231F20"/>
                </a:solidFill>
                <a:latin typeface="Montserrat"/>
                <a:cs typeface="Montserrat"/>
              </a:rPr>
              <a:t> </a:t>
            </a:r>
            <a:r>
              <a:rPr sz="1200" dirty="0">
                <a:solidFill>
                  <a:srgbClr val="231F20"/>
                </a:solidFill>
                <a:latin typeface="Montserrat"/>
                <a:cs typeface="Montserrat"/>
              </a:rPr>
              <a:t>responding</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questions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spc="-25" dirty="0">
                <a:solidFill>
                  <a:srgbClr val="231F20"/>
                </a:solidFill>
                <a:latin typeface="Montserrat"/>
                <a:cs typeface="Montserrat"/>
              </a:rPr>
              <a:t>is </a:t>
            </a:r>
            <a:r>
              <a:rPr sz="1200" dirty="0">
                <a:solidFill>
                  <a:srgbClr val="231F20"/>
                </a:solidFill>
                <a:latin typeface="Montserrat"/>
                <a:cs typeface="Montserrat"/>
              </a:rPr>
              <a:t>assessed</a:t>
            </a:r>
            <a:r>
              <a:rPr sz="1200" spc="-20" dirty="0">
                <a:solidFill>
                  <a:srgbClr val="231F20"/>
                </a:solidFill>
                <a:latin typeface="Montserrat"/>
                <a:cs typeface="Montserrat"/>
              </a:rPr>
              <a:t> </a:t>
            </a:r>
            <a:r>
              <a:rPr sz="1200" dirty="0">
                <a:solidFill>
                  <a:srgbClr val="231F20"/>
                </a:solidFill>
                <a:latin typeface="Montserrat"/>
                <a:cs typeface="Montserrat"/>
              </a:rPr>
              <a:t>separately</a:t>
            </a:r>
            <a:r>
              <a:rPr sz="1200" spc="-20" dirty="0">
                <a:solidFill>
                  <a:srgbClr val="231F20"/>
                </a:solidFill>
                <a:latin typeface="Montserrat"/>
                <a:cs typeface="Montserrat"/>
              </a:rPr>
              <a:t> </a:t>
            </a:r>
            <a:r>
              <a:rPr sz="1200" dirty="0">
                <a:solidFill>
                  <a:srgbClr val="231F20"/>
                </a:solidFill>
                <a:latin typeface="Montserrat"/>
                <a:cs typeface="Montserrat"/>
              </a:rPr>
              <a:t>from</a:t>
            </a:r>
            <a:r>
              <a:rPr sz="1200" spc="-1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written</a:t>
            </a:r>
            <a:r>
              <a:rPr sz="1200" spc="-15" dirty="0">
                <a:solidFill>
                  <a:srgbClr val="231F20"/>
                </a:solidFill>
                <a:latin typeface="Montserrat"/>
                <a:cs typeface="Montserrat"/>
              </a:rPr>
              <a:t> </a:t>
            </a:r>
            <a:r>
              <a:rPr sz="1200" spc="-10" dirty="0">
                <a:solidFill>
                  <a:srgbClr val="231F20"/>
                </a:solidFill>
                <a:latin typeface="Montserrat"/>
                <a:cs typeface="Montserrat"/>
              </a:rPr>
              <a:t>exams.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5" dirty="0">
                <a:solidFill>
                  <a:srgbClr val="231F20"/>
                </a:solidFill>
                <a:latin typeface="Montserrat"/>
                <a:cs typeface="Montserrat"/>
              </a:rPr>
              <a:t> </a:t>
            </a:r>
            <a:r>
              <a:rPr sz="1200" dirty="0">
                <a:solidFill>
                  <a:srgbClr val="231F20"/>
                </a:solidFill>
                <a:latin typeface="Montserrat"/>
                <a:cs typeface="Montserrat"/>
              </a:rPr>
              <a:t>English</a:t>
            </a:r>
            <a:r>
              <a:rPr sz="1200" spc="-40" dirty="0">
                <a:solidFill>
                  <a:srgbClr val="231F20"/>
                </a:solidFill>
                <a:latin typeface="Montserrat"/>
                <a:cs typeface="Montserrat"/>
              </a:rPr>
              <a:t> </a:t>
            </a:r>
            <a:r>
              <a:rPr sz="1200" spc="-10" dirty="0">
                <a:solidFill>
                  <a:srgbClr val="231F20"/>
                </a:solidFill>
                <a:latin typeface="Montserrat"/>
                <a:cs typeface="Montserrat"/>
              </a:rPr>
              <a:t>Language</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p:txBody>
      </p:sp>
      <p:sp>
        <p:nvSpPr>
          <p:cNvPr id="4" name="object 4"/>
          <p:cNvSpPr txBox="1"/>
          <p:nvPr/>
        </p:nvSpPr>
        <p:spPr>
          <a:xfrm>
            <a:off x="329324" y="7955672"/>
            <a:ext cx="2607945" cy="93980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spc="-10" dirty="0">
                <a:solidFill>
                  <a:srgbClr val="231F20"/>
                </a:solidFill>
                <a:latin typeface="Montserrat"/>
                <a:cs typeface="Montserrat"/>
              </a:rPr>
              <a:t>Journalism</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Speech</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Language</a:t>
            </a:r>
            <a:r>
              <a:rPr sz="1200" spc="-30" dirty="0">
                <a:solidFill>
                  <a:srgbClr val="231F20"/>
                </a:solidFill>
                <a:latin typeface="Montserrat"/>
                <a:cs typeface="Montserrat"/>
              </a:rPr>
              <a:t> </a:t>
            </a:r>
            <a:r>
              <a:rPr sz="1200" spc="-10" dirty="0">
                <a:solidFill>
                  <a:srgbClr val="231F20"/>
                </a:solidFill>
                <a:latin typeface="Montserrat"/>
                <a:cs typeface="Montserrat"/>
              </a:rPr>
              <a:t>therapy</a:t>
            </a:r>
            <a:endParaRPr sz="1200">
              <a:latin typeface="Montserrat"/>
              <a:cs typeface="Montserrat"/>
            </a:endParaRPr>
          </a:p>
          <a:p>
            <a:pPr marL="240665" indent="-227965">
              <a:lnSpc>
                <a:spcPct val="100000"/>
              </a:lnSpc>
              <a:buChar char="•"/>
              <a:tabLst>
                <a:tab pos="240665" algn="l"/>
              </a:tabLst>
            </a:pPr>
            <a:r>
              <a:rPr sz="1200" spc="-25" dirty="0">
                <a:solidFill>
                  <a:srgbClr val="231F20"/>
                </a:solidFill>
                <a:latin typeface="Montserrat"/>
                <a:cs typeface="Montserrat"/>
              </a:rPr>
              <a:t>Law</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Human</a:t>
            </a:r>
            <a:r>
              <a:rPr sz="1200" spc="-50" dirty="0">
                <a:solidFill>
                  <a:srgbClr val="231F20"/>
                </a:solidFill>
                <a:latin typeface="Montserrat"/>
                <a:cs typeface="Montserrat"/>
              </a:rPr>
              <a:t> </a:t>
            </a:r>
            <a:r>
              <a:rPr sz="1200" spc="-10" dirty="0">
                <a:solidFill>
                  <a:srgbClr val="231F20"/>
                </a:solidFill>
                <a:latin typeface="Montserrat"/>
                <a:cs typeface="Montserrat"/>
              </a:rPr>
              <a:t>Resources</a:t>
            </a:r>
            <a:endParaRPr sz="1200">
              <a:latin typeface="Montserrat"/>
              <a:cs typeface="Montserrat"/>
            </a:endParaRPr>
          </a:p>
        </p:txBody>
      </p:sp>
      <p:sp>
        <p:nvSpPr>
          <p:cNvPr id="5" name="object 5"/>
          <p:cNvSpPr txBox="1"/>
          <p:nvPr/>
        </p:nvSpPr>
        <p:spPr>
          <a:xfrm>
            <a:off x="3843516" y="7955672"/>
            <a:ext cx="2434590" cy="756920"/>
          </a:xfrm>
          <a:prstGeom prst="rect">
            <a:avLst/>
          </a:prstGeom>
        </p:spPr>
        <p:txBody>
          <a:bodyPr vert="horz" wrap="square" lIns="0" tIns="12700" rIns="0" bIns="0" rtlCol="0">
            <a:spAutoFit/>
          </a:bodyPr>
          <a:lstStyle/>
          <a:p>
            <a:pPr marL="240665" indent="-227965">
              <a:lnSpc>
                <a:spcPct val="100000"/>
              </a:lnSpc>
              <a:spcBef>
                <a:spcPts val="100"/>
              </a:spcBef>
              <a:buChar char="•"/>
              <a:tabLst>
                <a:tab pos="240665" algn="l"/>
              </a:tabLst>
            </a:pPr>
            <a:r>
              <a:rPr sz="1200" dirty="0">
                <a:solidFill>
                  <a:srgbClr val="231F20"/>
                </a:solidFill>
                <a:latin typeface="Montserrat"/>
                <a:cs typeface="Montserrat"/>
              </a:rPr>
              <a:t>Media</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Digital</a:t>
            </a:r>
            <a:r>
              <a:rPr sz="1200" spc="-30" dirty="0">
                <a:solidFill>
                  <a:srgbClr val="231F20"/>
                </a:solidFill>
                <a:latin typeface="Montserrat"/>
                <a:cs typeface="Montserrat"/>
              </a:rPr>
              <a:t> </a:t>
            </a:r>
            <a:r>
              <a:rPr sz="1200" spc="-10" dirty="0">
                <a:solidFill>
                  <a:srgbClr val="231F20"/>
                </a:solidFill>
                <a:latin typeface="Montserrat"/>
                <a:cs typeface="Montserrat"/>
              </a:rPr>
              <a:t>Marketing</a:t>
            </a:r>
            <a:endParaRPr sz="1200">
              <a:latin typeface="Montserrat"/>
              <a:cs typeface="Montserrat"/>
            </a:endParaRPr>
          </a:p>
          <a:p>
            <a:pPr marL="240665" indent="-227965">
              <a:lnSpc>
                <a:spcPct val="100000"/>
              </a:lnSpc>
              <a:buChar char="•"/>
              <a:tabLst>
                <a:tab pos="240665" algn="l"/>
              </a:tabLst>
            </a:pPr>
            <a:r>
              <a:rPr sz="1200" dirty="0">
                <a:solidFill>
                  <a:srgbClr val="231F20"/>
                </a:solidFill>
                <a:latin typeface="Montserrat"/>
                <a:cs typeface="Montserrat"/>
              </a:rPr>
              <a:t>Public</a:t>
            </a:r>
            <a:r>
              <a:rPr sz="1200" spc="-40" dirty="0">
                <a:solidFill>
                  <a:srgbClr val="231F20"/>
                </a:solidFill>
                <a:latin typeface="Montserrat"/>
                <a:cs typeface="Montserrat"/>
              </a:rPr>
              <a:t> </a:t>
            </a:r>
            <a:r>
              <a:rPr sz="1200" spc="-10" dirty="0">
                <a:solidFill>
                  <a:srgbClr val="231F20"/>
                </a:solidFill>
                <a:latin typeface="Montserrat"/>
                <a:cs typeface="Montserrat"/>
              </a:rPr>
              <a:t>Relations</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Publishing</a:t>
            </a:r>
            <a:endParaRPr sz="1200">
              <a:latin typeface="Montserrat"/>
              <a:cs typeface="Montserrat"/>
            </a:endParaRPr>
          </a:p>
          <a:p>
            <a:pPr marL="240665" indent="-227965">
              <a:lnSpc>
                <a:spcPct val="100000"/>
              </a:lnSpc>
              <a:buChar char="•"/>
              <a:tabLst>
                <a:tab pos="240665" algn="l"/>
              </a:tabLst>
            </a:pPr>
            <a:r>
              <a:rPr sz="1200" spc="-10" dirty="0">
                <a:solidFill>
                  <a:srgbClr val="231F20"/>
                </a:solidFill>
                <a:latin typeface="Montserrat"/>
                <a:cs typeface="Montserrat"/>
              </a:rPr>
              <a:t>Writing</a:t>
            </a:r>
            <a:endParaRPr sz="1200">
              <a:latin typeface="Montserrat"/>
              <a:cs typeface="Montserra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633730">
              <a:lnSpc>
                <a:spcPct val="100000"/>
              </a:lnSpc>
              <a:spcBef>
                <a:spcPts val="100"/>
              </a:spcBef>
            </a:pPr>
            <a:r>
              <a:rPr dirty="0"/>
              <a:t>GCSE</a:t>
            </a:r>
            <a:r>
              <a:rPr spc="-45" dirty="0"/>
              <a:t> </a:t>
            </a:r>
            <a:r>
              <a:rPr dirty="0"/>
              <a:t>Trilogy</a:t>
            </a:r>
            <a:r>
              <a:rPr spc="-40" dirty="0"/>
              <a:t> </a:t>
            </a:r>
            <a:r>
              <a:rPr dirty="0"/>
              <a:t>Science</a:t>
            </a:r>
            <a:r>
              <a:rPr spc="-45" dirty="0"/>
              <a:t> </a:t>
            </a:r>
            <a:r>
              <a:rPr spc="-10" dirty="0"/>
              <a:t>(Combined)</a:t>
            </a:r>
          </a:p>
        </p:txBody>
      </p:sp>
      <p:sp>
        <p:nvSpPr>
          <p:cNvPr id="7" name="object 7"/>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08104"/>
            <a:ext cx="6781800" cy="7359015"/>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a:latin typeface="Montserrat"/>
              <a:cs typeface="Montserrat"/>
            </a:endParaRPr>
          </a:p>
          <a:p>
            <a:pPr marL="12700">
              <a:lnSpc>
                <a:spcPct val="100000"/>
              </a:lnSpc>
              <a:spcBef>
                <a:spcPts val="309"/>
              </a:spcBef>
            </a:pPr>
            <a:r>
              <a:rPr sz="1200" spc="-25" dirty="0">
                <a:solidFill>
                  <a:srgbClr val="231F20"/>
                </a:solidFill>
                <a:latin typeface="Montserrat"/>
                <a:cs typeface="Montserrat"/>
              </a:rPr>
              <a:t>AQA</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a:latin typeface="Montserrat"/>
              <a:cs typeface="Montserrat"/>
            </a:endParaRPr>
          </a:p>
          <a:p>
            <a:pPr marL="12700">
              <a:lnSpc>
                <a:spcPct val="100000"/>
              </a:lnSpc>
              <a:spcBef>
                <a:spcPts val="310"/>
              </a:spcBef>
            </a:pPr>
            <a:r>
              <a:rPr sz="1200" dirty="0">
                <a:solidFill>
                  <a:srgbClr val="231F20"/>
                </a:solidFill>
                <a:latin typeface="Montserrat"/>
                <a:cs typeface="Montserrat"/>
              </a:rPr>
              <a:t>Dr </a:t>
            </a:r>
            <a:r>
              <a:rPr sz="1200" spc="-10" dirty="0">
                <a:solidFill>
                  <a:srgbClr val="231F20"/>
                </a:solidFill>
                <a:latin typeface="Montserrat"/>
                <a:cs typeface="Montserrat"/>
              </a:rPr>
              <a:t>Watkins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a:latin typeface="Montserrat"/>
              <a:cs typeface="Montserrat"/>
            </a:endParaRPr>
          </a:p>
          <a:p>
            <a:pPr marL="12700" marR="186690">
              <a:lnSpc>
                <a:spcPct val="121500"/>
              </a:lnSpc>
            </a:pPr>
            <a:r>
              <a:rPr sz="1200" dirty="0">
                <a:solidFill>
                  <a:srgbClr val="231F20"/>
                </a:solidFill>
                <a:latin typeface="Montserrat"/>
                <a:cs typeface="Montserrat"/>
              </a:rPr>
              <a:t>Most</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study</a:t>
            </a:r>
            <a:r>
              <a:rPr sz="1200" spc="-30" dirty="0">
                <a:solidFill>
                  <a:srgbClr val="231F20"/>
                </a:solidFill>
                <a:latin typeface="Montserrat"/>
                <a:cs typeface="Montserrat"/>
              </a:rPr>
              <a:t> </a:t>
            </a:r>
            <a:r>
              <a:rPr sz="1200" dirty="0">
                <a:solidFill>
                  <a:srgbClr val="231F20"/>
                </a:solidFill>
                <a:latin typeface="Montserrat"/>
                <a:cs typeface="Montserrat"/>
              </a:rPr>
              <a:t>AQA</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30" dirty="0">
                <a:solidFill>
                  <a:srgbClr val="231F20"/>
                </a:solidFill>
                <a:latin typeface="Montserrat"/>
                <a:cs typeface="Montserrat"/>
              </a:rPr>
              <a:t> </a:t>
            </a:r>
            <a:r>
              <a:rPr sz="1200" spc="-10" dirty="0">
                <a:solidFill>
                  <a:srgbClr val="231F20"/>
                </a:solidFill>
                <a:latin typeface="Montserrat"/>
                <a:cs typeface="Montserrat"/>
              </a:rPr>
              <a:t>Trilogy,</a:t>
            </a:r>
            <a:r>
              <a:rPr sz="1200" spc="-30"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spc="-10" dirty="0">
                <a:solidFill>
                  <a:srgbClr val="231F20"/>
                </a:solidFill>
                <a:latin typeface="Montserrat"/>
                <a:cs typeface="Montserrat"/>
              </a:rPr>
              <a:t>equivalent</a:t>
            </a:r>
            <a:r>
              <a:rPr sz="1200" spc="-3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two</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260" dirty="0">
                <a:solidFill>
                  <a:srgbClr val="231F20"/>
                </a:solidFill>
                <a:latin typeface="Montserrat"/>
                <a:cs typeface="Montserrat"/>
              </a:rPr>
              <a:t> </a:t>
            </a:r>
            <a:r>
              <a:rPr sz="1200" dirty="0">
                <a:solidFill>
                  <a:srgbClr val="231F20"/>
                </a:solidFill>
                <a:latin typeface="Montserrat"/>
                <a:cs typeface="Montserrat"/>
              </a:rPr>
              <a:t>with</a:t>
            </a:r>
            <a:r>
              <a:rPr sz="1200" spc="-20"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nurture</a:t>
            </a:r>
            <a:r>
              <a:rPr sz="1200" spc="-25" dirty="0">
                <a:solidFill>
                  <a:srgbClr val="231F20"/>
                </a:solidFill>
                <a:latin typeface="Montserrat"/>
                <a:cs typeface="Montserrat"/>
              </a:rPr>
              <a:t> </a:t>
            </a:r>
            <a:r>
              <a:rPr sz="1200" dirty="0">
                <a:solidFill>
                  <a:srgbClr val="231F20"/>
                </a:solidFill>
                <a:latin typeface="Montserrat"/>
                <a:cs typeface="Montserrat"/>
              </a:rPr>
              <a:t>group</a:t>
            </a:r>
            <a:r>
              <a:rPr sz="1200" spc="-25" dirty="0">
                <a:solidFill>
                  <a:srgbClr val="231F20"/>
                </a:solidFill>
                <a:latin typeface="Montserrat"/>
                <a:cs typeface="Montserrat"/>
              </a:rPr>
              <a:t> </a:t>
            </a:r>
            <a:r>
              <a:rPr sz="1200" dirty="0">
                <a:solidFill>
                  <a:srgbClr val="231F20"/>
                </a:solidFill>
                <a:latin typeface="Montserrat"/>
                <a:cs typeface="Montserrat"/>
              </a:rPr>
              <a:t>studying</a:t>
            </a:r>
            <a:r>
              <a:rPr sz="1200" spc="-25" dirty="0">
                <a:solidFill>
                  <a:srgbClr val="231F20"/>
                </a:solidFill>
                <a:latin typeface="Montserrat"/>
                <a:cs typeface="Montserrat"/>
              </a:rPr>
              <a:t> </a:t>
            </a:r>
            <a:r>
              <a:rPr sz="1200" dirty="0">
                <a:solidFill>
                  <a:srgbClr val="231F20"/>
                </a:solidFill>
                <a:latin typeface="Montserrat"/>
                <a:cs typeface="Montserrat"/>
              </a:rPr>
              <a:t>AQA</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Combined</a:t>
            </a:r>
            <a:r>
              <a:rPr sz="1200" spc="-25" dirty="0">
                <a:solidFill>
                  <a:srgbClr val="231F20"/>
                </a:solidFill>
                <a:latin typeface="Montserrat"/>
                <a:cs typeface="Montserrat"/>
              </a:rPr>
              <a:t> </a:t>
            </a:r>
            <a:r>
              <a:rPr sz="1200" spc="-10" dirty="0">
                <a:solidFill>
                  <a:srgbClr val="231F20"/>
                </a:solidFill>
                <a:latin typeface="Montserrat"/>
                <a:cs typeface="Montserrat"/>
              </a:rPr>
              <a:t>Science </a:t>
            </a:r>
            <a:r>
              <a:rPr sz="1200" dirty="0">
                <a:solidFill>
                  <a:srgbClr val="231F20"/>
                </a:solidFill>
                <a:latin typeface="Montserrat"/>
                <a:cs typeface="Montserrat"/>
              </a:rPr>
              <a:t>Synergy</a:t>
            </a:r>
            <a:r>
              <a:rPr sz="1200" spc="-35" dirty="0">
                <a:solidFill>
                  <a:srgbClr val="231F20"/>
                </a:solidFill>
                <a:latin typeface="Montserrat"/>
                <a:cs typeface="Montserrat"/>
              </a:rPr>
              <a:t> </a:t>
            </a:r>
            <a:r>
              <a:rPr sz="1200" dirty="0">
                <a:solidFill>
                  <a:srgbClr val="231F20"/>
                </a:solidFill>
                <a:latin typeface="Montserrat"/>
                <a:cs typeface="Montserrat"/>
              </a:rPr>
              <a:t>which</a:t>
            </a:r>
            <a:r>
              <a:rPr sz="1200" spc="-30" dirty="0">
                <a:solidFill>
                  <a:srgbClr val="231F20"/>
                </a:solidFill>
                <a:latin typeface="Montserrat"/>
                <a:cs typeface="Montserrat"/>
              </a:rPr>
              <a:t> </a:t>
            </a:r>
            <a:r>
              <a:rPr sz="1200" dirty="0">
                <a:solidFill>
                  <a:srgbClr val="231F20"/>
                </a:solidFill>
                <a:latin typeface="Montserrat"/>
                <a:cs typeface="Montserrat"/>
              </a:rPr>
              <a:t>has</a:t>
            </a:r>
            <a:r>
              <a:rPr sz="1200" spc="-35" dirty="0">
                <a:solidFill>
                  <a:srgbClr val="231F20"/>
                </a:solidFill>
                <a:latin typeface="Montserrat"/>
                <a:cs typeface="Montserrat"/>
              </a:rPr>
              <a:t> </a:t>
            </a:r>
            <a:r>
              <a:rPr sz="1200" dirty="0">
                <a:solidFill>
                  <a:srgbClr val="231F20"/>
                </a:solidFill>
                <a:latin typeface="Montserrat"/>
                <a:cs typeface="Montserrat"/>
              </a:rPr>
              <a:t>two</a:t>
            </a:r>
            <a:r>
              <a:rPr sz="1200" spc="-30" dirty="0">
                <a:solidFill>
                  <a:srgbClr val="231F20"/>
                </a:solidFill>
                <a:latin typeface="Montserrat"/>
                <a:cs typeface="Montserrat"/>
              </a:rPr>
              <a:t> </a:t>
            </a:r>
            <a:r>
              <a:rPr sz="1200" dirty="0">
                <a:solidFill>
                  <a:srgbClr val="231F20"/>
                </a:solidFill>
                <a:latin typeface="Montserrat"/>
                <a:cs typeface="Montserrat"/>
              </a:rPr>
              <a:t>less</a:t>
            </a:r>
            <a:r>
              <a:rPr sz="1200" spc="-35" dirty="0">
                <a:solidFill>
                  <a:srgbClr val="231F20"/>
                </a:solidFill>
                <a:latin typeface="Montserrat"/>
                <a:cs typeface="Montserrat"/>
              </a:rPr>
              <a:t> </a:t>
            </a:r>
            <a:r>
              <a:rPr sz="1200" dirty="0">
                <a:solidFill>
                  <a:srgbClr val="231F20"/>
                </a:solidFill>
                <a:latin typeface="Montserrat"/>
                <a:cs typeface="Montserrat"/>
              </a:rPr>
              <a:t>exams.</a:t>
            </a:r>
            <a:r>
              <a:rPr sz="1200" spc="-30" dirty="0">
                <a:solidFill>
                  <a:srgbClr val="231F20"/>
                </a:solidFill>
                <a:latin typeface="Montserrat"/>
                <a:cs typeface="Montserrat"/>
              </a:rPr>
              <a:t> </a:t>
            </a:r>
            <a:r>
              <a:rPr sz="1200" dirty="0">
                <a:solidFill>
                  <a:srgbClr val="231F20"/>
                </a:solidFill>
                <a:latin typeface="Montserrat"/>
                <a:cs typeface="Montserrat"/>
              </a:rPr>
              <a:t>Both</a:t>
            </a:r>
            <a:r>
              <a:rPr sz="1200" spc="-3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cover</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same</a:t>
            </a:r>
            <a:r>
              <a:rPr sz="1200" spc="-30" dirty="0">
                <a:solidFill>
                  <a:srgbClr val="231F20"/>
                </a:solidFill>
                <a:latin typeface="Montserrat"/>
                <a:cs typeface="Montserrat"/>
              </a:rPr>
              <a:t> </a:t>
            </a:r>
            <a:r>
              <a:rPr sz="1200" dirty="0">
                <a:solidFill>
                  <a:srgbClr val="231F20"/>
                </a:solidFill>
                <a:latin typeface="Montserrat"/>
                <a:cs typeface="Montserrat"/>
              </a:rPr>
              <a:t>elements</a:t>
            </a:r>
            <a:r>
              <a:rPr sz="1200" spc="-35"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40" dirty="0">
                <a:solidFill>
                  <a:srgbClr val="231F20"/>
                </a:solidFill>
                <a:latin typeface="Montserrat"/>
                <a:cs typeface="Montserrat"/>
              </a:rPr>
              <a:t> </a:t>
            </a:r>
            <a:r>
              <a:rPr sz="1200" dirty="0">
                <a:solidFill>
                  <a:srgbClr val="231F20"/>
                </a:solidFill>
                <a:latin typeface="Montserrat"/>
                <a:cs typeface="Montserrat"/>
              </a:rPr>
              <a:t>Chemistry,</a:t>
            </a:r>
            <a:r>
              <a:rPr sz="1200" spc="-40" dirty="0">
                <a:solidFill>
                  <a:srgbClr val="231F20"/>
                </a:solidFill>
                <a:latin typeface="Montserrat"/>
                <a:cs typeface="Montserrat"/>
              </a:rPr>
              <a:t> </a:t>
            </a:r>
            <a:r>
              <a:rPr sz="1200" dirty="0">
                <a:solidFill>
                  <a:srgbClr val="231F20"/>
                </a:solidFill>
                <a:latin typeface="Montserrat"/>
                <a:cs typeface="Montserrat"/>
              </a:rPr>
              <a:t>Physics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40" dirty="0">
                <a:solidFill>
                  <a:srgbClr val="231F20"/>
                </a:solidFill>
                <a:latin typeface="Montserrat"/>
                <a:cs typeface="Montserrat"/>
              </a:rPr>
              <a:t> </a:t>
            </a:r>
            <a:r>
              <a:rPr sz="1200" dirty="0">
                <a:solidFill>
                  <a:srgbClr val="231F20"/>
                </a:solidFill>
                <a:latin typeface="Montserrat"/>
                <a:cs typeface="Montserrat"/>
              </a:rPr>
              <a:t>practical</a:t>
            </a:r>
            <a:r>
              <a:rPr sz="1200" spc="-4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285"/>
              </a:spcBef>
            </a:pPr>
            <a:endParaRPr sz="1200">
              <a:latin typeface="Montserrat"/>
              <a:cs typeface="Montserrat"/>
            </a:endParaRPr>
          </a:p>
          <a:p>
            <a:pPr marL="12700" marR="53975">
              <a:lnSpc>
                <a:spcPct val="121500"/>
              </a:lnSpc>
            </a:pPr>
            <a:r>
              <a:rPr sz="1200" dirty="0">
                <a:solidFill>
                  <a:srgbClr val="231F20"/>
                </a:solidFill>
                <a:latin typeface="Montserrat"/>
                <a:cs typeface="Montserrat"/>
              </a:rPr>
              <a:t>Those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spc="-10" dirty="0">
                <a:solidFill>
                  <a:srgbClr val="231F20"/>
                </a:solidFill>
                <a:latin typeface="Montserrat"/>
                <a:cs typeface="Montserrat"/>
              </a:rPr>
              <a:t>demonstrated</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0" dirty="0">
                <a:solidFill>
                  <a:srgbClr val="231F20"/>
                </a:solidFill>
                <a:latin typeface="Montserrat"/>
                <a:cs typeface="Montserrat"/>
              </a:rPr>
              <a:t> </a:t>
            </a:r>
            <a:r>
              <a:rPr sz="1200" dirty="0">
                <a:solidFill>
                  <a:srgbClr val="231F20"/>
                </a:solidFill>
                <a:latin typeface="Montserrat"/>
                <a:cs typeface="Montserrat"/>
              </a:rPr>
              <a:t>talent</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have</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opportunity</a:t>
            </a:r>
            <a:r>
              <a:rPr sz="1200" spc="50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study</a:t>
            </a:r>
            <a:r>
              <a:rPr sz="1200" spc="-20" dirty="0">
                <a:solidFill>
                  <a:srgbClr val="231F20"/>
                </a:solidFill>
                <a:latin typeface="Montserrat"/>
                <a:cs typeface="Montserrat"/>
              </a:rPr>
              <a:t> </a:t>
            </a:r>
            <a:r>
              <a:rPr sz="1200" dirty="0">
                <a:solidFill>
                  <a:srgbClr val="231F20"/>
                </a:solidFill>
                <a:latin typeface="Montserrat"/>
                <a:cs typeface="Montserrat"/>
              </a:rPr>
              <a:t>Physics,</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greater</a:t>
            </a:r>
            <a:r>
              <a:rPr sz="1200" spc="-20" dirty="0">
                <a:solidFill>
                  <a:srgbClr val="231F20"/>
                </a:solidFill>
                <a:latin typeface="Montserrat"/>
                <a:cs typeface="Montserrat"/>
              </a:rPr>
              <a:t> </a:t>
            </a:r>
            <a:r>
              <a:rPr sz="1200" dirty="0">
                <a:solidFill>
                  <a:srgbClr val="231F20"/>
                </a:solidFill>
                <a:latin typeface="Montserrat"/>
                <a:cs typeface="Montserrat"/>
              </a:rPr>
              <a:t>depth,</a:t>
            </a:r>
            <a:r>
              <a:rPr sz="1200" spc="-20" dirty="0">
                <a:solidFill>
                  <a:srgbClr val="231F20"/>
                </a:solidFill>
                <a:latin typeface="Montserrat"/>
                <a:cs typeface="Montserrat"/>
              </a:rPr>
              <a:t> </a:t>
            </a:r>
            <a:r>
              <a:rPr sz="1200" dirty="0">
                <a:solidFill>
                  <a:srgbClr val="231F20"/>
                </a:solidFill>
                <a:latin typeface="Montserrat"/>
                <a:cs typeface="Montserrat"/>
              </a:rPr>
              <a:t>resulting</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dirty="0">
                <a:solidFill>
                  <a:srgbClr val="231F20"/>
                </a:solidFill>
                <a:latin typeface="Montserrat"/>
                <a:cs typeface="Montserrat"/>
              </a:rPr>
              <a:t>award</a:t>
            </a:r>
            <a:r>
              <a:rPr sz="1200" spc="-20"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three </a:t>
            </a:r>
            <a:r>
              <a:rPr sz="1200" dirty="0">
                <a:solidFill>
                  <a:srgbClr val="231F20"/>
                </a:solidFill>
                <a:latin typeface="Montserrat"/>
                <a:cs typeface="Montserrat"/>
              </a:rPr>
              <a:t>GCSE</a:t>
            </a:r>
            <a:r>
              <a:rPr sz="1200" spc="-3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qualifications.</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who</a:t>
            </a:r>
            <a:r>
              <a:rPr sz="1200" spc="-25" dirty="0">
                <a:solidFill>
                  <a:srgbClr val="231F20"/>
                </a:solidFill>
                <a:latin typeface="Montserrat"/>
                <a:cs typeface="Montserrat"/>
              </a:rPr>
              <a:t> </a:t>
            </a:r>
            <a:r>
              <a:rPr sz="1200" dirty="0">
                <a:solidFill>
                  <a:srgbClr val="231F20"/>
                </a:solidFill>
                <a:latin typeface="Montserrat"/>
                <a:cs typeface="Montserrat"/>
              </a:rPr>
              <a:t>would</a:t>
            </a:r>
            <a:r>
              <a:rPr sz="1200" spc="-30" dirty="0">
                <a:solidFill>
                  <a:srgbClr val="231F20"/>
                </a:solidFill>
                <a:latin typeface="Montserrat"/>
                <a:cs typeface="Montserrat"/>
              </a:rPr>
              <a:t> </a:t>
            </a:r>
            <a:r>
              <a:rPr sz="1200" dirty="0">
                <a:solidFill>
                  <a:srgbClr val="231F20"/>
                </a:solidFill>
                <a:latin typeface="Montserrat"/>
                <a:cs typeface="Montserrat"/>
              </a:rPr>
              <a:t>like</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considered</a:t>
            </a:r>
            <a:r>
              <a:rPr sz="1200" spc="-25" dirty="0">
                <a:solidFill>
                  <a:srgbClr val="231F20"/>
                </a:solidFill>
                <a:latin typeface="Montserrat"/>
                <a:cs typeface="Montserrat"/>
              </a:rPr>
              <a:t> </a:t>
            </a:r>
            <a:r>
              <a:rPr sz="1200" dirty="0">
                <a:solidFill>
                  <a:srgbClr val="231F20"/>
                </a:solidFill>
                <a:latin typeface="Montserrat"/>
                <a:cs typeface="Montserrat"/>
              </a:rPr>
              <a:t>for</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spc="-10" dirty="0">
                <a:solidFill>
                  <a:srgbClr val="231F20"/>
                </a:solidFill>
                <a:latin typeface="Montserrat"/>
                <a:cs typeface="Montserrat"/>
              </a:rPr>
              <a:t>option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choose</a:t>
            </a:r>
            <a:r>
              <a:rPr sz="1200" spc="-25" dirty="0">
                <a:solidFill>
                  <a:srgbClr val="231F20"/>
                </a:solidFill>
                <a:latin typeface="Montserrat"/>
                <a:cs typeface="Montserrat"/>
              </a:rPr>
              <a:t> </a:t>
            </a:r>
            <a:r>
              <a:rPr sz="1200" dirty="0">
                <a:solidFill>
                  <a:srgbClr val="231F20"/>
                </a:solidFill>
                <a:latin typeface="Montserrat"/>
                <a:cs typeface="Montserrat"/>
              </a:rPr>
              <a:t>Triple</a:t>
            </a:r>
            <a:r>
              <a:rPr sz="1200" spc="-20" dirty="0">
                <a:solidFill>
                  <a:srgbClr val="231F20"/>
                </a:solidFill>
                <a:latin typeface="Montserrat"/>
                <a:cs typeface="Montserrat"/>
              </a:rPr>
              <a:t> </a:t>
            </a:r>
            <a:r>
              <a:rPr sz="1200" dirty="0">
                <a:solidFill>
                  <a:srgbClr val="231F20"/>
                </a:solidFill>
                <a:latin typeface="Montserrat"/>
                <a:cs typeface="Montserrat"/>
              </a:rPr>
              <a:t>Science</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option</a:t>
            </a:r>
            <a:r>
              <a:rPr sz="1200" spc="-20" dirty="0">
                <a:solidFill>
                  <a:srgbClr val="231F20"/>
                </a:solidFill>
                <a:latin typeface="Montserrat"/>
                <a:cs typeface="Montserrat"/>
              </a:rPr>
              <a:t> </a:t>
            </a:r>
            <a:r>
              <a:rPr sz="1200" spc="-10" dirty="0">
                <a:solidFill>
                  <a:srgbClr val="231F20"/>
                </a:solidFill>
                <a:latin typeface="Montserrat"/>
                <a:cs typeface="Montserrat"/>
              </a:rPr>
              <a:t>block.</a:t>
            </a:r>
            <a:endParaRPr sz="1200">
              <a:latin typeface="Montserrat"/>
              <a:cs typeface="Montserrat"/>
            </a:endParaRPr>
          </a:p>
          <a:p>
            <a:pPr>
              <a:lnSpc>
                <a:spcPct val="100000"/>
              </a:lnSpc>
              <a:spcBef>
                <a:spcPts val="285"/>
              </a:spcBef>
            </a:pPr>
            <a:endParaRPr sz="1200">
              <a:latin typeface="Montserrat"/>
              <a:cs typeface="Montserrat"/>
            </a:endParaRPr>
          </a:p>
          <a:p>
            <a:pPr marL="12700" marR="5080">
              <a:lnSpc>
                <a:spcPct val="121500"/>
              </a:lnSpc>
            </a:pPr>
            <a:r>
              <a:rPr sz="1200" dirty="0">
                <a:solidFill>
                  <a:srgbClr val="231F20"/>
                </a:solidFill>
                <a:latin typeface="Montserrat"/>
                <a:cs typeface="Montserrat"/>
              </a:rPr>
              <a:t>Our</a:t>
            </a:r>
            <a:r>
              <a:rPr sz="1200" spc="-25" dirty="0">
                <a:solidFill>
                  <a:srgbClr val="231F20"/>
                </a:solidFill>
                <a:latin typeface="Montserrat"/>
                <a:cs typeface="Montserrat"/>
              </a:rPr>
              <a:t> </a:t>
            </a:r>
            <a:r>
              <a:rPr sz="1200" dirty="0">
                <a:solidFill>
                  <a:srgbClr val="231F20"/>
                </a:solidFill>
                <a:latin typeface="Montserrat"/>
                <a:cs typeface="Montserrat"/>
              </a:rPr>
              <a:t>curriculum</a:t>
            </a:r>
            <a:r>
              <a:rPr sz="1200" spc="-25" dirty="0">
                <a:solidFill>
                  <a:srgbClr val="231F20"/>
                </a:solidFill>
                <a:latin typeface="Montserrat"/>
                <a:cs typeface="Montserrat"/>
              </a:rPr>
              <a:t> </a:t>
            </a:r>
            <a:r>
              <a:rPr sz="1200" dirty="0">
                <a:solidFill>
                  <a:srgbClr val="231F20"/>
                </a:solidFill>
                <a:latin typeface="Montserrat"/>
                <a:cs typeface="Montserrat"/>
              </a:rPr>
              <a:t>follows</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spiral</a:t>
            </a:r>
            <a:r>
              <a:rPr sz="1200" spc="-25" dirty="0">
                <a:solidFill>
                  <a:srgbClr val="231F20"/>
                </a:solidFill>
                <a:latin typeface="Montserrat"/>
                <a:cs typeface="Montserrat"/>
              </a:rPr>
              <a:t> </a:t>
            </a:r>
            <a:r>
              <a:rPr sz="1200" dirty="0">
                <a:solidFill>
                  <a:srgbClr val="231F20"/>
                </a:solidFill>
                <a:latin typeface="Montserrat"/>
                <a:cs typeface="Montserrat"/>
              </a:rPr>
              <a:t>five</a:t>
            </a:r>
            <a:r>
              <a:rPr sz="1200" spc="-20" dirty="0">
                <a:solidFill>
                  <a:srgbClr val="231F20"/>
                </a:solidFill>
                <a:latin typeface="Montserrat"/>
                <a:cs typeface="Montserrat"/>
              </a:rPr>
              <a:t> </a:t>
            </a:r>
            <a:r>
              <a:rPr sz="120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plan</a:t>
            </a:r>
            <a:r>
              <a:rPr sz="1200" spc="-25" dirty="0">
                <a:solidFill>
                  <a:srgbClr val="231F20"/>
                </a:solidFill>
                <a:latin typeface="Montserrat"/>
                <a:cs typeface="Montserrat"/>
              </a:rPr>
              <a:t>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builds</a:t>
            </a:r>
            <a:r>
              <a:rPr sz="1200" spc="-25"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prior</a:t>
            </a:r>
            <a:r>
              <a:rPr sz="1200" spc="-2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helps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to</a:t>
            </a:r>
            <a:r>
              <a:rPr sz="1200" spc="-40" dirty="0">
                <a:solidFill>
                  <a:srgbClr val="231F20"/>
                </a:solidFill>
                <a:latin typeface="Montserrat"/>
                <a:cs typeface="Montserrat"/>
              </a:rPr>
              <a:t> </a:t>
            </a:r>
            <a:r>
              <a:rPr sz="1200" dirty="0">
                <a:solidFill>
                  <a:srgbClr val="231F20"/>
                </a:solidFill>
                <a:latin typeface="Montserrat"/>
                <a:cs typeface="Montserrat"/>
              </a:rPr>
              <a:t>make</a:t>
            </a:r>
            <a:r>
              <a:rPr sz="1200" spc="-40" dirty="0">
                <a:solidFill>
                  <a:srgbClr val="231F20"/>
                </a:solidFill>
                <a:latin typeface="Montserrat"/>
                <a:cs typeface="Montserrat"/>
              </a:rPr>
              <a:t> </a:t>
            </a:r>
            <a:r>
              <a:rPr sz="1200" dirty="0">
                <a:solidFill>
                  <a:srgbClr val="231F20"/>
                </a:solidFill>
                <a:latin typeface="Montserrat"/>
                <a:cs typeface="Montserrat"/>
              </a:rPr>
              <a:t>connections.</a:t>
            </a:r>
            <a:r>
              <a:rPr sz="1200" spc="-40" dirty="0">
                <a:solidFill>
                  <a:srgbClr val="231F20"/>
                </a:solidFill>
                <a:latin typeface="Montserrat"/>
                <a:cs typeface="Montserrat"/>
              </a:rPr>
              <a:t> </a:t>
            </a:r>
            <a:r>
              <a:rPr sz="1200" dirty="0">
                <a:solidFill>
                  <a:srgbClr val="231F20"/>
                </a:solidFill>
                <a:latin typeface="Montserrat"/>
                <a:cs typeface="Montserrat"/>
              </a:rPr>
              <a:t>Across</a:t>
            </a:r>
            <a:r>
              <a:rPr sz="1200" spc="-40" dirty="0">
                <a:solidFill>
                  <a:srgbClr val="231F20"/>
                </a:solidFill>
                <a:latin typeface="Montserrat"/>
                <a:cs typeface="Montserrat"/>
              </a:rPr>
              <a:t> </a:t>
            </a:r>
            <a:r>
              <a:rPr sz="1200" dirty="0">
                <a:solidFill>
                  <a:srgbClr val="231F20"/>
                </a:solidFill>
                <a:latin typeface="Montserrat"/>
                <a:cs typeface="Montserrat"/>
              </a:rPr>
              <a:t>all</a:t>
            </a:r>
            <a:r>
              <a:rPr sz="1200" spc="-40" dirty="0">
                <a:solidFill>
                  <a:srgbClr val="231F20"/>
                </a:solidFill>
                <a:latin typeface="Montserrat"/>
                <a:cs typeface="Montserrat"/>
              </a:rPr>
              <a:t> </a:t>
            </a:r>
            <a:r>
              <a:rPr sz="1200" dirty="0">
                <a:solidFill>
                  <a:srgbClr val="231F20"/>
                </a:solidFill>
                <a:latin typeface="Montserrat"/>
                <a:cs typeface="Montserrat"/>
              </a:rPr>
              <a:t>year</a:t>
            </a:r>
            <a:r>
              <a:rPr sz="1200" spc="-40" dirty="0">
                <a:solidFill>
                  <a:srgbClr val="231F20"/>
                </a:solidFill>
                <a:latin typeface="Montserrat"/>
                <a:cs typeface="Montserrat"/>
              </a:rPr>
              <a:t> </a:t>
            </a:r>
            <a:r>
              <a:rPr sz="1200" dirty="0">
                <a:solidFill>
                  <a:srgbClr val="231F20"/>
                </a:solidFill>
                <a:latin typeface="Montserrat"/>
                <a:cs typeface="Montserrat"/>
              </a:rPr>
              <a:t>groups</a:t>
            </a:r>
            <a:r>
              <a:rPr sz="1200" spc="-40" dirty="0">
                <a:solidFill>
                  <a:srgbClr val="231F20"/>
                </a:solidFill>
                <a:latin typeface="Montserrat"/>
                <a:cs typeface="Montserrat"/>
              </a:rPr>
              <a:t> </a:t>
            </a:r>
            <a:r>
              <a:rPr sz="1200" dirty="0">
                <a:solidFill>
                  <a:srgbClr val="231F20"/>
                </a:solidFill>
                <a:latin typeface="Montserrat"/>
                <a:cs typeface="Montserrat"/>
              </a:rPr>
              <a:t>students</a:t>
            </a:r>
            <a:r>
              <a:rPr sz="1200" spc="-40" dirty="0">
                <a:solidFill>
                  <a:srgbClr val="231F20"/>
                </a:solidFill>
                <a:latin typeface="Montserrat"/>
                <a:cs typeface="Montserrat"/>
              </a:rPr>
              <a:t> </a:t>
            </a:r>
            <a:r>
              <a:rPr sz="1200" dirty="0">
                <a:solidFill>
                  <a:srgbClr val="231F20"/>
                </a:solidFill>
                <a:latin typeface="Montserrat"/>
                <a:cs typeface="Montserrat"/>
              </a:rPr>
              <a:t>receive</a:t>
            </a:r>
            <a:r>
              <a:rPr sz="1200" spc="-40" dirty="0">
                <a:solidFill>
                  <a:srgbClr val="231F20"/>
                </a:solidFill>
                <a:latin typeface="Montserrat"/>
                <a:cs typeface="Montserrat"/>
              </a:rPr>
              <a:t> </a:t>
            </a:r>
            <a:r>
              <a:rPr sz="1200" dirty="0">
                <a:solidFill>
                  <a:srgbClr val="231F20"/>
                </a:solidFill>
                <a:latin typeface="Montserrat"/>
                <a:cs typeface="Montserrat"/>
              </a:rPr>
              <a:t>one</a:t>
            </a:r>
            <a:r>
              <a:rPr sz="1200" spc="-40" dirty="0">
                <a:solidFill>
                  <a:srgbClr val="231F20"/>
                </a:solidFill>
                <a:latin typeface="Montserrat"/>
                <a:cs typeface="Montserrat"/>
              </a:rPr>
              <a:t> </a:t>
            </a:r>
            <a:r>
              <a:rPr sz="1200" dirty="0">
                <a:solidFill>
                  <a:srgbClr val="231F20"/>
                </a:solidFill>
                <a:latin typeface="Montserrat"/>
                <a:cs typeface="Montserrat"/>
              </a:rPr>
              <a:t>lesson</a:t>
            </a:r>
            <a:r>
              <a:rPr sz="1200" spc="-40" dirty="0">
                <a:solidFill>
                  <a:srgbClr val="231F20"/>
                </a:solidFill>
                <a:latin typeface="Montserrat"/>
                <a:cs typeface="Montserrat"/>
              </a:rPr>
              <a:t> </a:t>
            </a:r>
            <a:r>
              <a:rPr sz="1200" spc="-25" dirty="0">
                <a:solidFill>
                  <a:srgbClr val="231F20"/>
                </a:solidFill>
                <a:latin typeface="Montserrat"/>
                <a:cs typeface="Montserrat"/>
              </a:rPr>
              <a:t>of </a:t>
            </a:r>
            <a:r>
              <a:rPr sz="1200" dirty="0">
                <a:solidFill>
                  <a:srgbClr val="231F20"/>
                </a:solidFill>
                <a:latin typeface="Montserrat"/>
                <a:cs typeface="Montserrat"/>
              </a:rPr>
              <a:t>Biology,</a:t>
            </a:r>
            <a:r>
              <a:rPr sz="1200" spc="-30" dirty="0">
                <a:solidFill>
                  <a:srgbClr val="231F20"/>
                </a:solidFill>
                <a:latin typeface="Montserrat"/>
                <a:cs typeface="Montserrat"/>
              </a:rPr>
              <a:t> </a:t>
            </a:r>
            <a:r>
              <a:rPr sz="1200" dirty="0">
                <a:solidFill>
                  <a:srgbClr val="231F20"/>
                </a:solidFill>
                <a:latin typeface="Montserrat"/>
                <a:cs typeface="Montserrat"/>
              </a:rPr>
              <a:t>Chemistry</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Physics</a:t>
            </a:r>
            <a:r>
              <a:rPr sz="1200" spc="-25" dirty="0">
                <a:solidFill>
                  <a:srgbClr val="231F20"/>
                </a:solidFill>
                <a:latin typeface="Montserrat"/>
                <a:cs typeface="Montserrat"/>
              </a:rPr>
              <a:t> </a:t>
            </a:r>
            <a:r>
              <a:rPr sz="1200" dirty="0">
                <a:solidFill>
                  <a:srgbClr val="231F20"/>
                </a:solidFill>
                <a:latin typeface="Montserrat"/>
                <a:cs typeface="Montserrat"/>
              </a:rPr>
              <a:t>each</a:t>
            </a:r>
            <a:r>
              <a:rPr sz="1200" spc="-25" dirty="0">
                <a:solidFill>
                  <a:srgbClr val="231F20"/>
                </a:solidFill>
                <a:latin typeface="Montserrat"/>
                <a:cs typeface="Montserrat"/>
              </a:rPr>
              <a:t> </a:t>
            </a:r>
            <a:r>
              <a:rPr sz="1200" dirty="0">
                <a:solidFill>
                  <a:srgbClr val="231F20"/>
                </a:solidFill>
                <a:latin typeface="Montserrat"/>
                <a:cs typeface="Montserrat"/>
              </a:rPr>
              <a:t>week</a:t>
            </a:r>
            <a:r>
              <a:rPr sz="1200" spc="-25" dirty="0">
                <a:solidFill>
                  <a:srgbClr val="231F20"/>
                </a:solidFill>
                <a:latin typeface="Montserrat"/>
                <a:cs typeface="Montserrat"/>
              </a:rPr>
              <a:t> </a:t>
            </a:r>
            <a:r>
              <a:rPr sz="1200" dirty="0">
                <a:solidFill>
                  <a:srgbClr val="231F20"/>
                </a:solidFill>
                <a:latin typeface="Montserrat"/>
                <a:cs typeface="Montserrat"/>
              </a:rPr>
              <a:t>lasting</a:t>
            </a:r>
            <a:r>
              <a:rPr sz="1200" spc="-25" dirty="0">
                <a:solidFill>
                  <a:srgbClr val="231F20"/>
                </a:solidFill>
                <a:latin typeface="Montserrat"/>
                <a:cs typeface="Montserrat"/>
              </a:rPr>
              <a:t> </a:t>
            </a:r>
            <a:r>
              <a:rPr sz="1200" dirty="0">
                <a:solidFill>
                  <a:srgbClr val="231F20"/>
                </a:solidFill>
                <a:latin typeface="Montserrat"/>
                <a:cs typeface="Montserrat"/>
              </a:rPr>
              <a:t>a</a:t>
            </a:r>
            <a:r>
              <a:rPr sz="1200" spc="-25" dirty="0">
                <a:solidFill>
                  <a:srgbClr val="231F20"/>
                </a:solidFill>
                <a:latin typeface="Montserrat"/>
                <a:cs typeface="Montserrat"/>
              </a:rPr>
              <a:t> </a:t>
            </a:r>
            <a:r>
              <a:rPr sz="1200" dirty="0">
                <a:solidFill>
                  <a:srgbClr val="231F20"/>
                </a:solidFill>
                <a:latin typeface="Montserrat"/>
                <a:cs typeface="Montserrat"/>
              </a:rPr>
              <a:t>single</a:t>
            </a:r>
            <a:r>
              <a:rPr sz="1200" spc="-25"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dirty="0">
                <a:solidFill>
                  <a:srgbClr val="231F20"/>
                </a:solidFill>
                <a:latin typeface="Montserrat"/>
                <a:cs typeface="Montserrat"/>
              </a:rPr>
              <a:t>hour</a:t>
            </a:r>
            <a:r>
              <a:rPr sz="1200" spc="-25" dirty="0">
                <a:solidFill>
                  <a:srgbClr val="231F20"/>
                </a:solidFill>
                <a:latin typeface="Montserrat"/>
                <a:cs typeface="Montserrat"/>
              </a:rPr>
              <a:t> </a:t>
            </a:r>
            <a:r>
              <a:rPr sz="1200" dirty="0">
                <a:solidFill>
                  <a:srgbClr val="231F20"/>
                </a:solidFill>
                <a:latin typeface="Montserrat"/>
                <a:cs typeface="Montserrat"/>
              </a:rPr>
              <a:t>20</a:t>
            </a:r>
            <a:r>
              <a:rPr sz="1200" spc="-25" dirty="0">
                <a:solidFill>
                  <a:srgbClr val="231F20"/>
                </a:solidFill>
                <a:latin typeface="Montserrat"/>
                <a:cs typeface="Montserrat"/>
              </a:rPr>
              <a:t> </a:t>
            </a:r>
            <a:r>
              <a:rPr sz="1200" dirty="0">
                <a:solidFill>
                  <a:srgbClr val="231F20"/>
                </a:solidFill>
                <a:latin typeface="Montserrat"/>
                <a:cs typeface="Montserrat"/>
              </a:rPr>
              <a:t>session.</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spc="-10" dirty="0">
                <a:solidFill>
                  <a:srgbClr val="231F20"/>
                </a:solidFill>
                <a:latin typeface="Montserrat"/>
                <a:cs typeface="Montserrat"/>
              </a:rPr>
              <a:t>Stage </a:t>
            </a:r>
            <a:r>
              <a:rPr sz="1200" dirty="0">
                <a:solidFill>
                  <a:srgbClr val="231F20"/>
                </a:solidFill>
                <a:latin typeface="Montserrat"/>
                <a:cs typeface="Montserrat"/>
              </a:rPr>
              <a:t>3</a:t>
            </a:r>
            <a:r>
              <a:rPr sz="1200" spc="-3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spend</a:t>
            </a:r>
            <a:r>
              <a:rPr sz="1200" spc="-25" dirty="0">
                <a:solidFill>
                  <a:srgbClr val="231F20"/>
                </a:solidFill>
                <a:latin typeface="Montserrat"/>
                <a:cs typeface="Montserrat"/>
              </a:rPr>
              <a:t> </a:t>
            </a:r>
            <a:r>
              <a:rPr sz="1200" dirty="0">
                <a:solidFill>
                  <a:srgbClr val="231F20"/>
                </a:solidFill>
                <a:latin typeface="Montserrat"/>
                <a:cs typeface="Montserrat"/>
              </a:rPr>
              <a:t>time</a:t>
            </a:r>
            <a:r>
              <a:rPr sz="1200" spc="-30" dirty="0">
                <a:solidFill>
                  <a:srgbClr val="231F20"/>
                </a:solidFill>
                <a:latin typeface="Montserrat"/>
                <a:cs typeface="Montserrat"/>
              </a:rPr>
              <a:t> </a:t>
            </a:r>
            <a:r>
              <a:rPr sz="1200" dirty="0">
                <a:solidFill>
                  <a:srgbClr val="231F20"/>
                </a:solidFill>
                <a:latin typeface="Montserrat"/>
                <a:cs typeface="Montserrat"/>
              </a:rPr>
              <a:t>learning</a:t>
            </a:r>
            <a:r>
              <a:rPr sz="1200" spc="-25"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practical</a:t>
            </a:r>
            <a:r>
              <a:rPr sz="1200" spc="-30" dirty="0">
                <a:solidFill>
                  <a:srgbClr val="231F20"/>
                </a:solidFill>
                <a:latin typeface="Montserrat"/>
                <a:cs typeface="Montserrat"/>
              </a:rPr>
              <a:t> </a:t>
            </a:r>
            <a:r>
              <a:rPr sz="1200" dirty="0">
                <a:solidFill>
                  <a:srgbClr val="231F20"/>
                </a:solidFill>
                <a:latin typeface="Montserrat"/>
                <a:cs typeface="Montserrat"/>
              </a:rPr>
              <a:t>skills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spc="-10" dirty="0">
                <a:solidFill>
                  <a:srgbClr val="231F20"/>
                </a:solidFill>
                <a:latin typeface="Montserrat"/>
                <a:cs typeface="Montserrat"/>
              </a:rPr>
              <a:t>foundations</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spc="-10" dirty="0">
                <a:solidFill>
                  <a:srgbClr val="231F20"/>
                </a:solidFill>
                <a:latin typeface="Montserrat"/>
                <a:cs typeface="Montserrat"/>
              </a:rPr>
              <a:t>knowledge </a:t>
            </a:r>
            <a:r>
              <a:rPr sz="1200" dirty="0">
                <a:solidFill>
                  <a:srgbClr val="231F20"/>
                </a:solidFill>
                <a:latin typeface="Montserrat"/>
                <a:cs typeface="Montserrat"/>
              </a:rPr>
              <a:t>across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25" dirty="0">
                <a:solidFill>
                  <a:srgbClr val="231F20"/>
                </a:solidFill>
                <a:latin typeface="Montserrat"/>
                <a:cs typeface="Montserrat"/>
              </a:rPr>
              <a:t> </a:t>
            </a:r>
            <a:r>
              <a:rPr sz="1200" dirty="0">
                <a:solidFill>
                  <a:srgbClr val="231F20"/>
                </a:solidFill>
                <a:latin typeface="Montserrat"/>
                <a:cs typeface="Montserrat"/>
              </a:rPr>
              <a:t>disciplines.</a:t>
            </a:r>
            <a:r>
              <a:rPr sz="1200" spc="-30" dirty="0">
                <a:solidFill>
                  <a:srgbClr val="231F20"/>
                </a:solidFill>
                <a:latin typeface="Montserrat"/>
                <a:cs typeface="Montserrat"/>
              </a:rPr>
              <a:t> </a:t>
            </a:r>
            <a:r>
              <a:rPr sz="1200" dirty="0">
                <a:solidFill>
                  <a:srgbClr val="231F20"/>
                </a:solidFill>
                <a:latin typeface="Montserrat"/>
                <a:cs typeface="Montserrat"/>
              </a:rPr>
              <a:t>This</a:t>
            </a:r>
            <a:r>
              <a:rPr sz="1200" spc="-25" dirty="0">
                <a:solidFill>
                  <a:srgbClr val="231F20"/>
                </a:solidFill>
                <a:latin typeface="Montserrat"/>
                <a:cs typeface="Montserrat"/>
              </a:rPr>
              <a:t> </a:t>
            </a:r>
            <a:r>
              <a:rPr sz="1200" dirty="0">
                <a:solidFill>
                  <a:srgbClr val="231F20"/>
                </a:solidFill>
                <a:latin typeface="Montserrat"/>
                <a:cs typeface="Montserrat"/>
              </a:rPr>
              <a:t>then</a:t>
            </a:r>
            <a:r>
              <a:rPr sz="1200" spc="-30" dirty="0">
                <a:solidFill>
                  <a:srgbClr val="231F20"/>
                </a:solidFill>
                <a:latin typeface="Montserrat"/>
                <a:cs typeface="Montserrat"/>
              </a:rPr>
              <a:t> </a:t>
            </a:r>
            <a:r>
              <a:rPr sz="1200" dirty="0">
                <a:solidFill>
                  <a:srgbClr val="231F20"/>
                </a:solidFill>
                <a:latin typeface="Montserrat"/>
                <a:cs typeface="Montserrat"/>
              </a:rPr>
              <a:t>allows</a:t>
            </a:r>
            <a:r>
              <a:rPr sz="1200" spc="-25" dirty="0">
                <a:solidFill>
                  <a:srgbClr val="231F20"/>
                </a:solidFill>
                <a:latin typeface="Montserrat"/>
                <a:cs typeface="Montserrat"/>
              </a:rPr>
              <a:t> </a:t>
            </a:r>
            <a:r>
              <a:rPr sz="1200" dirty="0">
                <a:solidFill>
                  <a:srgbClr val="231F20"/>
                </a:solidFill>
                <a:latin typeface="Montserrat"/>
                <a:cs typeface="Montserrat"/>
              </a:rPr>
              <a:t>us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10" dirty="0">
                <a:solidFill>
                  <a:srgbClr val="231F20"/>
                </a:solidFill>
                <a:latin typeface="Montserrat"/>
                <a:cs typeface="Montserrat"/>
              </a:rPr>
              <a:t>concentrate</a:t>
            </a:r>
            <a:r>
              <a:rPr sz="1200" spc="-30" dirty="0">
                <a:solidFill>
                  <a:srgbClr val="231F20"/>
                </a:solidFill>
                <a:latin typeface="Montserrat"/>
                <a:cs typeface="Montserrat"/>
              </a:rPr>
              <a:t> </a:t>
            </a:r>
            <a:r>
              <a:rPr sz="1200" dirty="0">
                <a:solidFill>
                  <a:srgbClr val="231F20"/>
                </a:solidFill>
                <a:latin typeface="Montserrat"/>
                <a:cs typeface="Montserrat"/>
              </a:rPr>
              <a:t>on</a:t>
            </a:r>
            <a:r>
              <a:rPr sz="1200" spc="-25" dirty="0">
                <a:solidFill>
                  <a:srgbClr val="231F20"/>
                </a:solidFill>
                <a:latin typeface="Montserrat"/>
                <a:cs typeface="Montserrat"/>
              </a:rPr>
              <a:t> </a:t>
            </a:r>
            <a:r>
              <a:rPr sz="1200" dirty="0">
                <a:solidFill>
                  <a:srgbClr val="231F20"/>
                </a:solidFill>
                <a:latin typeface="Montserrat"/>
                <a:cs typeface="Montserrat"/>
              </a:rPr>
              <a:t>more</a:t>
            </a:r>
            <a:r>
              <a:rPr sz="1200" spc="-30" dirty="0">
                <a:solidFill>
                  <a:srgbClr val="231F20"/>
                </a:solidFill>
                <a:latin typeface="Montserrat"/>
                <a:cs typeface="Montserrat"/>
              </a:rPr>
              <a:t> </a:t>
            </a:r>
            <a:r>
              <a:rPr sz="1200" dirty="0">
                <a:solidFill>
                  <a:srgbClr val="231F20"/>
                </a:solidFill>
                <a:latin typeface="Montserrat"/>
                <a:cs typeface="Montserrat"/>
              </a:rPr>
              <a:t>advanced</a:t>
            </a:r>
            <a:r>
              <a:rPr sz="1200" spc="-25" dirty="0">
                <a:solidFill>
                  <a:srgbClr val="231F20"/>
                </a:solidFill>
                <a:latin typeface="Montserrat"/>
                <a:cs typeface="Montserrat"/>
              </a:rPr>
              <a:t> </a:t>
            </a:r>
            <a:r>
              <a:rPr sz="1200" spc="-10" dirty="0">
                <a:solidFill>
                  <a:srgbClr val="231F20"/>
                </a:solidFill>
                <a:latin typeface="Montserrat"/>
                <a:cs typeface="Montserrat"/>
              </a:rPr>
              <a:t>concepts</a:t>
            </a:r>
            <a:endParaRPr sz="1200">
              <a:latin typeface="Montserrat"/>
              <a:cs typeface="Montserrat"/>
            </a:endParaRPr>
          </a:p>
          <a:p>
            <a:pPr marL="12700" marR="141605">
              <a:lnSpc>
                <a:spcPct val="121500"/>
              </a:lnSpc>
            </a:pP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Key</a:t>
            </a:r>
            <a:r>
              <a:rPr sz="1200" spc="-30" dirty="0">
                <a:solidFill>
                  <a:srgbClr val="231F20"/>
                </a:solidFill>
                <a:latin typeface="Montserrat"/>
                <a:cs typeface="Montserrat"/>
              </a:rPr>
              <a:t> </a:t>
            </a:r>
            <a:r>
              <a:rPr sz="1200" dirty="0">
                <a:solidFill>
                  <a:srgbClr val="231F20"/>
                </a:solidFill>
                <a:latin typeface="Montserrat"/>
                <a:cs typeface="Montserrat"/>
              </a:rPr>
              <a:t>Stage</a:t>
            </a:r>
            <a:r>
              <a:rPr sz="1200" spc="-30" dirty="0">
                <a:solidFill>
                  <a:srgbClr val="231F20"/>
                </a:solidFill>
                <a:latin typeface="Montserrat"/>
                <a:cs typeface="Montserrat"/>
              </a:rPr>
              <a:t> </a:t>
            </a:r>
            <a:r>
              <a:rPr sz="1200" dirty="0">
                <a:solidFill>
                  <a:srgbClr val="231F20"/>
                </a:solidFill>
                <a:latin typeface="Montserrat"/>
                <a:cs typeface="Montserrat"/>
              </a:rPr>
              <a:t>4.</a:t>
            </a:r>
            <a:r>
              <a:rPr sz="1200" spc="254"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30" dirty="0">
                <a:solidFill>
                  <a:srgbClr val="231F20"/>
                </a:solidFill>
                <a:latin typeface="Montserrat"/>
                <a:cs typeface="Montserrat"/>
              </a:rPr>
              <a:t> </a:t>
            </a:r>
            <a:r>
              <a:rPr sz="1200" dirty="0">
                <a:solidFill>
                  <a:srgbClr val="231F20"/>
                </a:solidFill>
                <a:latin typeface="Montserrat"/>
                <a:cs typeface="Montserrat"/>
              </a:rPr>
              <a:t>encouraged</a:t>
            </a:r>
            <a:r>
              <a:rPr sz="1200" spc="-30" dirty="0">
                <a:solidFill>
                  <a:srgbClr val="231F20"/>
                </a:solidFill>
                <a:latin typeface="Montserrat"/>
                <a:cs typeface="Montserrat"/>
              </a:rPr>
              <a:t> </a:t>
            </a:r>
            <a:r>
              <a:rPr sz="1200" dirty="0">
                <a:solidFill>
                  <a:srgbClr val="231F20"/>
                </a:solidFill>
                <a:latin typeface="Montserrat"/>
                <a:cs typeface="Montserrat"/>
              </a:rPr>
              <a:t>through</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use</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practicals</a:t>
            </a:r>
            <a:r>
              <a:rPr sz="1200" spc="-30" dirty="0">
                <a:solidFill>
                  <a:srgbClr val="231F20"/>
                </a:solidFill>
                <a:latin typeface="Montserrat"/>
                <a:cs typeface="Montserrat"/>
              </a:rPr>
              <a:t> </a:t>
            </a:r>
            <a:r>
              <a:rPr sz="1200" dirty="0">
                <a:solidFill>
                  <a:srgbClr val="231F20"/>
                </a:solidFill>
                <a:latin typeface="Montserrat"/>
                <a:cs typeface="Montserrat"/>
              </a:rPr>
              <a:t>to</a:t>
            </a:r>
            <a:r>
              <a:rPr sz="1200" spc="-30" dirty="0">
                <a:solidFill>
                  <a:srgbClr val="231F20"/>
                </a:solidFill>
                <a:latin typeface="Montserrat"/>
                <a:cs typeface="Montserrat"/>
              </a:rPr>
              <a:t> </a:t>
            </a:r>
            <a:r>
              <a:rPr sz="1200" dirty="0">
                <a:solidFill>
                  <a:srgbClr val="231F20"/>
                </a:solidFill>
                <a:latin typeface="Montserrat"/>
                <a:cs typeface="Montserrat"/>
              </a:rPr>
              <a:t>develop</a:t>
            </a:r>
            <a:r>
              <a:rPr sz="1200" spc="-30"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analytical</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enquiry</a:t>
            </a:r>
            <a:r>
              <a:rPr sz="1200" spc="-20" dirty="0">
                <a:solidFill>
                  <a:srgbClr val="231F20"/>
                </a:solidFill>
                <a:latin typeface="Montserrat"/>
                <a:cs typeface="Montserrat"/>
              </a:rPr>
              <a:t> </a:t>
            </a:r>
            <a:r>
              <a:rPr sz="1200" spc="-10" dirty="0">
                <a:solidFill>
                  <a:srgbClr val="231F20"/>
                </a:solidFill>
                <a:latin typeface="Montserrat"/>
                <a:cs typeface="Montserrat"/>
              </a:rPr>
              <a:t>skills.</a:t>
            </a:r>
            <a:endParaRPr sz="1200">
              <a:latin typeface="Montserrat"/>
              <a:cs typeface="Montserrat"/>
            </a:endParaRPr>
          </a:p>
          <a:p>
            <a:pPr>
              <a:lnSpc>
                <a:spcPct val="100000"/>
              </a:lnSpc>
              <a:spcBef>
                <a:spcPts val="600"/>
              </a:spcBef>
            </a:pPr>
            <a:endParaRPr sz="120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a:latin typeface="Montserrat"/>
              <a:cs typeface="Montserrat"/>
            </a:endParaRPr>
          </a:p>
          <a:p>
            <a:pPr marL="12700" marR="205104">
              <a:lnSpc>
                <a:spcPct val="121500"/>
              </a:lnSpc>
            </a:pP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10</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20" dirty="0">
                <a:solidFill>
                  <a:srgbClr val="231F20"/>
                </a:solidFill>
                <a:latin typeface="Montserrat"/>
                <a:cs typeface="Montserrat"/>
              </a:rPr>
              <a:t>Year</a:t>
            </a:r>
            <a:r>
              <a:rPr sz="1200" spc="-25" dirty="0">
                <a:solidFill>
                  <a:srgbClr val="231F20"/>
                </a:solidFill>
                <a:latin typeface="Montserrat"/>
                <a:cs typeface="Montserrat"/>
              </a:rPr>
              <a:t> </a:t>
            </a:r>
            <a:r>
              <a:rPr sz="1200" dirty="0">
                <a:solidFill>
                  <a:srgbClr val="231F20"/>
                </a:solidFill>
                <a:latin typeface="Montserrat"/>
                <a:cs typeface="Montserrat"/>
              </a:rPr>
              <a:t>11</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assessed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5" dirty="0">
                <a:solidFill>
                  <a:srgbClr val="231F20"/>
                </a:solidFill>
                <a:latin typeface="Montserrat"/>
                <a:cs typeface="Montserrat"/>
              </a:rPr>
              <a:t> </a:t>
            </a:r>
            <a:r>
              <a:rPr sz="1200" dirty="0">
                <a:solidFill>
                  <a:srgbClr val="231F20"/>
                </a:solidFill>
                <a:latin typeface="Montserrat"/>
                <a:cs typeface="Montserrat"/>
              </a:rPr>
              <a:t>three</a:t>
            </a:r>
            <a:r>
              <a:rPr sz="1200" spc="-20" dirty="0">
                <a:solidFill>
                  <a:srgbClr val="231F20"/>
                </a:solidFill>
                <a:latin typeface="Montserrat"/>
                <a:cs typeface="Montserrat"/>
              </a:rPr>
              <a:t> </a:t>
            </a:r>
            <a:r>
              <a:rPr sz="1200" dirty="0">
                <a:solidFill>
                  <a:srgbClr val="231F20"/>
                </a:solidFill>
                <a:latin typeface="Montserrat"/>
                <a:cs typeface="Montserrat"/>
              </a:rPr>
              <a:t>assessment</a:t>
            </a:r>
            <a:r>
              <a:rPr sz="1200" spc="-25" dirty="0">
                <a:solidFill>
                  <a:srgbClr val="231F20"/>
                </a:solidFill>
                <a:latin typeface="Montserrat"/>
                <a:cs typeface="Montserrat"/>
              </a:rPr>
              <a:t> </a:t>
            </a:r>
            <a:r>
              <a:rPr sz="1200" dirty="0">
                <a:solidFill>
                  <a:srgbClr val="231F20"/>
                </a:solidFill>
                <a:latin typeface="Montserrat"/>
                <a:cs typeface="Montserrat"/>
              </a:rPr>
              <a:t>points</a:t>
            </a:r>
            <a:r>
              <a:rPr sz="1200" spc="-25" dirty="0">
                <a:solidFill>
                  <a:srgbClr val="231F20"/>
                </a:solidFill>
                <a:latin typeface="Montserrat"/>
                <a:cs typeface="Montserrat"/>
              </a:rPr>
              <a:t> </a:t>
            </a:r>
            <a:r>
              <a:rPr sz="1200" spc="-10" dirty="0">
                <a:solidFill>
                  <a:srgbClr val="231F20"/>
                </a:solidFill>
                <a:latin typeface="Montserrat"/>
                <a:cs typeface="Montserrat"/>
              </a:rPr>
              <a:t>within </a:t>
            </a:r>
            <a:r>
              <a:rPr sz="1200" dirty="0">
                <a:solidFill>
                  <a:srgbClr val="231F20"/>
                </a:solidFill>
                <a:latin typeface="Montserrat"/>
                <a:cs typeface="Montserrat"/>
              </a:rPr>
              <a:t>Science,</a:t>
            </a:r>
            <a:r>
              <a:rPr sz="1200" spc="-35" dirty="0">
                <a:solidFill>
                  <a:srgbClr val="231F20"/>
                </a:solidFill>
                <a:latin typeface="Montserrat"/>
                <a:cs typeface="Montserrat"/>
              </a:rPr>
              <a:t> </a:t>
            </a:r>
            <a:r>
              <a:rPr sz="1200" dirty="0">
                <a:solidFill>
                  <a:srgbClr val="231F20"/>
                </a:solidFill>
                <a:latin typeface="Montserrat"/>
                <a:cs typeface="Montserrat"/>
              </a:rPr>
              <a:t>concentrating</a:t>
            </a:r>
            <a:r>
              <a:rPr sz="1200" spc="-35" dirty="0">
                <a:solidFill>
                  <a:srgbClr val="231F20"/>
                </a:solidFill>
                <a:latin typeface="Montserrat"/>
                <a:cs typeface="Montserrat"/>
              </a:rPr>
              <a:t> </a:t>
            </a:r>
            <a:r>
              <a:rPr sz="1200" dirty="0">
                <a:solidFill>
                  <a:srgbClr val="231F20"/>
                </a:solidFill>
                <a:latin typeface="Montserrat"/>
                <a:cs typeface="Montserrat"/>
              </a:rPr>
              <a:t>on</a:t>
            </a:r>
            <a:r>
              <a:rPr sz="1200" spc="-35" dirty="0">
                <a:solidFill>
                  <a:srgbClr val="231F20"/>
                </a:solidFill>
                <a:latin typeface="Montserrat"/>
                <a:cs typeface="Montserrat"/>
              </a:rPr>
              <a:t> </a:t>
            </a:r>
            <a:r>
              <a:rPr sz="1200" dirty="0">
                <a:solidFill>
                  <a:srgbClr val="231F20"/>
                </a:solidFill>
                <a:latin typeface="Montserrat"/>
                <a:cs typeface="Montserrat"/>
              </a:rPr>
              <a:t>knowledge</a:t>
            </a:r>
            <a:r>
              <a:rPr sz="1200" spc="-35" dirty="0">
                <a:solidFill>
                  <a:srgbClr val="231F20"/>
                </a:solidFill>
                <a:latin typeface="Montserrat"/>
                <a:cs typeface="Montserrat"/>
              </a:rPr>
              <a:t> </a:t>
            </a:r>
            <a:r>
              <a:rPr sz="1200" dirty="0">
                <a:solidFill>
                  <a:srgbClr val="231F20"/>
                </a:solidFill>
                <a:latin typeface="Montserrat"/>
                <a:cs typeface="Montserrat"/>
              </a:rPr>
              <a:t>learnt</a:t>
            </a:r>
            <a:r>
              <a:rPr sz="1200" spc="-30" dirty="0">
                <a:solidFill>
                  <a:srgbClr val="231F20"/>
                </a:solidFill>
                <a:latin typeface="Montserrat"/>
                <a:cs typeface="Montserrat"/>
              </a:rPr>
              <a:t> </a:t>
            </a:r>
            <a:r>
              <a:rPr sz="1200" dirty="0">
                <a:solidFill>
                  <a:srgbClr val="231F20"/>
                </a:solidFill>
                <a:latin typeface="Montserrat"/>
                <a:cs typeface="Montserrat"/>
              </a:rPr>
              <a:t>in</a:t>
            </a:r>
            <a:r>
              <a:rPr sz="1200" spc="-35" dirty="0">
                <a:solidFill>
                  <a:srgbClr val="231F20"/>
                </a:solidFill>
                <a:latin typeface="Montserrat"/>
                <a:cs typeface="Montserrat"/>
              </a:rPr>
              <a:t> </a:t>
            </a:r>
            <a:r>
              <a:rPr sz="1200" dirty="0">
                <a:solidFill>
                  <a:srgbClr val="231F20"/>
                </a:solidFill>
                <a:latin typeface="Montserrat"/>
                <a:cs typeface="Montserrat"/>
              </a:rPr>
              <a:t>the</a:t>
            </a:r>
            <a:r>
              <a:rPr sz="1200" spc="-35" dirty="0">
                <a:solidFill>
                  <a:srgbClr val="231F20"/>
                </a:solidFill>
                <a:latin typeface="Montserrat"/>
                <a:cs typeface="Montserrat"/>
              </a:rPr>
              <a:t> </a:t>
            </a:r>
            <a:r>
              <a:rPr sz="1200" dirty="0">
                <a:solidFill>
                  <a:srgbClr val="231F20"/>
                </a:solidFill>
                <a:latin typeface="Montserrat"/>
                <a:cs typeface="Montserrat"/>
              </a:rPr>
              <a:t>current</a:t>
            </a:r>
            <a:r>
              <a:rPr sz="1200" spc="-35" dirty="0">
                <a:solidFill>
                  <a:srgbClr val="231F20"/>
                </a:solidFill>
                <a:latin typeface="Montserrat"/>
                <a:cs typeface="Montserrat"/>
              </a:rPr>
              <a:t> </a:t>
            </a:r>
            <a:r>
              <a:rPr sz="1200" dirty="0">
                <a:solidFill>
                  <a:srgbClr val="231F20"/>
                </a:solidFill>
                <a:latin typeface="Montserrat"/>
                <a:cs typeface="Montserrat"/>
              </a:rPr>
              <a:t>year</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0" dirty="0">
                <a:solidFill>
                  <a:srgbClr val="231F20"/>
                </a:solidFill>
                <a:latin typeface="Montserrat"/>
                <a:cs typeface="Montserrat"/>
              </a:rPr>
              <a:t> </a:t>
            </a:r>
            <a:r>
              <a:rPr sz="1200" dirty="0">
                <a:solidFill>
                  <a:srgbClr val="231F20"/>
                </a:solidFill>
                <a:latin typeface="Montserrat"/>
                <a:cs typeface="Montserrat"/>
              </a:rPr>
              <a:t>well</a:t>
            </a:r>
            <a:r>
              <a:rPr sz="1200" spc="-35"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spc="-10" dirty="0">
                <a:solidFill>
                  <a:srgbClr val="231F20"/>
                </a:solidFill>
                <a:latin typeface="Montserrat"/>
                <a:cs typeface="Montserrat"/>
              </a:rPr>
              <a:t>synoptic </a:t>
            </a:r>
            <a:r>
              <a:rPr sz="1200" dirty="0">
                <a:solidFill>
                  <a:srgbClr val="231F20"/>
                </a:solidFill>
                <a:latin typeface="Montserrat"/>
                <a:cs typeface="Montserrat"/>
              </a:rPr>
              <a:t>knowledge</a:t>
            </a:r>
            <a:r>
              <a:rPr sz="1200" spc="-40" dirty="0">
                <a:solidFill>
                  <a:srgbClr val="231F20"/>
                </a:solidFill>
                <a:latin typeface="Montserrat"/>
                <a:cs typeface="Montserrat"/>
              </a:rPr>
              <a:t> </a:t>
            </a:r>
            <a:r>
              <a:rPr sz="1200" dirty="0">
                <a:solidFill>
                  <a:srgbClr val="231F20"/>
                </a:solidFill>
                <a:latin typeface="Montserrat"/>
                <a:cs typeface="Montserrat"/>
              </a:rPr>
              <a:t>built</a:t>
            </a:r>
            <a:r>
              <a:rPr sz="1200" spc="-40" dirty="0">
                <a:solidFill>
                  <a:srgbClr val="231F20"/>
                </a:solidFill>
                <a:latin typeface="Montserrat"/>
                <a:cs typeface="Montserrat"/>
              </a:rPr>
              <a:t> </a:t>
            </a:r>
            <a:r>
              <a:rPr sz="1200" dirty="0">
                <a:solidFill>
                  <a:srgbClr val="231F20"/>
                </a:solidFill>
                <a:latin typeface="Montserrat"/>
                <a:cs typeface="Montserrat"/>
              </a:rPr>
              <a:t>in</a:t>
            </a:r>
            <a:r>
              <a:rPr sz="1200" spc="-40" dirty="0">
                <a:solidFill>
                  <a:srgbClr val="231F20"/>
                </a:solidFill>
                <a:latin typeface="Montserrat"/>
                <a:cs typeface="Montserrat"/>
              </a:rPr>
              <a:t> </a:t>
            </a:r>
            <a:r>
              <a:rPr sz="1200" dirty="0">
                <a:solidFill>
                  <a:srgbClr val="231F20"/>
                </a:solidFill>
                <a:latin typeface="Montserrat"/>
                <a:cs typeface="Montserrat"/>
              </a:rPr>
              <a:t>previous</a:t>
            </a:r>
            <a:r>
              <a:rPr sz="1200" spc="-40" dirty="0">
                <a:solidFill>
                  <a:srgbClr val="231F20"/>
                </a:solidFill>
                <a:latin typeface="Montserrat"/>
                <a:cs typeface="Montserrat"/>
              </a:rPr>
              <a:t> </a:t>
            </a:r>
            <a:r>
              <a:rPr sz="1200" spc="-10" dirty="0">
                <a:solidFill>
                  <a:srgbClr val="231F20"/>
                </a:solidFill>
                <a:latin typeface="Montserrat"/>
                <a:cs typeface="Montserrat"/>
              </a:rPr>
              <a:t>years.</a:t>
            </a:r>
            <a:endParaRPr sz="1200">
              <a:latin typeface="Montserrat"/>
              <a:cs typeface="Montserrat"/>
            </a:endParaRPr>
          </a:p>
          <a:p>
            <a:pPr>
              <a:lnSpc>
                <a:spcPct val="100000"/>
              </a:lnSpc>
              <a:spcBef>
                <a:spcPts val="595"/>
              </a:spcBef>
            </a:pPr>
            <a:endParaRPr sz="1200">
              <a:latin typeface="Montserrat"/>
              <a:cs typeface="Montserrat"/>
            </a:endParaRPr>
          </a:p>
          <a:p>
            <a:pPr marL="12700">
              <a:lnSpc>
                <a:spcPct val="100000"/>
              </a:lnSpc>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a:latin typeface="Montserrat"/>
              <a:cs typeface="Montserrat"/>
            </a:endParaRPr>
          </a:p>
          <a:p>
            <a:pPr marL="12700" marR="3575050">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Biology,</a:t>
            </a:r>
            <a:r>
              <a:rPr sz="1200" spc="-20" dirty="0">
                <a:solidFill>
                  <a:srgbClr val="231F20"/>
                </a:solidFill>
                <a:latin typeface="Montserrat"/>
                <a:cs typeface="Montserrat"/>
              </a:rPr>
              <a:t> </a:t>
            </a:r>
            <a:r>
              <a:rPr sz="1200" dirty="0">
                <a:solidFill>
                  <a:srgbClr val="231F20"/>
                </a:solidFill>
                <a:latin typeface="Montserrat"/>
                <a:cs typeface="Montserrat"/>
              </a:rPr>
              <a:t>Chemistry</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spc="-10" dirty="0">
                <a:solidFill>
                  <a:srgbClr val="231F20"/>
                </a:solidFill>
                <a:latin typeface="Montserrat"/>
                <a:cs typeface="Montserrat"/>
              </a:rPr>
              <a:t>Physics </a:t>
            </a:r>
            <a:r>
              <a:rPr sz="1200" dirty="0">
                <a:solidFill>
                  <a:srgbClr val="231F20"/>
                </a:solidFill>
                <a:latin typeface="Montserrat"/>
                <a:cs typeface="Montserrat"/>
              </a:rPr>
              <a:t>BTEC</a:t>
            </a:r>
            <a:r>
              <a:rPr sz="1200" spc="-35" dirty="0">
                <a:solidFill>
                  <a:srgbClr val="231F20"/>
                </a:solidFill>
                <a:latin typeface="Montserrat"/>
                <a:cs typeface="Montserrat"/>
              </a:rPr>
              <a:t> </a:t>
            </a:r>
            <a:r>
              <a:rPr sz="1200" dirty="0">
                <a:solidFill>
                  <a:srgbClr val="231F20"/>
                </a:solidFill>
                <a:latin typeface="Montserrat"/>
                <a:cs typeface="Montserrat"/>
              </a:rPr>
              <a:t>nationals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Applied</a:t>
            </a:r>
            <a:r>
              <a:rPr sz="1200" spc="-35" dirty="0">
                <a:solidFill>
                  <a:srgbClr val="231F20"/>
                </a:solidFill>
                <a:latin typeface="Montserrat"/>
                <a:cs typeface="Montserrat"/>
              </a:rPr>
              <a:t> </a:t>
            </a:r>
            <a:r>
              <a:rPr sz="1200" spc="-10" dirty="0">
                <a:solidFill>
                  <a:srgbClr val="231F20"/>
                </a:solidFill>
                <a:latin typeface="Montserrat"/>
                <a:cs typeface="Montserrat"/>
              </a:rPr>
              <a:t>Science</a:t>
            </a:r>
            <a:endParaRPr sz="1200">
              <a:latin typeface="Montserrat"/>
              <a:cs typeface="Montserrat"/>
            </a:endParaRPr>
          </a:p>
        </p:txBody>
      </p:sp>
      <p:sp>
        <p:nvSpPr>
          <p:cNvPr id="4" name="object 4"/>
          <p:cNvSpPr txBox="1"/>
          <p:nvPr/>
        </p:nvSpPr>
        <p:spPr>
          <a:xfrm>
            <a:off x="347300" y="8212281"/>
            <a:ext cx="1618615" cy="1852930"/>
          </a:xfrm>
          <a:prstGeom prst="rect">
            <a:avLst/>
          </a:prstGeom>
        </p:spPr>
        <p:txBody>
          <a:bodyPr vert="horz" wrap="square" lIns="0" tIns="102870" rIns="0" bIns="0" rtlCol="0">
            <a:spAutoFit/>
          </a:bodyPr>
          <a:lstStyle/>
          <a:p>
            <a:pPr marL="12700">
              <a:lnSpc>
                <a:spcPct val="100000"/>
              </a:lnSpc>
              <a:spcBef>
                <a:spcPts val="810"/>
              </a:spcBef>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a:latin typeface="Montserrat"/>
              <a:cs typeface="Montserrat"/>
            </a:endParaRPr>
          </a:p>
          <a:p>
            <a:pPr marL="222885" indent="-179705">
              <a:lnSpc>
                <a:spcPct val="100000"/>
              </a:lnSpc>
              <a:spcBef>
                <a:spcPts val="715"/>
              </a:spcBef>
              <a:buChar char="•"/>
              <a:tabLst>
                <a:tab pos="222885" algn="l"/>
              </a:tabLst>
            </a:pPr>
            <a:r>
              <a:rPr sz="1200" spc="-10" dirty="0">
                <a:solidFill>
                  <a:srgbClr val="231F20"/>
                </a:solidFill>
                <a:latin typeface="Montserrat"/>
                <a:cs typeface="Montserrat"/>
              </a:rPr>
              <a:t>Nurse</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Doctor</a:t>
            </a:r>
            <a:endParaRPr sz="1200">
              <a:latin typeface="Montserrat"/>
              <a:cs typeface="Montserrat"/>
            </a:endParaRPr>
          </a:p>
          <a:p>
            <a:pPr marL="222885" indent="-179705">
              <a:lnSpc>
                <a:spcPct val="100000"/>
              </a:lnSpc>
              <a:buChar char="•"/>
              <a:tabLst>
                <a:tab pos="222885" algn="l"/>
              </a:tabLst>
            </a:pPr>
            <a:r>
              <a:rPr sz="1200" dirty="0">
                <a:solidFill>
                  <a:srgbClr val="231F20"/>
                </a:solidFill>
                <a:latin typeface="Montserrat"/>
                <a:cs typeface="Montserrat"/>
              </a:rPr>
              <a:t>Social</a:t>
            </a:r>
            <a:r>
              <a:rPr sz="1200" spc="-35" dirty="0">
                <a:solidFill>
                  <a:srgbClr val="231F20"/>
                </a:solidFill>
                <a:latin typeface="Montserrat"/>
                <a:cs typeface="Montserrat"/>
              </a:rPr>
              <a:t> </a:t>
            </a:r>
            <a:r>
              <a:rPr sz="1200" dirty="0">
                <a:solidFill>
                  <a:srgbClr val="231F20"/>
                </a:solidFill>
                <a:latin typeface="Montserrat"/>
                <a:cs typeface="Montserrat"/>
              </a:rPr>
              <a:t>care</a:t>
            </a:r>
            <a:r>
              <a:rPr sz="1200" spc="-30" dirty="0">
                <a:solidFill>
                  <a:srgbClr val="231F20"/>
                </a:solidFill>
                <a:latin typeface="Montserrat"/>
                <a:cs typeface="Montserrat"/>
              </a:rPr>
              <a:t> </a:t>
            </a:r>
            <a:r>
              <a:rPr sz="1200" spc="-10" dirty="0">
                <a:solidFill>
                  <a:srgbClr val="231F20"/>
                </a:solidFill>
                <a:latin typeface="Montserrat"/>
                <a:cs typeface="Montserrat"/>
              </a:rPr>
              <a:t>worker</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Physiotherapist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Forensics</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Ecologist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Zoologist</a:t>
            </a:r>
            <a:endParaRPr sz="1200">
              <a:latin typeface="Montserrat"/>
              <a:cs typeface="Montserrat"/>
            </a:endParaRPr>
          </a:p>
          <a:p>
            <a:pPr marL="222885" indent="-179705">
              <a:lnSpc>
                <a:spcPct val="100000"/>
              </a:lnSpc>
              <a:buChar char="•"/>
              <a:tabLst>
                <a:tab pos="222885" algn="l"/>
              </a:tabLst>
            </a:pPr>
            <a:r>
              <a:rPr sz="1200" spc="-10" dirty="0">
                <a:solidFill>
                  <a:srgbClr val="231F20"/>
                </a:solidFill>
                <a:latin typeface="Montserrat"/>
                <a:cs typeface="Montserrat"/>
              </a:rPr>
              <a:t>Veterinary</a:t>
            </a:r>
            <a:r>
              <a:rPr sz="1200" spc="-30" dirty="0">
                <a:solidFill>
                  <a:srgbClr val="231F20"/>
                </a:solidFill>
                <a:latin typeface="Montserrat"/>
                <a:cs typeface="Montserrat"/>
              </a:rPr>
              <a:t> </a:t>
            </a:r>
            <a:r>
              <a:rPr sz="1200" spc="-10" dirty="0">
                <a:solidFill>
                  <a:srgbClr val="231F20"/>
                </a:solidFill>
                <a:latin typeface="Montserrat"/>
                <a:cs typeface="Montserrat"/>
              </a:rPr>
              <a:t>Nurse</a:t>
            </a:r>
            <a:endParaRPr sz="1200">
              <a:latin typeface="Montserrat"/>
              <a:cs typeface="Montserrat"/>
            </a:endParaRPr>
          </a:p>
        </p:txBody>
      </p:sp>
      <p:sp>
        <p:nvSpPr>
          <p:cNvPr id="5" name="object 5"/>
          <p:cNvSpPr txBox="1"/>
          <p:nvPr/>
        </p:nvSpPr>
        <p:spPr>
          <a:xfrm>
            <a:off x="2720778" y="8576516"/>
            <a:ext cx="1908175" cy="148844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dirty="0">
                <a:solidFill>
                  <a:srgbClr val="231F20"/>
                </a:solidFill>
                <a:latin typeface="Montserrat"/>
                <a:cs typeface="Montserrat"/>
              </a:rPr>
              <a:t>Science</a:t>
            </a:r>
            <a:r>
              <a:rPr sz="1200" spc="-55" dirty="0">
                <a:solidFill>
                  <a:srgbClr val="231F20"/>
                </a:solidFill>
                <a:latin typeface="Montserrat"/>
                <a:cs typeface="Montserrat"/>
              </a:rPr>
              <a:t> </a:t>
            </a:r>
            <a:r>
              <a:rPr sz="1200" spc="-10" dirty="0">
                <a:solidFill>
                  <a:srgbClr val="231F20"/>
                </a:solidFill>
                <a:latin typeface="Montserrat"/>
                <a:cs typeface="Montserrat"/>
              </a:rPr>
              <a:t>Technician</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Lawyer,</a:t>
            </a:r>
            <a:r>
              <a:rPr sz="1200" spc="-75" dirty="0">
                <a:solidFill>
                  <a:srgbClr val="231F20"/>
                </a:solidFill>
                <a:latin typeface="Montserrat"/>
                <a:cs typeface="Montserrat"/>
              </a:rPr>
              <a:t> </a:t>
            </a:r>
            <a:r>
              <a:rPr sz="1200" spc="-10" dirty="0">
                <a:solidFill>
                  <a:srgbClr val="231F20"/>
                </a:solidFill>
                <a:latin typeface="Montserrat"/>
                <a:cs typeface="Montserrat"/>
              </a:rPr>
              <a:t>Consultant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Politics</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Teaching</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Research</a:t>
            </a:r>
            <a:r>
              <a:rPr sz="1200" spc="-60" dirty="0">
                <a:solidFill>
                  <a:srgbClr val="231F20"/>
                </a:solidFill>
                <a:latin typeface="Montserrat"/>
                <a:cs typeface="Montserrat"/>
              </a:rPr>
              <a:t> </a:t>
            </a:r>
            <a:r>
              <a:rPr sz="1200" spc="-10" dirty="0">
                <a:solidFill>
                  <a:srgbClr val="231F20"/>
                </a:solidFill>
                <a:latin typeface="Montserrat"/>
                <a:cs typeface="Montserrat"/>
              </a:rPr>
              <a:t>Scientist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Midwife</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Physiotherapist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Product</a:t>
            </a:r>
            <a:r>
              <a:rPr sz="1200" spc="-15" dirty="0">
                <a:solidFill>
                  <a:srgbClr val="231F20"/>
                </a:solidFill>
                <a:latin typeface="Montserrat"/>
                <a:cs typeface="Montserrat"/>
              </a:rPr>
              <a:t> </a:t>
            </a:r>
            <a:r>
              <a:rPr sz="1200" spc="-10" dirty="0">
                <a:solidFill>
                  <a:srgbClr val="231F20"/>
                </a:solidFill>
                <a:latin typeface="Montserrat"/>
                <a:cs typeface="Montserrat"/>
              </a:rPr>
              <a:t>Development</a:t>
            </a:r>
            <a:endParaRPr sz="1200">
              <a:latin typeface="Montserrat"/>
              <a:cs typeface="Montserrat"/>
            </a:endParaRPr>
          </a:p>
        </p:txBody>
      </p:sp>
      <p:sp>
        <p:nvSpPr>
          <p:cNvPr id="6" name="object 6"/>
          <p:cNvSpPr txBox="1"/>
          <p:nvPr/>
        </p:nvSpPr>
        <p:spPr>
          <a:xfrm>
            <a:off x="5063623" y="8576516"/>
            <a:ext cx="1733550" cy="1122680"/>
          </a:xfrm>
          <a:prstGeom prst="rect">
            <a:avLst/>
          </a:prstGeom>
        </p:spPr>
        <p:txBody>
          <a:bodyPr vert="horz" wrap="square" lIns="0" tIns="12700" rIns="0" bIns="0" rtlCol="0">
            <a:spAutoFit/>
          </a:bodyPr>
          <a:lstStyle/>
          <a:p>
            <a:pPr marL="192405" indent="-179705">
              <a:lnSpc>
                <a:spcPct val="100000"/>
              </a:lnSpc>
              <a:spcBef>
                <a:spcPts val="100"/>
              </a:spcBef>
              <a:buChar char="•"/>
              <a:tabLst>
                <a:tab pos="192405" algn="l"/>
              </a:tabLst>
            </a:pPr>
            <a:r>
              <a:rPr sz="1200" spc="-10" dirty="0">
                <a:solidFill>
                  <a:srgbClr val="231F20"/>
                </a:solidFill>
                <a:latin typeface="Montserrat"/>
                <a:cs typeface="Montserrat"/>
              </a:rPr>
              <a:t>Analyst</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Marine</a:t>
            </a:r>
            <a:r>
              <a:rPr sz="1200" spc="-55" dirty="0">
                <a:solidFill>
                  <a:srgbClr val="231F20"/>
                </a:solidFill>
                <a:latin typeface="Montserrat"/>
                <a:cs typeface="Montserrat"/>
              </a:rPr>
              <a:t> </a:t>
            </a:r>
            <a:r>
              <a:rPr sz="1200" spc="-10" dirty="0">
                <a:solidFill>
                  <a:srgbClr val="231F20"/>
                </a:solidFill>
                <a:latin typeface="Montserrat"/>
                <a:cs typeface="Montserrat"/>
              </a:rPr>
              <a:t>Biologist</a:t>
            </a:r>
            <a:endParaRPr sz="1200">
              <a:latin typeface="Montserrat"/>
              <a:cs typeface="Montserrat"/>
            </a:endParaRPr>
          </a:p>
          <a:p>
            <a:pPr marL="192405" indent="-179705">
              <a:lnSpc>
                <a:spcPct val="100000"/>
              </a:lnSpc>
              <a:buChar char="•"/>
              <a:tabLst>
                <a:tab pos="192405" algn="l"/>
              </a:tabLst>
            </a:pPr>
            <a:r>
              <a:rPr sz="1200" spc="-10" dirty="0">
                <a:solidFill>
                  <a:srgbClr val="231F20"/>
                </a:solidFill>
                <a:latin typeface="Montserrat"/>
                <a:cs typeface="Montserrat"/>
              </a:rPr>
              <a:t>Engineer</a:t>
            </a:r>
            <a:endParaRPr sz="1200">
              <a:latin typeface="Montserrat"/>
              <a:cs typeface="Montserrat"/>
            </a:endParaRPr>
          </a:p>
          <a:p>
            <a:pPr marL="192405" indent="-179705">
              <a:lnSpc>
                <a:spcPct val="100000"/>
              </a:lnSpc>
              <a:buChar char="•"/>
              <a:tabLst>
                <a:tab pos="192405" algn="l"/>
              </a:tabLst>
            </a:pPr>
            <a:r>
              <a:rPr sz="1200" dirty="0">
                <a:solidFill>
                  <a:srgbClr val="231F20"/>
                </a:solidFill>
                <a:latin typeface="Montserrat"/>
                <a:cs typeface="Montserrat"/>
              </a:rPr>
              <a:t>Scientific</a:t>
            </a:r>
            <a:r>
              <a:rPr sz="1200" spc="55" dirty="0">
                <a:solidFill>
                  <a:srgbClr val="231F20"/>
                </a:solidFill>
                <a:latin typeface="Montserrat"/>
                <a:cs typeface="Montserrat"/>
              </a:rPr>
              <a:t> </a:t>
            </a:r>
            <a:r>
              <a:rPr sz="1200" spc="-10" dirty="0">
                <a:solidFill>
                  <a:srgbClr val="231F20"/>
                </a:solidFill>
                <a:latin typeface="Montserrat"/>
                <a:cs typeface="Montserrat"/>
              </a:rPr>
              <a:t>Journalist</a:t>
            </a:r>
            <a:endParaRPr sz="1200">
              <a:latin typeface="Montserrat"/>
              <a:cs typeface="Montserrat"/>
            </a:endParaRPr>
          </a:p>
          <a:p>
            <a:pPr marL="192405" marR="5080" indent="-180340">
              <a:lnSpc>
                <a:spcPct val="100000"/>
              </a:lnSpc>
              <a:buChar char="•"/>
              <a:tabLst>
                <a:tab pos="192405" algn="l"/>
              </a:tabLst>
            </a:pPr>
            <a:r>
              <a:rPr sz="1200" dirty="0">
                <a:solidFill>
                  <a:srgbClr val="231F20"/>
                </a:solidFill>
                <a:latin typeface="Montserrat"/>
                <a:cs typeface="Montserrat"/>
              </a:rPr>
              <a:t>Speech</a:t>
            </a:r>
            <a:r>
              <a:rPr sz="1200" spc="-10" dirty="0">
                <a:solidFill>
                  <a:srgbClr val="231F20"/>
                </a:solidFill>
                <a:latin typeface="Montserrat"/>
                <a:cs typeface="Montserrat"/>
              </a:rPr>
              <a:t> </a:t>
            </a:r>
            <a:r>
              <a:rPr sz="1200" dirty="0">
                <a:solidFill>
                  <a:srgbClr val="231F20"/>
                </a:solidFill>
                <a:latin typeface="Montserrat"/>
                <a:cs typeface="Montserrat"/>
              </a:rPr>
              <a:t>&amp;</a:t>
            </a:r>
            <a:r>
              <a:rPr sz="1200" spc="-10" dirty="0">
                <a:solidFill>
                  <a:srgbClr val="231F20"/>
                </a:solidFill>
                <a:latin typeface="Montserrat"/>
                <a:cs typeface="Montserrat"/>
              </a:rPr>
              <a:t> Language Therapist</a:t>
            </a:r>
            <a:endParaRPr sz="1200">
              <a:latin typeface="Montserrat"/>
              <a:cs typeface="Montserra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180590">
              <a:lnSpc>
                <a:spcPct val="100000"/>
              </a:lnSpc>
              <a:spcBef>
                <a:spcPts val="100"/>
              </a:spcBef>
            </a:pPr>
            <a:r>
              <a:rPr dirty="0"/>
              <a:t>GCSE</a:t>
            </a:r>
            <a:r>
              <a:rPr spc="-10" dirty="0"/>
              <a:t> Maths</a:t>
            </a:r>
          </a:p>
        </p:txBody>
      </p:sp>
      <p:sp>
        <p:nvSpPr>
          <p:cNvPr id="4" name="object 4"/>
          <p:cNvSpPr txBox="1">
            <a:spLocks noGrp="1"/>
          </p:cNvSpPr>
          <p:nvPr>
            <p:ph type="ftr" sz="quarter" idx="5"/>
          </p:nvPr>
        </p:nvSpPr>
        <p:spPr>
          <a:prstGeom prst="rect">
            <a:avLst/>
          </a:prstGeom>
        </p:spPr>
        <p:txBody>
          <a:bodyPr vert="horz" wrap="square" lIns="0" tIns="132764" rIns="0" bIns="0" rtlCol="0">
            <a:spAutoFit/>
          </a:bodyPr>
          <a:lstStyle/>
          <a:p>
            <a:pPr marL="12700">
              <a:lnSpc>
                <a:spcPct val="100000"/>
              </a:lnSpc>
              <a:spcBef>
                <a:spcPts val="195"/>
              </a:spcBef>
            </a:pPr>
            <a:r>
              <a:rPr dirty="0"/>
              <a:t>Be</a:t>
            </a:r>
            <a:r>
              <a:rPr spc="-25" dirty="0"/>
              <a:t> </a:t>
            </a:r>
            <a:r>
              <a:rPr dirty="0"/>
              <a:t>Brave</a:t>
            </a:r>
            <a:r>
              <a:rPr spc="320" dirty="0"/>
              <a:t> </a:t>
            </a:r>
            <a:r>
              <a:rPr dirty="0"/>
              <a:t>Be</a:t>
            </a:r>
            <a:r>
              <a:rPr spc="-20" dirty="0"/>
              <a:t> </a:t>
            </a:r>
            <a:r>
              <a:rPr dirty="0"/>
              <a:t>Kind</a:t>
            </a:r>
            <a:r>
              <a:rPr spc="315" dirty="0"/>
              <a:t> </a:t>
            </a:r>
            <a:r>
              <a:rPr dirty="0"/>
              <a:t>Be</a:t>
            </a:r>
            <a:r>
              <a:rPr spc="-20" dirty="0"/>
              <a:t> </a:t>
            </a:r>
            <a:r>
              <a:rPr spc="-10" dirty="0"/>
              <a:t>Proud</a:t>
            </a:r>
          </a:p>
        </p:txBody>
      </p:sp>
      <p:sp>
        <p:nvSpPr>
          <p:cNvPr id="3" name="object 3"/>
          <p:cNvSpPr txBox="1"/>
          <p:nvPr/>
        </p:nvSpPr>
        <p:spPr>
          <a:xfrm>
            <a:off x="347300" y="744103"/>
            <a:ext cx="6732905" cy="6272037"/>
          </a:xfrm>
          <a:prstGeom prst="rect">
            <a:avLst/>
          </a:prstGeom>
        </p:spPr>
        <p:txBody>
          <a:bodyPr vert="horz" wrap="square" lIns="0" tIns="52069" rIns="0" bIns="0" rtlCol="0">
            <a:spAutoFit/>
          </a:bodyPr>
          <a:lstStyle/>
          <a:p>
            <a:pPr marL="12700">
              <a:lnSpc>
                <a:spcPct val="100000"/>
              </a:lnSpc>
              <a:spcBef>
                <a:spcPts val="409"/>
              </a:spcBef>
            </a:pPr>
            <a:r>
              <a:rPr sz="1200" b="1" spc="-10" dirty="0">
                <a:solidFill>
                  <a:srgbClr val="231F20"/>
                </a:solidFill>
                <a:latin typeface="Montserrat"/>
                <a:cs typeface="Montserrat"/>
              </a:rPr>
              <a:t>Awarding</a:t>
            </a:r>
            <a:r>
              <a:rPr sz="1200" b="1" spc="-15" dirty="0">
                <a:solidFill>
                  <a:srgbClr val="231F20"/>
                </a:solidFill>
                <a:latin typeface="Montserrat"/>
                <a:cs typeface="Montserrat"/>
              </a:rPr>
              <a:t> </a:t>
            </a:r>
            <a:r>
              <a:rPr sz="1200" b="1" spc="-20" dirty="0">
                <a:solidFill>
                  <a:srgbClr val="231F20"/>
                </a:solidFill>
                <a:latin typeface="Montserrat"/>
                <a:cs typeface="Montserrat"/>
              </a:rPr>
              <a:t>Body</a:t>
            </a:r>
            <a:endParaRPr sz="1200" dirty="0">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Higher Tier – </a:t>
            </a:r>
            <a:r>
              <a:rPr sz="1200" spc="-25" dirty="0">
                <a:solidFill>
                  <a:srgbClr val="231F20"/>
                </a:solidFill>
                <a:latin typeface="Montserrat"/>
                <a:cs typeface="Montserrat"/>
              </a:rPr>
              <a:t>OCR</a:t>
            </a:r>
            <a:endParaRPr lang="en-GB" sz="1200" spc="-25" dirty="0">
              <a:solidFill>
                <a:srgbClr val="231F20"/>
              </a:solidFill>
              <a:latin typeface="Montserrat"/>
              <a:cs typeface="Montserrat"/>
            </a:endParaRPr>
          </a:p>
          <a:p>
            <a:pPr marL="12700">
              <a:lnSpc>
                <a:spcPct val="100000"/>
              </a:lnSpc>
              <a:spcBef>
                <a:spcPts val="309"/>
              </a:spcBef>
            </a:pPr>
            <a:r>
              <a:rPr lang="en-GB" sz="1200" spc="-25" dirty="0">
                <a:solidFill>
                  <a:srgbClr val="231F20"/>
                </a:solidFill>
                <a:latin typeface="Montserrat"/>
                <a:cs typeface="Montserrat"/>
              </a:rPr>
              <a:t>Foundation Tier - AQA</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Further</a:t>
            </a:r>
            <a:r>
              <a:rPr sz="1200" b="1" spc="-55" dirty="0">
                <a:solidFill>
                  <a:srgbClr val="231F20"/>
                </a:solidFill>
                <a:latin typeface="Montserrat"/>
                <a:cs typeface="Montserrat"/>
              </a:rPr>
              <a:t> </a:t>
            </a:r>
            <a:r>
              <a:rPr sz="1200" b="1" dirty="0">
                <a:solidFill>
                  <a:srgbClr val="231F20"/>
                </a:solidFill>
                <a:latin typeface="Montserrat"/>
                <a:cs typeface="Montserrat"/>
              </a:rPr>
              <a:t>Information</a:t>
            </a:r>
            <a:r>
              <a:rPr sz="1200" b="1" spc="-50" dirty="0">
                <a:solidFill>
                  <a:srgbClr val="231F20"/>
                </a:solidFill>
                <a:latin typeface="Montserrat"/>
                <a:cs typeface="Montserrat"/>
              </a:rPr>
              <a:t> </a:t>
            </a:r>
            <a:r>
              <a:rPr sz="1200" b="1" dirty="0">
                <a:solidFill>
                  <a:srgbClr val="231F20"/>
                </a:solidFill>
                <a:latin typeface="Montserrat"/>
                <a:cs typeface="Montserrat"/>
              </a:rPr>
              <a:t>available</a:t>
            </a:r>
            <a:r>
              <a:rPr sz="1200" b="1" spc="-50" dirty="0">
                <a:solidFill>
                  <a:srgbClr val="231F20"/>
                </a:solidFill>
                <a:latin typeface="Montserrat"/>
                <a:cs typeface="Montserrat"/>
              </a:rPr>
              <a:t> </a:t>
            </a:r>
            <a:r>
              <a:rPr sz="1200" b="1" spc="-20" dirty="0">
                <a:solidFill>
                  <a:srgbClr val="231F20"/>
                </a:solidFill>
                <a:latin typeface="Montserrat"/>
                <a:cs typeface="Montserrat"/>
              </a:rPr>
              <a:t>from</a:t>
            </a:r>
            <a:endParaRPr sz="1200" dirty="0">
              <a:latin typeface="Montserrat"/>
              <a:cs typeface="Montserrat"/>
            </a:endParaRPr>
          </a:p>
          <a:p>
            <a:pPr marL="12700">
              <a:lnSpc>
                <a:spcPct val="100000"/>
              </a:lnSpc>
              <a:spcBef>
                <a:spcPts val="310"/>
              </a:spcBef>
            </a:pPr>
            <a:r>
              <a:rPr sz="1200" dirty="0">
                <a:solidFill>
                  <a:srgbClr val="231F20"/>
                </a:solidFill>
                <a:latin typeface="Montserrat"/>
                <a:cs typeface="Montserrat"/>
              </a:rPr>
              <a:t>Mr </a:t>
            </a:r>
            <a:r>
              <a:rPr sz="1200" spc="-10" dirty="0">
                <a:solidFill>
                  <a:srgbClr val="231F20"/>
                </a:solidFill>
                <a:latin typeface="Montserrat"/>
                <a:cs typeface="Montserrat"/>
              </a:rPr>
              <a:t>Hughes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spc="-10" dirty="0">
                <a:solidFill>
                  <a:srgbClr val="231F20"/>
                </a:solidFill>
                <a:latin typeface="Montserrat"/>
                <a:cs typeface="Montserrat"/>
              </a:rPr>
              <a:t>Description</a:t>
            </a:r>
            <a:endParaRPr sz="1200" dirty="0">
              <a:latin typeface="Montserrat"/>
              <a:cs typeface="Montserrat"/>
            </a:endParaRPr>
          </a:p>
          <a:p>
            <a:pPr marL="12700" marR="97155">
              <a:lnSpc>
                <a:spcPct val="121500"/>
              </a:lnSpc>
            </a:pP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succeed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spc="-10" dirty="0">
                <a:solidFill>
                  <a:srgbClr val="231F20"/>
                </a:solidFill>
                <a:latin typeface="Montserrat"/>
                <a:cs typeface="Montserrat"/>
              </a:rPr>
              <a:t>Mathematics</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0" dirty="0">
                <a:solidFill>
                  <a:srgbClr val="231F20"/>
                </a:solidFill>
                <a:latin typeface="Montserrat"/>
                <a:cs typeface="Montserrat"/>
              </a:rPr>
              <a:t> </a:t>
            </a:r>
            <a:r>
              <a:rPr sz="1200" dirty="0">
                <a:solidFill>
                  <a:srgbClr val="231F20"/>
                </a:solidFill>
                <a:latin typeface="Montserrat"/>
                <a:cs typeface="Montserrat"/>
              </a:rPr>
              <a:t>need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dirty="0">
                <a:solidFill>
                  <a:srgbClr val="231F20"/>
                </a:solidFill>
                <a:latin typeface="Montserrat"/>
                <a:cs typeface="Montserrat"/>
              </a:rPr>
              <a:t>secure</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knowledge</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key </a:t>
            </a:r>
            <a:r>
              <a:rPr sz="1200" dirty="0">
                <a:solidFill>
                  <a:srgbClr val="231F20"/>
                </a:solidFill>
                <a:latin typeface="Montserrat"/>
                <a:cs typeface="Montserrat"/>
              </a:rPr>
              <a:t>stage</a:t>
            </a:r>
            <a:r>
              <a:rPr sz="1200" spc="-20" dirty="0">
                <a:solidFill>
                  <a:srgbClr val="231F20"/>
                </a:solidFill>
                <a:latin typeface="Montserrat"/>
                <a:cs typeface="Montserrat"/>
              </a:rPr>
              <a:t> </a:t>
            </a:r>
            <a:r>
              <a:rPr sz="1200" dirty="0">
                <a:solidFill>
                  <a:srgbClr val="231F20"/>
                </a:solidFill>
                <a:latin typeface="Montserrat"/>
                <a:cs typeface="Montserrat"/>
              </a:rPr>
              <a:t>3</a:t>
            </a:r>
            <a:r>
              <a:rPr sz="1200" spc="-20" dirty="0">
                <a:solidFill>
                  <a:srgbClr val="231F20"/>
                </a:solidFill>
                <a:latin typeface="Montserrat"/>
                <a:cs typeface="Montserrat"/>
              </a:rPr>
              <a:t> </a:t>
            </a:r>
            <a:r>
              <a:rPr sz="1200" dirty="0">
                <a:solidFill>
                  <a:srgbClr val="231F20"/>
                </a:solidFill>
                <a:latin typeface="Montserrat"/>
                <a:cs typeface="Montserrat"/>
              </a:rPr>
              <a:t>topics</a:t>
            </a:r>
            <a:r>
              <a:rPr sz="1200" spc="-20" dirty="0">
                <a:solidFill>
                  <a:srgbClr val="231F20"/>
                </a:solidFill>
                <a:latin typeface="Montserrat"/>
                <a:cs typeface="Montserrat"/>
              </a:rPr>
              <a:t> </a:t>
            </a:r>
            <a:r>
              <a:rPr sz="1200" dirty="0">
                <a:solidFill>
                  <a:srgbClr val="231F20"/>
                </a:solidFill>
                <a:latin typeface="Montserrat"/>
                <a:cs typeface="Montserrat"/>
              </a:rPr>
              <a:t>in</a:t>
            </a:r>
            <a:r>
              <a:rPr sz="1200" spc="-20" dirty="0">
                <a:solidFill>
                  <a:srgbClr val="231F20"/>
                </a:solidFill>
                <a:latin typeface="Montserrat"/>
                <a:cs typeface="Montserrat"/>
              </a:rPr>
              <a:t> </a:t>
            </a:r>
            <a:r>
              <a:rPr sz="1200" dirty="0">
                <a:solidFill>
                  <a:srgbClr val="231F20"/>
                </a:solidFill>
                <a:latin typeface="Montserrat"/>
                <a:cs typeface="Montserrat"/>
              </a:rPr>
              <a:t>Number,</a:t>
            </a:r>
            <a:r>
              <a:rPr sz="1200" spc="-20" dirty="0">
                <a:solidFill>
                  <a:srgbClr val="231F20"/>
                </a:solidFill>
                <a:latin typeface="Montserrat"/>
                <a:cs typeface="Montserrat"/>
              </a:rPr>
              <a:t> </a:t>
            </a:r>
            <a:r>
              <a:rPr sz="1200" dirty="0">
                <a:solidFill>
                  <a:srgbClr val="231F20"/>
                </a:solidFill>
                <a:latin typeface="Montserrat"/>
                <a:cs typeface="Montserrat"/>
              </a:rPr>
              <a:t>Algebra,</a:t>
            </a:r>
            <a:r>
              <a:rPr sz="1200" spc="-20" dirty="0">
                <a:solidFill>
                  <a:srgbClr val="231F20"/>
                </a:solidFill>
                <a:latin typeface="Montserrat"/>
                <a:cs typeface="Montserrat"/>
              </a:rPr>
              <a:t> </a:t>
            </a:r>
            <a:r>
              <a:rPr sz="1200" dirty="0">
                <a:solidFill>
                  <a:srgbClr val="231F20"/>
                </a:solidFill>
                <a:latin typeface="Montserrat"/>
                <a:cs typeface="Montserrat"/>
              </a:rPr>
              <a:t>Shape</a:t>
            </a:r>
            <a:r>
              <a:rPr sz="1200" spc="-20" dirty="0">
                <a:solidFill>
                  <a:srgbClr val="231F20"/>
                </a:solidFill>
                <a:latin typeface="Montserrat"/>
                <a:cs typeface="Montserrat"/>
              </a:rPr>
              <a:t> </a:t>
            </a:r>
            <a:r>
              <a:rPr sz="1200" dirty="0">
                <a:solidFill>
                  <a:srgbClr val="231F20"/>
                </a:solidFill>
                <a:latin typeface="Montserrat"/>
                <a:cs typeface="Montserrat"/>
              </a:rPr>
              <a:t>and</a:t>
            </a:r>
            <a:r>
              <a:rPr sz="1200" spc="-20" dirty="0">
                <a:solidFill>
                  <a:srgbClr val="231F20"/>
                </a:solidFill>
                <a:latin typeface="Montserrat"/>
                <a:cs typeface="Montserrat"/>
              </a:rPr>
              <a:t> </a:t>
            </a:r>
            <a:r>
              <a:rPr sz="1200" dirty="0">
                <a:solidFill>
                  <a:srgbClr val="231F20"/>
                </a:solidFill>
                <a:latin typeface="Montserrat"/>
                <a:cs typeface="Montserrat"/>
              </a:rPr>
              <a:t>Data.</a:t>
            </a:r>
            <a:r>
              <a:rPr sz="1200" spc="-20" dirty="0">
                <a:solidFill>
                  <a:srgbClr val="231F20"/>
                </a:solidFill>
                <a:latin typeface="Montserrat"/>
                <a:cs typeface="Montserrat"/>
              </a:rPr>
              <a:t> </a:t>
            </a:r>
            <a:r>
              <a:rPr sz="1200" dirty="0">
                <a:solidFill>
                  <a:srgbClr val="231F20"/>
                </a:solidFill>
                <a:latin typeface="Montserrat"/>
                <a:cs typeface="Montserrat"/>
              </a:rPr>
              <a:t>Students</a:t>
            </a:r>
            <a:r>
              <a:rPr sz="1200" spc="-20" dirty="0">
                <a:solidFill>
                  <a:srgbClr val="231F20"/>
                </a:solidFill>
                <a:latin typeface="Montserrat"/>
                <a:cs typeface="Montserrat"/>
              </a:rPr>
              <a:t> </a:t>
            </a:r>
            <a:r>
              <a:rPr sz="1200" dirty="0">
                <a:solidFill>
                  <a:srgbClr val="231F20"/>
                </a:solidFill>
                <a:latin typeface="Montserrat"/>
                <a:cs typeface="Montserrat"/>
              </a:rPr>
              <a:t>should</a:t>
            </a:r>
            <a:r>
              <a:rPr sz="1200" spc="-20" dirty="0">
                <a:solidFill>
                  <a:srgbClr val="231F20"/>
                </a:solidFill>
                <a:latin typeface="Montserrat"/>
                <a:cs typeface="Montserrat"/>
              </a:rPr>
              <a:t> </a:t>
            </a:r>
            <a:r>
              <a:rPr sz="1200" dirty="0">
                <a:solidFill>
                  <a:srgbClr val="231F20"/>
                </a:solidFill>
                <a:latin typeface="Montserrat"/>
                <a:cs typeface="Montserrat"/>
              </a:rPr>
              <a:t>be</a:t>
            </a:r>
            <a:r>
              <a:rPr sz="1200" spc="-20" dirty="0">
                <a:solidFill>
                  <a:srgbClr val="231F20"/>
                </a:solidFill>
                <a:latin typeface="Montserrat"/>
                <a:cs typeface="Montserrat"/>
              </a:rPr>
              <a:t> </a:t>
            </a:r>
            <a:r>
              <a:rPr sz="1200" dirty="0">
                <a:solidFill>
                  <a:srgbClr val="231F20"/>
                </a:solidFill>
                <a:latin typeface="Montserrat"/>
                <a:cs typeface="Montserrat"/>
              </a:rPr>
              <a:t>confident</a:t>
            </a:r>
            <a:r>
              <a:rPr sz="1200" spc="-20" dirty="0">
                <a:solidFill>
                  <a:srgbClr val="231F20"/>
                </a:solidFill>
                <a:latin typeface="Montserrat"/>
                <a:cs typeface="Montserrat"/>
              </a:rPr>
              <a:t> with </a:t>
            </a:r>
            <a:r>
              <a:rPr sz="1200" dirty="0">
                <a:solidFill>
                  <a:srgbClr val="231F20"/>
                </a:solidFill>
                <a:latin typeface="Montserrat"/>
                <a:cs typeface="Montserrat"/>
              </a:rPr>
              <a:t>their</a:t>
            </a:r>
            <a:r>
              <a:rPr sz="1200" spc="-35" dirty="0">
                <a:solidFill>
                  <a:srgbClr val="231F20"/>
                </a:solidFill>
                <a:latin typeface="Montserrat"/>
                <a:cs typeface="Montserrat"/>
              </a:rPr>
              <a:t> </a:t>
            </a:r>
            <a:r>
              <a:rPr sz="1200" dirty="0">
                <a:solidFill>
                  <a:srgbClr val="231F20"/>
                </a:solidFill>
                <a:latin typeface="Montserrat"/>
                <a:cs typeface="Montserrat"/>
              </a:rPr>
              <a:t>Fluency</a:t>
            </a:r>
            <a:r>
              <a:rPr sz="1200" spc="-35" dirty="0">
                <a:solidFill>
                  <a:srgbClr val="231F20"/>
                </a:solidFill>
                <a:latin typeface="Montserrat"/>
                <a:cs typeface="Montserrat"/>
              </a:rPr>
              <a:t> </a:t>
            </a:r>
            <a:r>
              <a:rPr sz="1200" dirty="0">
                <a:solidFill>
                  <a:srgbClr val="231F20"/>
                </a:solidFill>
                <a:latin typeface="Montserrat"/>
                <a:cs typeface="Montserrat"/>
              </a:rPr>
              <a:t>skills</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have</a:t>
            </a:r>
            <a:r>
              <a:rPr sz="1200" spc="-35" dirty="0">
                <a:solidFill>
                  <a:srgbClr val="231F20"/>
                </a:solidFill>
                <a:latin typeface="Montserrat"/>
                <a:cs typeface="Montserrat"/>
              </a:rPr>
              <a:t> </a:t>
            </a:r>
            <a:r>
              <a:rPr sz="1200" dirty="0">
                <a:solidFill>
                  <a:srgbClr val="231F20"/>
                </a:solidFill>
                <a:latin typeface="Montserrat"/>
                <a:cs typeface="Montserrat"/>
              </a:rPr>
              <a:t>some</a:t>
            </a:r>
            <a:r>
              <a:rPr sz="1200" spc="-35" dirty="0">
                <a:solidFill>
                  <a:srgbClr val="231F20"/>
                </a:solidFill>
                <a:latin typeface="Montserrat"/>
                <a:cs typeface="Montserrat"/>
              </a:rPr>
              <a:t> </a:t>
            </a:r>
            <a:r>
              <a:rPr sz="1200" dirty="0">
                <a:solidFill>
                  <a:srgbClr val="231F20"/>
                </a:solidFill>
                <a:latin typeface="Montserrat"/>
                <a:cs typeface="Montserrat"/>
              </a:rPr>
              <a:t>understanding</a:t>
            </a:r>
            <a:r>
              <a:rPr sz="1200" spc="-30" dirty="0">
                <a:solidFill>
                  <a:srgbClr val="231F20"/>
                </a:solidFill>
                <a:latin typeface="Montserrat"/>
                <a:cs typeface="Montserrat"/>
              </a:rPr>
              <a:t> </a:t>
            </a:r>
            <a:r>
              <a:rPr sz="1200" dirty="0">
                <a:solidFill>
                  <a:srgbClr val="231F20"/>
                </a:solidFill>
                <a:latin typeface="Montserrat"/>
                <a:cs typeface="Montserrat"/>
              </a:rPr>
              <a:t>of</a:t>
            </a:r>
            <a:r>
              <a:rPr sz="1200" spc="-35" dirty="0">
                <a:solidFill>
                  <a:srgbClr val="231F20"/>
                </a:solidFill>
                <a:latin typeface="Montserrat"/>
                <a:cs typeface="Montserrat"/>
              </a:rPr>
              <a:t> </a:t>
            </a:r>
            <a:r>
              <a:rPr sz="1200" dirty="0">
                <a:solidFill>
                  <a:srgbClr val="231F20"/>
                </a:solidFill>
                <a:latin typeface="Montserrat"/>
                <a:cs typeface="Montserrat"/>
              </a:rPr>
              <a:t>Reasoning</a:t>
            </a:r>
            <a:r>
              <a:rPr sz="1200" spc="-35"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Problem</a:t>
            </a:r>
            <a:r>
              <a:rPr sz="1200" spc="-30" dirty="0">
                <a:solidFill>
                  <a:srgbClr val="231F20"/>
                </a:solidFill>
                <a:latin typeface="Montserrat"/>
                <a:cs typeface="Montserrat"/>
              </a:rPr>
              <a:t> </a:t>
            </a:r>
            <a:r>
              <a:rPr sz="1200" spc="-10" dirty="0">
                <a:solidFill>
                  <a:srgbClr val="231F20"/>
                </a:solidFill>
                <a:latin typeface="Montserrat"/>
                <a:cs typeface="Montserrat"/>
              </a:rPr>
              <a:t>solving </a:t>
            </a:r>
            <a:r>
              <a:rPr sz="1200" dirty="0">
                <a:solidFill>
                  <a:srgbClr val="231F20"/>
                </a:solidFill>
                <a:latin typeface="Montserrat"/>
                <a:cs typeface="Montserrat"/>
              </a:rPr>
              <a:t>which</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further</a:t>
            </a:r>
            <a:r>
              <a:rPr sz="1200" spc="-25" dirty="0">
                <a:solidFill>
                  <a:srgbClr val="231F20"/>
                </a:solidFill>
                <a:latin typeface="Montserrat"/>
                <a:cs typeface="Montserrat"/>
              </a:rPr>
              <a:t> </a:t>
            </a:r>
            <a:r>
              <a:rPr sz="1200" dirty="0">
                <a:solidFill>
                  <a:srgbClr val="231F20"/>
                </a:solidFill>
                <a:latin typeface="Montserrat"/>
                <a:cs typeface="Montserrat"/>
              </a:rPr>
              <a:t>developed</a:t>
            </a:r>
            <a:r>
              <a:rPr sz="1200" spc="-25" dirty="0">
                <a:solidFill>
                  <a:srgbClr val="231F20"/>
                </a:solidFill>
                <a:latin typeface="Montserrat"/>
                <a:cs typeface="Montserrat"/>
              </a:rPr>
              <a:t> </a:t>
            </a:r>
            <a:r>
              <a:rPr sz="1200" dirty="0">
                <a:solidFill>
                  <a:srgbClr val="231F20"/>
                </a:solidFill>
                <a:latin typeface="Montserrat"/>
                <a:cs typeface="Montserrat"/>
              </a:rPr>
              <a:t>at</a:t>
            </a:r>
            <a:r>
              <a:rPr sz="1200" spc="-20" dirty="0">
                <a:solidFill>
                  <a:srgbClr val="231F20"/>
                </a:solidFill>
                <a:latin typeface="Montserrat"/>
                <a:cs typeface="Montserrat"/>
              </a:rPr>
              <a:t> </a:t>
            </a:r>
            <a:r>
              <a:rPr sz="1200" dirty="0">
                <a:solidFill>
                  <a:srgbClr val="231F20"/>
                </a:solidFill>
                <a:latin typeface="Montserrat"/>
                <a:cs typeface="Montserrat"/>
              </a:rPr>
              <a:t>key</a:t>
            </a:r>
            <a:r>
              <a:rPr sz="1200" spc="-25" dirty="0">
                <a:solidFill>
                  <a:srgbClr val="231F20"/>
                </a:solidFill>
                <a:latin typeface="Montserrat"/>
                <a:cs typeface="Montserrat"/>
              </a:rPr>
              <a:t> </a:t>
            </a:r>
            <a:r>
              <a:rPr sz="1200" dirty="0">
                <a:solidFill>
                  <a:srgbClr val="231F20"/>
                </a:solidFill>
                <a:latin typeface="Montserrat"/>
                <a:cs typeface="Montserrat"/>
              </a:rPr>
              <a:t>stage</a:t>
            </a:r>
            <a:r>
              <a:rPr sz="1200" spc="-25" dirty="0">
                <a:solidFill>
                  <a:srgbClr val="231F20"/>
                </a:solidFill>
                <a:latin typeface="Montserrat"/>
                <a:cs typeface="Montserrat"/>
              </a:rPr>
              <a:t> 4.</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spc="-10" dirty="0">
                <a:solidFill>
                  <a:srgbClr val="231F20"/>
                </a:solidFill>
                <a:latin typeface="Montserrat"/>
                <a:cs typeface="Montserrat"/>
              </a:rPr>
              <a:t>Assessment(s)</a:t>
            </a:r>
            <a:endParaRPr sz="1200" dirty="0">
              <a:latin typeface="Montserrat"/>
              <a:cs typeface="Montserrat"/>
            </a:endParaRPr>
          </a:p>
          <a:p>
            <a:pPr marL="12700" marR="5080">
              <a:lnSpc>
                <a:spcPct val="121500"/>
              </a:lnSpc>
            </a:pPr>
            <a:r>
              <a:rPr sz="1200" dirty="0">
                <a:solidFill>
                  <a:srgbClr val="231F20"/>
                </a:solidFill>
                <a:latin typeface="Montserrat"/>
                <a:cs typeface="Montserrat"/>
              </a:rPr>
              <a:t>After</a:t>
            </a:r>
            <a:r>
              <a:rPr sz="1200" spc="-35" dirty="0">
                <a:solidFill>
                  <a:srgbClr val="231F20"/>
                </a:solidFill>
                <a:latin typeface="Montserrat"/>
                <a:cs typeface="Montserrat"/>
              </a:rPr>
              <a:t> </a:t>
            </a:r>
            <a:r>
              <a:rPr sz="1200" dirty="0">
                <a:solidFill>
                  <a:srgbClr val="231F20"/>
                </a:solidFill>
                <a:latin typeface="Montserrat"/>
                <a:cs typeface="Montserrat"/>
              </a:rPr>
              <a:t>each</a:t>
            </a:r>
            <a:r>
              <a:rPr sz="1200" spc="-30" dirty="0">
                <a:solidFill>
                  <a:srgbClr val="231F20"/>
                </a:solidFill>
                <a:latin typeface="Montserrat"/>
                <a:cs typeface="Montserrat"/>
              </a:rPr>
              <a:t> </a:t>
            </a:r>
            <a:r>
              <a:rPr sz="1200" dirty="0">
                <a:solidFill>
                  <a:srgbClr val="231F20"/>
                </a:solidFill>
                <a:latin typeface="Montserrat"/>
                <a:cs typeface="Montserrat"/>
              </a:rPr>
              <a:t>block</a:t>
            </a:r>
            <a:r>
              <a:rPr sz="1200" spc="-35" dirty="0">
                <a:solidFill>
                  <a:srgbClr val="231F20"/>
                </a:solidFill>
                <a:latin typeface="Montserrat"/>
                <a:cs typeface="Montserrat"/>
              </a:rPr>
              <a:t> </a:t>
            </a:r>
            <a:r>
              <a:rPr sz="1200" dirty="0">
                <a:solidFill>
                  <a:srgbClr val="231F20"/>
                </a:solidFill>
                <a:latin typeface="Montserrat"/>
                <a:cs typeface="Montserrat"/>
              </a:rPr>
              <a:t>is</a:t>
            </a:r>
            <a:r>
              <a:rPr sz="1200" spc="-30" dirty="0">
                <a:solidFill>
                  <a:srgbClr val="231F20"/>
                </a:solidFill>
                <a:latin typeface="Montserrat"/>
                <a:cs typeface="Montserrat"/>
              </a:rPr>
              <a:t> </a:t>
            </a:r>
            <a:r>
              <a:rPr sz="1200" dirty="0">
                <a:solidFill>
                  <a:srgbClr val="231F20"/>
                </a:solidFill>
                <a:latin typeface="Montserrat"/>
                <a:cs typeface="Montserrat"/>
              </a:rPr>
              <a:t>taught</a:t>
            </a:r>
            <a:r>
              <a:rPr sz="1200" spc="-3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5" dirty="0">
                <a:solidFill>
                  <a:srgbClr val="231F20"/>
                </a:solidFill>
                <a:latin typeface="Montserrat"/>
                <a:cs typeface="Montserrat"/>
              </a:rPr>
              <a:t> </a:t>
            </a:r>
            <a:r>
              <a:rPr sz="1200" dirty="0">
                <a:solidFill>
                  <a:srgbClr val="231F20"/>
                </a:solidFill>
                <a:latin typeface="Montserrat"/>
                <a:cs typeface="Montserrat"/>
              </a:rPr>
              <a:t>sit</a:t>
            </a:r>
            <a:r>
              <a:rPr sz="1200" spc="-30" dirty="0">
                <a:solidFill>
                  <a:srgbClr val="231F20"/>
                </a:solidFill>
                <a:latin typeface="Montserrat"/>
                <a:cs typeface="Montserrat"/>
              </a:rPr>
              <a:t> </a:t>
            </a:r>
            <a:r>
              <a:rPr sz="1200" dirty="0">
                <a:solidFill>
                  <a:srgbClr val="231F20"/>
                </a:solidFill>
                <a:latin typeface="Montserrat"/>
                <a:cs typeface="Montserrat"/>
              </a:rPr>
              <a:t>a</a:t>
            </a:r>
            <a:r>
              <a:rPr sz="1200" spc="-35" dirty="0">
                <a:solidFill>
                  <a:srgbClr val="231F20"/>
                </a:solidFill>
                <a:latin typeface="Montserrat"/>
                <a:cs typeface="Montserrat"/>
              </a:rPr>
              <a:t> </a:t>
            </a:r>
            <a:r>
              <a:rPr sz="1200" dirty="0">
                <a:solidFill>
                  <a:srgbClr val="231F20"/>
                </a:solidFill>
                <a:latin typeface="Montserrat"/>
                <a:cs typeface="Montserrat"/>
              </a:rPr>
              <a:t>20</a:t>
            </a:r>
            <a:r>
              <a:rPr sz="1200" spc="-30" dirty="0">
                <a:solidFill>
                  <a:srgbClr val="231F20"/>
                </a:solidFill>
                <a:latin typeface="Montserrat"/>
                <a:cs typeface="Montserrat"/>
              </a:rPr>
              <a:t> </a:t>
            </a:r>
            <a:r>
              <a:rPr sz="1200" dirty="0">
                <a:solidFill>
                  <a:srgbClr val="231F20"/>
                </a:solidFill>
                <a:latin typeface="Montserrat"/>
                <a:cs typeface="Montserrat"/>
              </a:rPr>
              <a:t>minute</a:t>
            </a:r>
            <a:r>
              <a:rPr sz="1200" spc="-35" dirty="0">
                <a:solidFill>
                  <a:srgbClr val="231F20"/>
                </a:solidFill>
                <a:latin typeface="Montserrat"/>
                <a:cs typeface="Montserrat"/>
              </a:rPr>
              <a:t> </a:t>
            </a:r>
            <a:r>
              <a:rPr sz="1200" dirty="0">
                <a:solidFill>
                  <a:srgbClr val="231F20"/>
                </a:solidFill>
                <a:latin typeface="Montserrat"/>
                <a:cs typeface="Montserrat"/>
              </a:rPr>
              <a:t>test</a:t>
            </a:r>
            <a:r>
              <a:rPr sz="1200" spc="-30" dirty="0">
                <a:solidFill>
                  <a:srgbClr val="231F20"/>
                </a:solidFill>
                <a:latin typeface="Montserrat"/>
                <a:cs typeface="Montserrat"/>
              </a:rPr>
              <a:t> </a:t>
            </a:r>
            <a:r>
              <a:rPr sz="1200" dirty="0">
                <a:solidFill>
                  <a:srgbClr val="231F20"/>
                </a:solidFill>
                <a:latin typeface="Montserrat"/>
                <a:cs typeface="Montserrat"/>
              </a:rPr>
              <a:t>that</a:t>
            </a:r>
            <a:r>
              <a:rPr sz="1200" spc="-35"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give</a:t>
            </a:r>
            <a:r>
              <a:rPr sz="1200" spc="-35" dirty="0">
                <a:solidFill>
                  <a:srgbClr val="231F20"/>
                </a:solidFill>
                <a:latin typeface="Montserrat"/>
                <a:cs typeface="Montserrat"/>
              </a:rPr>
              <a:t> </a:t>
            </a:r>
            <a:r>
              <a:rPr sz="1200" dirty="0">
                <a:solidFill>
                  <a:srgbClr val="231F20"/>
                </a:solidFill>
                <a:latin typeface="Montserrat"/>
                <a:cs typeface="Montserrat"/>
              </a:rPr>
              <a:t>them</a:t>
            </a:r>
            <a:r>
              <a:rPr sz="1200" spc="-30" dirty="0">
                <a:solidFill>
                  <a:srgbClr val="231F20"/>
                </a:solidFill>
                <a:latin typeface="Montserrat"/>
                <a:cs typeface="Montserrat"/>
              </a:rPr>
              <a:t> </a:t>
            </a:r>
            <a:r>
              <a:rPr sz="1200" spc="-25" dirty="0">
                <a:solidFill>
                  <a:srgbClr val="231F20"/>
                </a:solidFill>
                <a:latin typeface="Montserrat"/>
                <a:cs typeface="Montserrat"/>
              </a:rPr>
              <a:t>an </a:t>
            </a:r>
            <a:r>
              <a:rPr sz="1200" dirty="0">
                <a:solidFill>
                  <a:srgbClr val="231F20"/>
                </a:solidFill>
                <a:latin typeface="Montserrat"/>
                <a:cs typeface="Montserrat"/>
              </a:rPr>
              <a:t>understanding</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5" dirty="0">
                <a:solidFill>
                  <a:srgbClr val="231F20"/>
                </a:solidFill>
                <a:latin typeface="Montserrat"/>
                <a:cs typeface="Montserrat"/>
              </a:rPr>
              <a:t> </a:t>
            </a:r>
            <a:r>
              <a:rPr sz="1200" dirty="0">
                <a:solidFill>
                  <a:srgbClr val="231F20"/>
                </a:solidFill>
                <a:latin typeface="Montserrat"/>
                <a:cs typeface="Montserrat"/>
              </a:rPr>
              <a:t>their</a:t>
            </a:r>
            <a:r>
              <a:rPr sz="1200" spc="-25" dirty="0">
                <a:solidFill>
                  <a:srgbClr val="231F20"/>
                </a:solidFill>
                <a:latin typeface="Montserrat"/>
                <a:cs typeface="Montserrat"/>
              </a:rPr>
              <a:t> </a:t>
            </a:r>
            <a:r>
              <a:rPr sz="1200" dirty="0">
                <a:solidFill>
                  <a:srgbClr val="231F20"/>
                </a:solidFill>
                <a:latin typeface="Montserrat"/>
                <a:cs typeface="Montserrat"/>
              </a:rPr>
              <a:t>strengths</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25" dirty="0">
                <a:solidFill>
                  <a:srgbClr val="231F20"/>
                </a:solidFill>
                <a:latin typeface="Montserrat"/>
                <a:cs typeface="Montserrat"/>
              </a:rPr>
              <a:t> </a:t>
            </a:r>
            <a:r>
              <a:rPr sz="1200" spc="-10" dirty="0">
                <a:solidFill>
                  <a:srgbClr val="231F20"/>
                </a:solidFill>
                <a:latin typeface="Montserrat"/>
                <a:cs typeface="Montserrat"/>
              </a:rPr>
              <a:t>weaknesses.</a:t>
            </a:r>
            <a:r>
              <a:rPr sz="1200" spc="-25" dirty="0">
                <a:solidFill>
                  <a:srgbClr val="231F20"/>
                </a:solidFill>
                <a:latin typeface="Montserrat"/>
                <a:cs typeface="Montserrat"/>
              </a:rPr>
              <a:t> </a:t>
            </a:r>
            <a:r>
              <a:rPr sz="1200" dirty="0">
                <a:solidFill>
                  <a:srgbClr val="231F20"/>
                </a:solidFill>
                <a:latin typeface="Montserrat"/>
                <a:cs typeface="Montserrat"/>
              </a:rPr>
              <a:t>These</a:t>
            </a:r>
            <a:r>
              <a:rPr sz="1200" spc="-25" dirty="0">
                <a:solidFill>
                  <a:srgbClr val="231F20"/>
                </a:solidFill>
                <a:latin typeface="Montserrat"/>
                <a:cs typeface="Montserrat"/>
              </a:rPr>
              <a:t> </a:t>
            </a:r>
            <a:r>
              <a:rPr sz="1200" dirty="0">
                <a:solidFill>
                  <a:srgbClr val="231F20"/>
                </a:solidFill>
                <a:latin typeface="Montserrat"/>
                <a:cs typeface="Montserrat"/>
              </a:rPr>
              <a:t>results</a:t>
            </a:r>
            <a:r>
              <a:rPr sz="1200" spc="-25" dirty="0">
                <a:solidFill>
                  <a:srgbClr val="231F20"/>
                </a:solidFill>
                <a:latin typeface="Montserrat"/>
                <a:cs typeface="Montserrat"/>
              </a:rPr>
              <a:t> </a:t>
            </a:r>
            <a:r>
              <a:rPr sz="1200" dirty="0">
                <a:solidFill>
                  <a:srgbClr val="231F20"/>
                </a:solidFill>
                <a:latin typeface="Montserrat"/>
                <a:cs typeface="Montserrat"/>
              </a:rPr>
              <a:t>will</a:t>
            </a:r>
            <a:r>
              <a:rPr sz="1200" spc="-25" dirty="0">
                <a:solidFill>
                  <a:srgbClr val="231F20"/>
                </a:solidFill>
                <a:latin typeface="Montserrat"/>
                <a:cs typeface="Montserrat"/>
              </a:rPr>
              <a:t> </a:t>
            </a:r>
            <a:r>
              <a:rPr sz="1200" dirty="0">
                <a:solidFill>
                  <a:srgbClr val="231F20"/>
                </a:solidFill>
                <a:latin typeface="Montserrat"/>
                <a:cs typeface="Montserrat"/>
              </a:rPr>
              <a:t>be</a:t>
            </a:r>
            <a:r>
              <a:rPr sz="1200" spc="-25" dirty="0">
                <a:solidFill>
                  <a:srgbClr val="231F20"/>
                </a:solidFill>
                <a:latin typeface="Montserrat"/>
                <a:cs typeface="Montserrat"/>
              </a:rPr>
              <a:t> </a:t>
            </a:r>
            <a:r>
              <a:rPr sz="1200" dirty="0">
                <a:solidFill>
                  <a:srgbClr val="231F20"/>
                </a:solidFill>
                <a:latin typeface="Montserrat"/>
                <a:cs typeface="Montserrat"/>
              </a:rPr>
              <a:t>recorded</a:t>
            </a:r>
            <a:r>
              <a:rPr sz="1200" spc="-25" dirty="0">
                <a:solidFill>
                  <a:srgbClr val="231F20"/>
                </a:solidFill>
                <a:latin typeface="Montserrat"/>
                <a:cs typeface="Montserrat"/>
              </a:rPr>
              <a:t> </a:t>
            </a:r>
            <a:r>
              <a:rPr sz="1200" dirty="0">
                <a:solidFill>
                  <a:srgbClr val="231F20"/>
                </a:solidFill>
                <a:latin typeface="Montserrat"/>
                <a:cs typeface="Montserrat"/>
              </a:rPr>
              <a:t>in</a:t>
            </a:r>
            <a:r>
              <a:rPr sz="1200" spc="-25" dirty="0">
                <a:solidFill>
                  <a:srgbClr val="231F20"/>
                </a:solidFill>
                <a:latin typeface="Montserrat"/>
                <a:cs typeface="Montserrat"/>
              </a:rPr>
              <a:t> </a:t>
            </a:r>
            <a:r>
              <a:rPr sz="1200" spc="-10" dirty="0">
                <a:solidFill>
                  <a:srgbClr val="231F20"/>
                </a:solidFill>
                <a:latin typeface="Montserrat"/>
                <a:cs typeface="Montserrat"/>
              </a:rPr>
              <a:t>their </a:t>
            </a:r>
            <a:r>
              <a:rPr sz="1200" dirty="0">
                <a:solidFill>
                  <a:srgbClr val="231F20"/>
                </a:solidFill>
                <a:latin typeface="Montserrat"/>
                <a:cs typeface="Montserrat"/>
              </a:rPr>
              <a:t>trackers.</a:t>
            </a:r>
            <a:r>
              <a:rPr sz="1200" spc="-30" dirty="0">
                <a:solidFill>
                  <a:srgbClr val="231F20"/>
                </a:solidFill>
                <a:latin typeface="Montserrat"/>
                <a:cs typeface="Montserrat"/>
              </a:rPr>
              <a:t> </a:t>
            </a:r>
            <a:r>
              <a:rPr sz="1200" dirty="0">
                <a:solidFill>
                  <a:srgbClr val="231F20"/>
                </a:solidFill>
                <a:latin typeface="Montserrat"/>
                <a:cs typeface="Montserrat"/>
              </a:rPr>
              <a:t>The</a:t>
            </a:r>
            <a:r>
              <a:rPr sz="1200" spc="-30" dirty="0">
                <a:solidFill>
                  <a:srgbClr val="231F20"/>
                </a:solidFill>
                <a:latin typeface="Montserrat"/>
                <a:cs typeface="Montserrat"/>
              </a:rPr>
              <a:t> </a:t>
            </a:r>
            <a:r>
              <a:rPr sz="1200" dirty="0">
                <a:solidFill>
                  <a:srgbClr val="231F20"/>
                </a:solidFill>
                <a:latin typeface="Montserrat"/>
                <a:cs typeface="Montserrat"/>
              </a:rPr>
              <a:t>GCSE</a:t>
            </a:r>
            <a:r>
              <a:rPr sz="1200" spc="-25" dirty="0">
                <a:solidFill>
                  <a:srgbClr val="231F20"/>
                </a:solidFill>
                <a:latin typeface="Montserrat"/>
                <a:cs typeface="Montserrat"/>
              </a:rPr>
              <a:t> </a:t>
            </a:r>
            <a:r>
              <a:rPr sz="1200" dirty="0">
                <a:solidFill>
                  <a:srgbClr val="231F20"/>
                </a:solidFill>
                <a:latin typeface="Montserrat"/>
                <a:cs typeface="Montserrat"/>
              </a:rPr>
              <a:t>assessments</a:t>
            </a:r>
            <a:r>
              <a:rPr sz="1200" spc="-30" dirty="0">
                <a:solidFill>
                  <a:srgbClr val="231F20"/>
                </a:solidFill>
                <a:latin typeface="Montserrat"/>
                <a:cs typeface="Montserrat"/>
              </a:rPr>
              <a:t> </a:t>
            </a:r>
            <a:r>
              <a:rPr sz="1200" dirty="0">
                <a:solidFill>
                  <a:srgbClr val="231F20"/>
                </a:solidFill>
                <a:latin typeface="Montserrat"/>
                <a:cs typeface="Montserrat"/>
              </a:rPr>
              <a:t>will</a:t>
            </a:r>
            <a:r>
              <a:rPr sz="1200" spc="-30" dirty="0">
                <a:solidFill>
                  <a:srgbClr val="231F20"/>
                </a:solidFill>
                <a:latin typeface="Montserrat"/>
                <a:cs typeface="Montserrat"/>
              </a:rPr>
              <a:t> </a:t>
            </a:r>
            <a:r>
              <a:rPr sz="1200" dirty="0">
                <a:solidFill>
                  <a:srgbClr val="231F20"/>
                </a:solidFill>
                <a:latin typeface="Montserrat"/>
                <a:cs typeface="Montserrat"/>
              </a:rPr>
              <a:t>consist</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30" dirty="0">
                <a:solidFill>
                  <a:srgbClr val="231F20"/>
                </a:solidFill>
                <a:latin typeface="Montserrat"/>
                <a:cs typeface="Montserrat"/>
              </a:rPr>
              <a:t> </a:t>
            </a:r>
            <a:r>
              <a:rPr sz="1200" dirty="0">
                <a:solidFill>
                  <a:srgbClr val="231F20"/>
                </a:solidFill>
                <a:latin typeface="Montserrat"/>
                <a:cs typeface="Montserrat"/>
              </a:rPr>
              <a:t>2</a:t>
            </a:r>
            <a:r>
              <a:rPr sz="1200" spc="-30" dirty="0">
                <a:solidFill>
                  <a:srgbClr val="231F20"/>
                </a:solidFill>
                <a:latin typeface="Montserrat"/>
                <a:cs typeface="Montserrat"/>
              </a:rPr>
              <a:t> </a:t>
            </a:r>
            <a:r>
              <a:rPr sz="1200" dirty="0">
                <a:solidFill>
                  <a:srgbClr val="231F20"/>
                </a:solidFill>
                <a:latin typeface="Montserrat"/>
                <a:cs typeface="Montserrat"/>
              </a:rPr>
              <a:t>calculator</a:t>
            </a:r>
            <a:r>
              <a:rPr sz="1200" spc="-25" dirty="0">
                <a:solidFill>
                  <a:srgbClr val="231F20"/>
                </a:solidFill>
                <a:latin typeface="Montserrat"/>
                <a:cs typeface="Montserrat"/>
              </a:rPr>
              <a:t> </a:t>
            </a:r>
            <a:r>
              <a:rPr sz="1200" dirty="0">
                <a:solidFill>
                  <a:srgbClr val="231F20"/>
                </a:solidFill>
                <a:latin typeface="Montserrat"/>
                <a:cs typeface="Montserrat"/>
              </a:rPr>
              <a:t>papers</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1</a:t>
            </a:r>
            <a:r>
              <a:rPr sz="1200" spc="-25" dirty="0">
                <a:solidFill>
                  <a:srgbClr val="231F20"/>
                </a:solidFill>
                <a:latin typeface="Montserrat"/>
                <a:cs typeface="Montserrat"/>
              </a:rPr>
              <a:t> </a:t>
            </a:r>
            <a:r>
              <a:rPr sz="1200" spc="-10" dirty="0">
                <a:solidFill>
                  <a:srgbClr val="231F20"/>
                </a:solidFill>
                <a:latin typeface="Montserrat"/>
                <a:cs typeface="Montserrat"/>
              </a:rPr>
              <a:t>non-calculator </a:t>
            </a:r>
            <a:r>
              <a:rPr sz="1200" dirty="0">
                <a:solidFill>
                  <a:srgbClr val="231F20"/>
                </a:solidFill>
                <a:latin typeface="Montserrat"/>
                <a:cs typeface="Montserrat"/>
              </a:rPr>
              <a:t>paper</a:t>
            </a:r>
            <a:r>
              <a:rPr sz="1200" spc="-30" dirty="0">
                <a:solidFill>
                  <a:srgbClr val="231F20"/>
                </a:solidFill>
                <a:latin typeface="Montserrat"/>
                <a:cs typeface="Montserrat"/>
              </a:rPr>
              <a:t> </a:t>
            </a:r>
            <a:r>
              <a:rPr sz="1200" dirty="0">
                <a:solidFill>
                  <a:srgbClr val="231F20"/>
                </a:solidFill>
                <a:latin typeface="Montserrat"/>
                <a:cs typeface="Montserrat"/>
              </a:rPr>
              <a:t>for</a:t>
            </a:r>
            <a:r>
              <a:rPr sz="1200" spc="-25" dirty="0">
                <a:solidFill>
                  <a:srgbClr val="231F20"/>
                </a:solidFill>
                <a:latin typeface="Montserrat"/>
                <a:cs typeface="Montserrat"/>
              </a:rPr>
              <a:t> </a:t>
            </a:r>
            <a:r>
              <a:rPr sz="1200" dirty="0">
                <a:solidFill>
                  <a:srgbClr val="231F20"/>
                </a:solidFill>
                <a:latin typeface="Montserrat"/>
                <a:cs typeface="Montserrat"/>
              </a:rPr>
              <a:t>both</a:t>
            </a:r>
            <a:r>
              <a:rPr sz="1200" spc="-25" dirty="0">
                <a:solidFill>
                  <a:srgbClr val="231F20"/>
                </a:solidFill>
                <a:latin typeface="Montserrat"/>
                <a:cs typeface="Montserrat"/>
              </a:rPr>
              <a:t> </a:t>
            </a:r>
            <a:r>
              <a:rPr sz="1200" spc="-10" dirty="0">
                <a:solidFill>
                  <a:srgbClr val="231F20"/>
                </a:solidFill>
                <a:latin typeface="Montserrat"/>
                <a:cs typeface="Montserrat"/>
              </a:rPr>
              <a:t>foundation</a:t>
            </a:r>
            <a:r>
              <a:rPr sz="1200" spc="-25" dirty="0">
                <a:solidFill>
                  <a:srgbClr val="231F20"/>
                </a:solidFill>
                <a:latin typeface="Montserrat"/>
                <a:cs typeface="Montserrat"/>
              </a:rPr>
              <a:t> </a:t>
            </a:r>
            <a:r>
              <a:rPr sz="1200" dirty="0">
                <a:solidFill>
                  <a:srgbClr val="231F20"/>
                </a:solidFill>
                <a:latin typeface="Montserrat"/>
                <a:cs typeface="Montserrat"/>
              </a:rPr>
              <a:t>and</a:t>
            </a:r>
            <a:r>
              <a:rPr sz="1200" spc="-30" dirty="0">
                <a:solidFill>
                  <a:srgbClr val="231F20"/>
                </a:solidFill>
                <a:latin typeface="Montserrat"/>
                <a:cs typeface="Montserrat"/>
              </a:rPr>
              <a:t> </a:t>
            </a:r>
            <a:r>
              <a:rPr sz="1200" dirty="0">
                <a:solidFill>
                  <a:srgbClr val="231F20"/>
                </a:solidFill>
                <a:latin typeface="Montserrat"/>
                <a:cs typeface="Montserrat"/>
              </a:rPr>
              <a:t>higher</a:t>
            </a:r>
            <a:r>
              <a:rPr sz="1200" spc="-25" dirty="0">
                <a:solidFill>
                  <a:srgbClr val="231F20"/>
                </a:solidFill>
                <a:latin typeface="Montserrat"/>
                <a:cs typeface="Montserrat"/>
              </a:rPr>
              <a:t> </a:t>
            </a:r>
            <a:r>
              <a:rPr sz="1200" dirty="0">
                <a:solidFill>
                  <a:srgbClr val="231F20"/>
                </a:solidFill>
                <a:latin typeface="Montserrat"/>
                <a:cs typeface="Montserrat"/>
              </a:rPr>
              <a:t>exams</a:t>
            </a:r>
            <a:r>
              <a:rPr sz="1200" spc="-25" dirty="0">
                <a:solidFill>
                  <a:srgbClr val="231F20"/>
                </a:solidFill>
                <a:latin typeface="Montserrat"/>
                <a:cs typeface="Montserrat"/>
              </a:rPr>
              <a:t> </a:t>
            </a:r>
            <a:r>
              <a:rPr sz="1200" dirty="0">
                <a:solidFill>
                  <a:srgbClr val="231F20"/>
                </a:solidFill>
                <a:latin typeface="Montserrat"/>
                <a:cs typeface="Montserrat"/>
              </a:rPr>
              <a:t>where</a:t>
            </a:r>
            <a:r>
              <a:rPr sz="1200" spc="-25" dirty="0">
                <a:solidFill>
                  <a:srgbClr val="231F20"/>
                </a:solidFill>
                <a:latin typeface="Montserrat"/>
                <a:cs typeface="Montserrat"/>
              </a:rPr>
              <a:t> </a:t>
            </a:r>
            <a:r>
              <a:rPr sz="1200" dirty="0">
                <a:solidFill>
                  <a:srgbClr val="231F20"/>
                </a:solidFill>
                <a:latin typeface="Montserrat"/>
                <a:cs typeface="Montserrat"/>
              </a:rPr>
              <a:t>students</a:t>
            </a:r>
            <a:r>
              <a:rPr sz="1200" spc="-30" dirty="0">
                <a:solidFill>
                  <a:srgbClr val="231F20"/>
                </a:solidFill>
                <a:latin typeface="Montserrat"/>
                <a:cs typeface="Montserrat"/>
              </a:rPr>
              <a:t> </a:t>
            </a:r>
            <a:r>
              <a:rPr sz="1200" dirty="0">
                <a:solidFill>
                  <a:srgbClr val="231F20"/>
                </a:solidFill>
                <a:latin typeface="Montserrat"/>
                <a:cs typeface="Montserrat"/>
              </a:rPr>
              <a:t>are</a:t>
            </a:r>
            <a:r>
              <a:rPr sz="1200" spc="-25" dirty="0">
                <a:solidFill>
                  <a:srgbClr val="231F20"/>
                </a:solidFill>
                <a:latin typeface="Montserrat"/>
                <a:cs typeface="Montserrat"/>
              </a:rPr>
              <a:t> </a:t>
            </a:r>
            <a:r>
              <a:rPr sz="1200" dirty="0">
                <a:solidFill>
                  <a:srgbClr val="231F20"/>
                </a:solidFill>
                <a:latin typeface="Montserrat"/>
                <a:cs typeface="Montserrat"/>
              </a:rPr>
              <a:t>expected</a:t>
            </a:r>
            <a:r>
              <a:rPr sz="1200" spc="-25" dirty="0">
                <a:solidFill>
                  <a:srgbClr val="231F20"/>
                </a:solidFill>
                <a:latin typeface="Montserrat"/>
                <a:cs typeface="Montserrat"/>
              </a:rPr>
              <a:t> </a:t>
            </a:r>
            <a:r>
              <a:rPr sz="1200" dirty="0">
                <a:solidFill>
                  <a:srgbClr val="231F20"/>
                </a:solidFill>
                <a:latin typeface="Montserrat"/>
                <a:cs typeface="Montserrat"/>
              </a:rPr>
              <a:t>to</a:t>
            </a:r>
            <a:r>
              <a:rPr sz="1200" spc="-25" dirty="0">
                <a:solidFill>
                  <a:srgbClr val="231F20"/>
                </a:solidFill>
                <a:latin typeface="Montserrat"/>
                <a:cs typeface="Montserrat"/>
              </a:rPr>
              <a:t> </a:t>
            </a:r>
            <a:r>
              <a:rPr sz="1200" spc="-20" dirty="0">
                <a:solidFill>
                  <a:srgbClr val="231F20"/>
                </a:solidFill>
                <a:latin typeface="Montserrat"/>
                <a:cs typeface="Montserrat"/>
              </a:rPr>
              <a:t>know </a:t>
            </a:r>
            <a:r>
              <a:rPr sz="1200" dirty="0">
                <a:solidFill>
                  <a:srgbClr val="231F20"/>
                </a:solidFill>
                <a:latin typeface="Montserrat"/>
                <a:cs typeface="Montserrat"/>
              </a:rPr>
              <a:t>majority</a:t>
            </a:r>
            <a:r>
              <a:rPr sz="1200" spc="-25" dirty="0">
                <a:solidFill>
                  <a:srgbClr val="231F20"/>
                </a:solidFill>
                <a:latin typeface="Montserrat"/>
                <a:cs typeface="Montserrat"/>
              </a:rPr>
              <a:t> </a:t>
            </a:r>
            <a:r>
              <a:rPr sz="1200" dirty="0">
                <a:solidFill>
                  <a:srgbClr val="231F20"/>
                </a:solidFill>
                <a:latin typeface="Montserrat"/>
                <a:cs typeface="Montserrat"/>
              </a:rPr>
              <a:t>of</a:t>
            </a:r>
            <a:r>
              <a:rPr sz="1200" spc="-20" dirty="0">
                <a:solidFill>
                  <a:srgbClr val="231F20"/>
                </a:solidFill>
                <a:latin typeface="Montserrat"/>
                <a:cs typeface="Montserrat"/>
              </a:rPr>
              <a:t> </a:t>
            </a:r>
            <a:r>
              <a:rPr sz="1200" dirty="0">
                <a:solidFill>
                  <a:srgbClr val="231F20"/>
                </a:solidFill>
                <a:latin typeface="Montserrat"/>
                <a:cs typeface="Montserrat"/>
              </a:rPr>
              <a:t>the</a:t>
            </a:r>
            <a:r>
              <a:rPr sz="1200" spc="-20" dirty="0">
                <a:solidFill>
                  <a:srgbClr val="231F20"/>
                </a:solidFill>
                <a:latin typeface="Montserrat"/>
                <a:cs typeface="Montserrat"/>
              </a:rPr>
              <a:t> </a:t>
            </a:r>
            <a:r>
              <a:rPr sz="1200" spc="-10" dirty="0">
                <a:solidFill>
                  <a:srgbClr val="231F20"/>
                </a:solidFill>
                <a:latin typeface="Montserrat"/>
                <a:cs typeface="Montserrat"/>
              </a:rPr>
              <a:t>formulas.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spcBef>
                <a:spcPts val="5"/>
              </a:spcBef>
            </a:pPr>
            <a:r>
              <a:rPr sz="1200" b="1" dirty="0">
                <a:solidFill>
                  <a:srgbClr val="231F20"/>
                </a:solidFill>
                <a:latin typeface="Montserrat"/>
                <a:cs typeface="Montserrat"/>
              </a:rPr>
              <a:t>Next</a:t>
            </a:r>
            <a:r>
              <a:rPr sz="1200" b="1" spc="-50" dirty="0">
                <a:solidFill>
                  <a:srgbClr val="231F20"/>
                </a:solidFill>
                <a:latin typeface="Montserrat"/>
                <a:cs typeface="Montserrat"/>
              </a:rPr>
              <a:t> </a:t>
            </a:r>
            <a:r>
              <a:rPr sz="1200" b="1" spc="-10" dirty="0">
                <a:solidFill>
                  <a:srgbClr val="231F20"/>
                </a:solidFill>
                <a:latin typeface="Montserrat"/>
                <a:cs typeface="Montserrat"/>
              </a:rPr>
              <a:t>steps</a:t>
            </a:r>
            <a:endParaRPr sz="1200" dirty="0">
              <a:latin typeface="Montserrat"/>
              <a:cs typeface="Montserrat"/>
            </a:endParaRPr>
          </a:p>
          <a:p>
            <a:pPr marL="12700" marR="5619115">
              <a:lnSpc>
                <a:spcPct val="121500"/>
              </a:lnSpc>
            </a:pPr>
            <a:r>
              <a:rPr sz="1200" spc="-25" dirty="0">
                <a:solidFill>
                  <a:srgbClr val="231F20"/>
                </a:solidFill>
                <a:latin typeface="Montserrat"/>
                <a:cs typeface="Montserrat"/>
              </a:rPr>
              <a:t>A-</a:t>
            </a:r>
            <a:r>
              <a:rPr sz="1200" dirty="0">
                <a:solidFill>
                  <a:srgbClr val="231F20"/>
                </a:solidFill>
                <a:latin typeface="Montserrat"/>
                <a:cs typeface="Montserrat"/>
              </a:rPr>
              <a:t>level</a:t>
            </a:r>
            <a:r>
              <a:rPr sz="1200" spc="-40" dirty="0">
                <a:solidFill>
                  <a:srgbClr val="231F20"/>
                </a:solidFill>
                <a:latin typeface="Montserrat"/>
                <a:cs typeface="Montserrat"/>
              </a:rPr>
              <a:t> </a:t>
            </a:r>
            <a:r>
              <a:rPr sz="1200" spc="-10" dirty="0">
                <a:solidFill>
                  <a:srgbClr val="231F20"/>
                </a:solidFill>
                <a:latin typeface="Montserrat"/>
                <a:cs typeface="Montserrat"/>
              </a:rPr>
              <a:t>Maths </a:t>
            </a:r>
            <a:r>
              <a:rPr sz="1200" dirty="0">
                <a:solidFill>
                  <a:srgbClr val="231F20"/>
                </a:solidFill>
                <a:latin typeface="Montserrat"/>
                <a:cs typeface="Montserrat"/>
              </a:rPr>
              <a:t>Further</a:t>
            </a:r>
            <a:r>
              <a:rPr sz="1200" spc="-35" dirty="0">
                <a:solidFill>
                  <a:srgbClr val="231F20"/>
                </a:solidFill>
                <a:latin typeface="Montserrat"/>
                <a:cs typeface="Montserrat"/>
              </a:rPr>
              <a:t> </a:t>
            </a:r>
            <a:r>
              <a:rPr sz="1200" spc="-10" dirty="0">
                <a:solidFill>
                  <a:srgbClr val="231F20"/>
                </a:solidFill>
                <a:latin typeface="Montserrat"/>
                <a:cs typeface="Montserrat"/>
              </a:rPr>
              <a:t>Maths</a:t>
            </a:r>
            <a:endParaRPr sz="1200" dirty="0">
              <a:latin typeface="Montserrat"/>
              <a:cs typeface="Montserrat"/>
            </a:endParaRPr>
          </a:p>
          <a:p>
            <a:pPr>
              <a:lnSpc>
                <a:spcPct val="100000"/>
              </a:lnSpc>
              <a:spcBef>
                <a:spcPts val="595"/>
              </a:spcBef>
            </a:pPr>
            <a:endParaRPr sz="1200" dirty="0">
              <a:latin typeface="Montserrat"/>
              <a:cs typeface="Montserrat"/>
            </a:endParaRPr>
          </a:p>
          <a:p>
            <a:pPr marL="12700">
              <a:lnSpc>
                <a:spcPct val="100000"/>
              </a:lnSpc>
            </a:pPr>
            <a:r>
              <a:rPr sz="1200" b="1" dirty="0">
                <a:solidFill>
                  <a:srgbClr val="231F20"/>
                </a:solidFill>
                <a:latin typeface="Montserrat"/>
                <a:cs typeface="Montserrat"/>
              </a:rPr>
              <a:t>Future</a:t>
            </a:r>
            <a:r>
              <a:rPr sz="1200" b="1" spc="-45" dirty="0">
                <a:solidFill>
                  <a:srgbClr val="231F20"/>
                </a:solidFill>
                <a:latin typeface="Montserrat"/>
                <a:cs typeface="Montserrat"/>
              </a:rPr>
              <a:t> </a:t>
            </a:r>
            <a:r>
              <a:rPr sz="1200" b="1" spc="-10" dirty="0">
                <a:solidFill>
                  <a:srgbClr val="231F20"/>
                </a:solidFill>
                <a:latin typeface="Montserrat"/>
                <a:cs typeface="Montserrat"/>
              </a:rPr>
              <a:t>pathways</a:t>
            </a:r>
            <a:endParaRPr sz="1200" dirty="0">
              <a:latin typeface="Montserrat"/>
              <a:cs typeface="Montserrat"/>
            </a:endParaRPr>
          </a:p>
          <a:p>
            <a:pPr marL="12700">
              <a:lnSpc>
                <a:spcPct val="100000"/>
              </a:lnSpc>
              <a:spcBef>
                <a:spcPts val="310"/>
              </a:spcBef>
            </a:pPr>
            <a:r>
              <a:rPr sz="1200" spc="-10" dirty="0">
                <a:solidFill>
                  <a:srgbClr val="231F20"/>
                </a:solidFill>
                <a:latin typeface="Montserrat"/>
                <a:cs typeface="Montserrat"/>
              </a:rPr>
              <a:t>Universities</a:t>
            </a:r>
            <a:r>
              <a:rPr sz="1200" spc="-15" dirty="0">
                <a:solidFill>
                  <a:srgbClr val="231F20"/>
                </a:solidFill>
                <a:latin typeface="Montserrat"/>
                <a:cs typeface="Montserrat"/>
              </a:rPr>
              <a:t> </a:t>
            </a:r>
            <a:r>
              <a:rPr sz="1200" dirty="0">
                <a:solidFill>
                  <a:srgbClr val="231F20"/>
                </a:solidFill>
                <a:latin typeface="Montserrat"/>
                <a:cs typeface="Montserrat"/>
              </a:rPr>
              <a:t>will</a:t>
            </a:r>
            <a:r>
              <a:rPr sz="1200" spc="-15" dirty="0">
                <a:solidFill>
                  <a:srgbClr val="231F20"/>
                </a:solidFill>
                <a:latin typeface="Montserrat"/>
                <a:cs typeface="Montserrat"/>
              </a:rPr>
              <a:t> </a:t>
            </a:r>
            <a:r>
              <a:rPr sz="1200" dirty="0">
                <a:solidFill>
                  <a:srgbClr val="231F20"/>
                </a:solidFill>
                <a:latin typeface="Montserrat"/>
                <a:cs typeface="Montserrat"/>
              </a:rPr>
              <a:t>require</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minimum</a:t>
            </a:r>
            <a:r>
              <a:rPr sz="1200" spc="-15" dirty="0">
                <a:solidFill>
                  <a:srgbClr val="231F20"/>
                </a:solidFill>
                <a:latin typeface="Montserrat"/>
                <a:cs typeface="Montserrat"/>
              </a:rPr>
              <a:t> </a:t>
            </a:r>
            <a:r>
              <a:rPr sz="1200" dirty="0">
                <a:solidFill>
                  <a:srgbClr val="231F20"/>
                </a:solidFill>
                <a:latin typeface="Montserrat"/>
                <a:cs typeface="Montserrat"/>
              </a:rPr>
              <a:t>of</a:t>
            </a:r>
            <a:r>
              <a:rPr sz="1200" spc="-15" dirty="0">
                <a:solidFill>
                  <a:srgbClr val="231F20"/>
                </a:solidFill>
                <a:latin typeface="Montserrat"/>
                <a:cs typeface="Montserrat"/>
              </a:rPr>
              <a:t> </a:t>
            </a:r>
            <a:r>
              <a:rPr sz="1200" dirty="0">
                <a:solidFill>
                  <a:srgbClr val="231F20"/>
                </a:solidFill>
                <a:latin typeface="Montserrat"/>
                <a:cs typeface="Montserrat"/>
              </a:rPr>
              <a:t>a</a:t>
            </a:r>
            <a:r>
              <a:rPr sz="1200" spc="-15" dirty="0">
                <a:solidFill>
                  <a:srgbClr val="231F20"/>
                </a:solidFill>
                <a:latin typeface="Montserrat"/>
                <a:cs typeface="Montserrat"/>
              </a:rPr>
              <a:t> </a:t>
            </a:r>
            <a:r>
              <a:rPr sz="1200" dirty="0">
                <a:solidFill>
                  <a:srgbClr val="231F20"/>
                </a:solidFill>
                <a:latin typeface="Montserrat"/>
                <a:cs typeface="Montserrat"/>
              </a:rPr>
              <a:t>grade</a:t>
            </a:r>
            <a:r>
              <a:rPr sz="1200" spc="-15" dirty="0">
                <a:solidFill>
                  <a:srgbClr val="231F20"/>
                </a:solidFill>
                <a:latin typeface="Montserrat"/>
                <a:cs typeface="Montserrat"/>
              </a:rPr>
              <a:t> </a:t>
            </a:r>
            <a:r>
              <a:rPr sz="1200" dirty="0">
                <a:solidFill>
                  <a:srgbClr val="231F20"/>
                </a:solidFill>
                <a:latin typeface="Montserrat"/>
                <a:cs typeface="Montserrat"/>
              </a:rPr>
              <a:t>5</a:t>
            </a:r>
            <a:r>
              <a:rPr sz="1200" spc="-15" dirty="0">
                <a:solidFill>
                  <a:srgbClr val="231F20"/>
                </a:solidFill>
                <a:latin typeface="Montserrat"/>
                <a:cs typeface="Montserrat"/>
              </a:rPr>
              <a:t> </a:t>
            </a:r>
            <a:r>
              <a:rPr sz="1200" spc="-10" dirty="0">
                <a:solidFill>
                  <a:srgbClr val="231F20"/>
                </a:solidFill>
                <a:latin typeface="Montserrat"/>
                <a:cs typeface="Montserrat"/>
              </a:rPr>
              <a:t>pass.</a:t>
            </a:r>
            <a:endParaRPr sz="1200" dirty="0">
              <a:latin typeface="Montserrat"/>
              <a:cs typeface="Montserrat"/>
            </a:endParaRPr>
          </a:p>
          <a:p>
            <a:pPr marL="12700" marR="24765">
              <a:lnSpc>
                <a:spcPct val="121500"/>
              </a:lnSpc>
            </a:pPr>
            <a:r>
              <a:rPr sz="1200" dirty="0">
                <a:solidFill>
                  <a:srgbClr val="231F20"/>
                </a:solidFill>
                <a:latin typeface="Montserrat"/>
                <a:cs typeface="Montserrat"/>
              </a:rPr>
              <a:t>Employers</a:t>
            </a:r>
            <a:r>
              <a:rPr sz="1200" spc="-35" dirty="0">
                <a:solidFill>
                  <a:srgbClr val="231F20"/>
                </a:solidFill>
                <a:latin typeface="Montserrat"/>
                <a:cs typeface="Montserrat"/>
              </a:rPr>
              <a:t> </a:t>
            </a:r>
            <a:r>
              <a:rPr sz="1200" dirty="0">
                <a:solidFill>
                  <a:srgbClr val="231F20"/>
                </a:solidFill>
                <a:latin typeface="Montserrat"/>
                <a:cs typeface="Montserrat"/>
              </a:rPr>
              <a:t>regard</a:t>
            </a:r>
            <a:r>
              <a:rPr sz="1200" spc="-30" dirty="0">
                <a:solidFill>
                  <a:srgbClr val="231F20"/>
                </a:solidFill>
                <a:latin typeface="Montserrat"/>
                <a:cs typeface="Montserrat"/>
              </a:rPr>
              <a:t> </a:t>
            </a:r>
            <a:r>
              <a:rPr sz="1200" dirty="0">
                <a:solidFill>
                  <a:srgbClr val="231F20"/>
                </a:solidFill>
                <a:latin typeface="Montserrat"/>
                <a:cs typeface="Montserrat"/>
              </a:rPr>
              <a:t>success</a:t>
            </a:r>
            <a:r>
              <a:rPr sz="1200" spc="-35" dirty="0">
                <a:solidFill>
                  <a:srgbClr val="231F20"/>
                </a:solidFill>
                <a:latin typeface="Montserrat"/>
                <a:cs typeface="Montserrat"/>
              </a:rPr>
              <a:t> </a:t>
            </a:r>
            <a:r>
              <a:rPr sz="1200" dirty="0">
                <a:solidFill>
                  <a:srgbClr val="231F20"/>
                </a:solidFill>
                <a:latin typeface="Montserrat"/>
                <a:cs typeface="Montserrat"/>
              </a:rPr>
              <a:t>in</a:t>
            </a:r>
            <a:r>
              <a:rPr sz="1200" spc="-30" dirty="0">
                <a:solidFill>
                  <a:srgbClr val="231F20"/>
                </a:solidFill>
                <a:latin typeface="Montserrat"/>
                <a:cs typeface="Montserrat"/>
              </a:rPr>
              <a:t> </a:t>
            </a:r>
            <a:r>
              <a:rPr sz="1200" dirty="0">
                <a:solidFill>
                  <a:srgbClr val="231F20"/>
                </a:solidFill>
                <a:latin typeface="Montserrat"/>
                <a:cs typeface="Montserrat"/>
              </a:rPr>
              <a:t>Maths</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very</a:t>
            </a:r>
            <a:r>
              <a:rPr sz="1200" spc="-30" dirty="0">
                <a:solidFill>
                  <a:srgbClr val="231F20"/>
                </a:solidFill>
                <a:latin typeface="Montserrat"/>
                <a:cs typeface="Montserrat"/>
              </a:rPr>
              <a:t> </a:t>
            </a:r>
            <a:r>
              <a:rPr sz="1200" dirty="0">
                <a:solidFill>
                  <a:srgbClr val="231F20"/>
                </a:solidFill>
                <a:latin typeface="Montserrat"/>
                <a:cs typeface="Montserrat"/>
              </a:rPr>
              <a:t>important</a:t>
            </a:r>
            <a:r>
              <a:rPr sz="1200" spc="-30" dirty="0">
                <a:solidFill>
                  <a:srgbClr val="231F20"/>
                </a:solidFill>
                <a:latin typeface="Montserrat"/>
                <a:cs typeface="Montserrat"/>
              </a:rPr>
              <a:t> </a:t>
            </a:r>
            <a:r>
              <a:rPr sz="1200" dirty="0">
                <a:solidFill>
                  <a:srgbClr val="231F20"/>
                </a:solidFill>
                <a:latin typeface="Montserrat"/>
                <a:cs typeface="Montserrat"/>
              </a:rPr>
              <a:t>as</a:t>
            </a:r>
            <a:r>
              <a:rPr sz="1200" spc="-35" dirty="0">
                <a:solidFill>
                  <a:srgbClr val="231F20"/>
                </a:solidFill>
                <a:latin typeface="Montserrat"/>
                <a:cs typeface="Montserrat"/>
              </a:rPr>
              <a:t> </a:t>
            </a:r>
            <a:r>
              <a:rPr sz="1200" dirty="0">
                <a:solidFill>
                  <a:srgbClr val="231F20"/>
                </a:solidFill>
                <a:latin typeface="Montserrat"/>
                <a:cs typeface="Montserrat"/>
              </a:rPr>
              <a:t>problem</a:t>
            </a:r>
            <a:r>
              <a:rPr sz="1200" spc="-30" dirty="0">
                <a:solidFill>
                  <a:srgbClr val="231F20"/>
                </a:solidFill>
                <a:latin typeface="Montserrat"/>
                <a:cs typeface="Montserrat"/>
              </a:rPr>
              <a:t> </a:t>
            </a:r>
            <a:r>
              <a:rPr sz="1200" dirty="0">
                <a:solidFill>
                  <a:srgbClr val="231F20"/>
                </a:solidFill>
                <a:latin typeface="Montserrat"/>
                <a:cs typeface="Montserrat"/>
              </a:rPr>
              <a:t>solving,</a:t>
            </a:r>
            <a:r>
              <a:rPr sz="1200" spc="-30" dirty="0">
                <a:solidFill>
                  <a:srgbClr val="231F20"/>
                </a:solidFill>
                <a:latin typeface="Montserrat"/>
                <a:cs typeface="Montserrat"/>
              </a:rPr>
              <a:t> </a:t>
            </a:r>
            <a:r>
              <a:rPr sz="1200" dirty="0">
                <a:solidFill>
                  <a:srgbClr val="231F20"/>
                </a:solidFill>
                <a:latin typeface="Montserrat"/>
                <a:cs typeface="Montserrat"/>
              </a:rPr>
              <a:t>and</a:t>
            </a:r>
            <a:r>
              <a:rPr sz="1200" spc="-35" dirty="0">
                <a:solidFill>
                  <a:srgbClr val="231F20"/>
                </a:solidFill>
                <a:latin typeface="Montserrat"/>
                <a:cs typeface="Montserrat"/>
              </a:rPr>
              <a:t> </a:t>
            </a:r>
            <a:r>
              <a:rPr sz="1200" spc="-10" dirty="0">
                <a:solidFill>
                  <a:srgbClr val="231F20"/>
                </a:solidFill>
                <a:latin typeface="Montserrat"/>
                <a:cs typeface="Montserrat"/>
              </a:rPr>
              <a:t>analytical </a:t>
            </a:r>
            <a:r>
              <a:rPr sz="1200" dirty="0">
                <a:solidFill>
                  <a:srgbClr val="231F20"/>
                </a:solidFill>
                <a:latin typeface="Montserrat"/>
                <a:cs typeface="Montserrat"/>
              </a:rPr>
              <a:t>thinking</a:t>
            </a:r>
            <a:r>
              <a:rPr sz="1200" spc="-45" dirty="0">
                <a:solidFill>
                  <a:srgbClr val="231F20"/>
                </a:solidFill>
                <a:latin typeface="Montserrat"/>
                <a:cs typeface="Montserrat"/>
              </a:rPr>
              <a:t> </a:t>
            </a:r>
            <a:r>
              <a:rPr sz="1200" dirty="0">
                <a:solidFill>
                  <a:srgbClr val="231F20"/>
                </a:solidFill>
                <a:latin typeface="Montserrat"/>
                <a:cs typeface="Montserrat"/>
              </a:rPr>
              <a:t>skills</a:t>
            </a:r>
            <a:r>
              <a:rPr sz="1200" spc="-40" dirty="0">
                <a:solidFill>
                  <a:srgbClr val="231F20"/>
                </a:solidFill>
                <a:latin typeface="Montserrat"/>
                <a:cs typeface="Montserrat"/>
              </a:rPr>
              <a:t> </a:t>
            </a:r>
            <a:r>
              <a:rPr sz="1200" dirty="0">
                <a:solidFill>
                  <a:srgbClr val="231F20"/>
                </a:solidFill>
                <a:latin typeface="Montserrat"/>
                <a:cs typeface="Montserrat"/>
              </a:rPr>
              <a:t>are</a:t>
            </a:r>
            <a:r>
              <a:rPr sz="1200" spc="-40" dirty="0">
                <a:solidFill>
                  <a:srgbClr val="231F20"/>
                </a:solidFill>
                <a:latin typeface="Montserrat"/>
                <a:cs typeface="Montserrat"/>
              </a:rPr>
              <a:t> </a:t>
            </a:r>
            <a:r>
              <a:rPr sz="1200" dirty="0">
                <a:solidFill>
                  <a:srgbClr val="231F20"/>
                </a:solidFill>
                <a:latin typeface="Montserrat"/>
                <a:cs typeface="Montserrat"/>
              </a:rPr>
              <a:t>highly</a:t>
            </a:r>
            <a:r>
              <a:rPr sz="1200" spc="-40" dirty="0">
                <a:solidFill>
                  <a:srgbClr val="231F20"/>
                </a:solidFill>
                <a:latin typeface="Montserrat"/>
                <a:cs typeface="Montserrat"/>
              </a:rPr>
              <a:t> </a:t>
            </a:r>
            <a:r>
              <a:rPr sz="1200" spc="-10" dirty="0">
                <a:solidFill>
                  <a:srgbClr val="231F20"/>
                </a:solidFill>
                <a:latin typeface="Montserrat"/>
                <a:cs typeface="Montserrat"/>
              </a:rPr>
              <a:t>desirable.</a:t>
            </a:r>
            <a:endParaRPr sz="1200" dirty="0">
              <a:latin typeface="Montserrat"/>
              <a:cs typeface="Montserra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TotalTime>
  <Words>8865</Words>
  <Application>Microsoft Office PowerPoint</Application>
  <PresentationFormat>Custom</PresentationFormat>
  <Paragraphs>902</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Montserrat</vt:lpstr>
      <vt:lpstr>Symbol</vt:lpstr>
      <vt:lpstr>Office Theme</vt:lpstr>
      <vt:lpstr>Sandwell Academy</vt:lpstr>
      <vt:lpstr>The Options Process and Pathways</vt:lpstr>
      <vt:lpstr>Red Pathway Subjects Overview</vt:lpstr>
      <vt:lpstr>FAQs</vt:lpstr>
      <vt:lpstr>PowerPoint Presentation</vt:lpstr>
      <vt:lpstr>GCSE English Literature</vt:lpstr>
      <vt:lpstr>GCSE English Language</vt:lpstr>
      <vt:lpstr>GCSE Trilogy Science (Combined)</vt:lpstr>
      <vt:lpstr>GCSE Maths</vt:lpstr>
      <vt:lpstr>GCSE Geography</vt:lpstr>
      <vt:lpstr>GCSE History</vt:lpstr>
      <vt:lpstr>GCSE Art and Design: Fine Art</vt:lpstr>
      <vt:lpstr>GCSE Business</vt:lpstr>
      <vt:lpstr>BTEC Enterprise (Business)</vt:lpstr>
      <vt:lpstr>GCSE Spanish</vt:lpstr>
      <vt:lpstr>GCSE Computer Science</vt:lpstr>
      <vt:lpstr>GCSE Food Preparation and Nutrition</vt:lpstr>
      <vt:lpstr>GCSE Design Technology</vt:lpstr>
      <vt:lpstr>GCSE Separate Science (Triple Science)</vt:lpstr>
      <vt:lpstr>GCSE Religious Education (RE)</vt:lpstr>
      <vt:lpstr>GCSE Physical Education</vt:lpstr>
      <vt:lpstr>BTEC Sport (PE)</vt:lpstr>
      <vt:lpstr>BTEC Creative Media Production (Media)</vt:lpstr>
      <vt:lpstr>BTEC Digital Information Technology</vt:lpstr>
      <vt:lpstr>BTEC Health and Social Care</vt:lpstr>
      <vt:lpstr>BTEC Music</vt:lpstr>
      <vt:lpstr>GCSE Music</vt:lpstr>
      <vt:lpstr>BTEC Performing Arts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Red-Pathway.indd</dc:title>
  <cp:lastModifiedBy>Debbie Walton</cp:lastModifiedBy>
  <cp:revision>4</cp:revision>
  <dcterms:created xsi:type="dcterms:W3CDTF">2024-07-14T16:42:02Z</dcterms:created>
  <dcterms:modified xsi:type="dcterms:W3CDTF">2025-03-10T09:40:47Z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2024-07-14T00:00:00Z</vt:filetime>
  </property>
  <property fmtid="{D5CDD505-2E9C-101B-9397-08002B2CF9AE}" pid="3" name="Creator">
    <vt:lpwstr>Adobe InDesign 18.4 (Macintosh)</vt:lpwstr>
  </property>
  <property fmtid="{D5CDD505-2E9C-101B-9397-08002B2CF9AE}" pid="4" name="GTS_PDFXVersion">
    <vt:lpwstr>PDF/X-4</vt:lpwstr>
  </property>
  <property fmtid="{D5CDD505-2E9C-101B-9397-08002B2CF9AE}" pid="5" name="LastSaved">
    <vt:filetime>2024-07-14T00:00:00Z</vt:filetime>
  </property>
  <property fmtid="{D5CDD505-2E9C-101B-9397-08002B2CF9AE}" pid="6" name="Producer">
    <vt:lpwstr>Adobe PDF Library 17.0</vt:lpwstr>
  </property>
</Properties>
</file>